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18288000" cy="10287000"/>
  <p:notesSz cx="6858000" cy="9144000"/>
  <p:embeddedFontLst>
    <p:embeddedFont>
      <p:font typeface="Canva Sans Bold" panose="020B0604020202020204" charset="0"/>
      <p:regular r:id="rId10"/>
    </p:embeddedFont>
    <p:embeddedFont>
      <p:font typeface="Roboto" panose="02000000000000000000" pitchFamily="2" charset="0"/>
      <p:regular r:id="rId11"/>
      <p:bold r:id="rId12"/>
      <p:italic r:id="rId13"/>
      <p:boldItalic r:id="rId14"/>
    </p:embeddedFont>
    <p:embeddedFont>
      <p:font typeface="Roboto Bold" panose="02000000000000000000" pitchFamily="2" charset="0"/>
      <p:regular r:id="rId15"/>
      <p:bold r:id="rId16"/>
    </p:embeddedFont>
    <p:embeddedFont>
      <p:font typeface="Schoolbell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D7AAE7-512D-401B-90DD-9F5251FD8777}" v="1" dt="2026-09-09T15:43:12.7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2" d="100"/>
          <a:sy n="42" d="100"/>
        </p:scale>
        <p:origin x="6246" y="23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microsoft.com/office/2015/10/relationships/revisionInfo" Target="revisionInfo.xml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Matthieu-Higgins (she; her | elle; la) (FCAC/ACFC)" userId="e05cd6cb-7000-4846-9dcf-a188755a7cf8" providerId="ADAL" clId="{7134329E-58E6-44A6-9647-E1554DB98DB0}"/>
    <pc:docChg chg="undo custSel modSld">
      <pc:chgData name="Michelle Matthieu-Higgins (she; her | elle; la) (FCAC/ACFC)" userId="e05cd6cb-7000-4846-9dcf-a188755a7cf8" providerId="ADAL" clId="{7134329E-58E6-44A6-9647-E1554DB98DB0}" dt="2026-09-09T15:27:15.466" v="64" actId="962"/>
      <pc:docMkLst>
        <pc:docMk/>
      </pc:docMkLst>
      <pc:sldChg chg="modSp mod">
        <pc:chgData name="Michelle Matthieu-Higgins (she; her | elle; la) (FCAC/ACFC)" userId="e05cd6cb-7000-4846-9dcf-a188755a7cf8" providerId="ADAL" clId="{7134329E-58E6-44A6-9647-E1554DB98DB0}" dt="2026-09-09T15:27:15.466" v="64" actId="962"/>
        <pc:sldMkLst>
          <pc:docMk/>
          <pc:sldMk cId="0" sldId="256"/>
        </pc:sldMkLst>
        <pc:spChg chg="mod ord">
          <ac:chgData name="Michelle Matthieu-Higgins (she; her | elle; la) (FCAC/ACFC)" userId="e05cd6cb-7000-4846-9dcf-a188755a7cf8" providerId="ADAL" clId="{7134329E-58E6-44A6-9647-E1554DB98DB0}" dt="2026-09-09T15:22:10.215" v="63" actId="962"/>
          <ac:spMkLst>
            <pc:docMk/>
            <pc:sldMk cId="0" sldId="256"/>
            <ac:spMk id="15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5:13:35.862" v="32" actId="13244"/>
          <ac:spMkLst>
            <pc:docMk/>
            <pc:sldMk cId="0" sldId="256"/>
            <ac:spMk id="22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20:17:21.274" v="2" actId="13244"/>
          <ac:spMkLst>
            <pc:docMk/>
            <pc:sldMk cId="0" sldId="256"/>
            <ac:spMk id="23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20:17:03.093" v="0" actId="962"/>
          <ac:spMkLst>
            <pc:docMk/>
            <pc:sldMk cId="0" sldId="256"/>
            <ac:spMk id="78" creationId="{B462777C-D60C-75B3-BB32-2E4829A470E1}"/>
          </ac:spMkLst>
        </pc:spChg>
        <pc:grpChg chg="mod">
          <ac:chgData name="Michelle Matthieu-Higgins (she; her | elle; la) (FCAC/ACFC)" userId="e05cd6cb-7000-4846-9dcf-a188755a7cf8" providerId="ADAL" clId="{7134329E-58E6-44A6-9647-E1554DB98DB0}" dt="2026-09-09T15:27:15.466" v="64" actId="962"/>
          <ac:grpSpMkLst>
            <pc:docMk/>
            <pc:sldMk cId="0" sldId="256"/>
            <ac:grpSpMk id="2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5:00.428" v="38" actId="962"/>
          <ac:grpSpMkLst>
            <pc:docMk/>
            <pc:sldMk cId="0" sldId="256"/>
            <ac:grpSpMk id="16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5:16.022" v="39" actId="962"/>
          <ac:grpSpMkLst>
            <pc:docMk/>
            <pc:sldMk cId="0" sldId="256"/>
            <ac:grpSpMk id="19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5:29.690" v="40" actId="962"/>
          <ac:grpSpMkLst>
            <pc:docMk/>
            <pc:sldMk cId="0" sldId="256"/>
            <ac:grpSpMk id="24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6:27.110" v="41" actId="962"/>
          <ac:grpSpMkLst>
            <pc:docMk/>
            <pc:sldMk cId="0" sldId="256"/>
            <ac:grpSpMk id="27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6:44.672" v="42" actId="962"/>
          <ac:grpSpMkLst>
            <pc:docMk/>
            <pc:sldMk cId="0" sldId="256"/>
            <ac:grpSpMk id="30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6:59.298" v="43" actId="962"/>
          <ac:grpSpMkLst>
            <pc:docMk/>
            <pc:sldMk cId="0" sldId="256"/>
            <ac:grpSpMk id="33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7:18.530" v="44" actId="962"/>
          <ac:grpSpMkLst>
            <pc:docMk/>
            <pc:sldMk cId="0" sldId="256"/>
            <ac:grpSpMk id="36" creationId="{00000000-0000-0000-0000-000000000000}"/>
          </ac:grpSpMkLst>
        </pc:grpChg>
        <pc:grpChg chg="mod ord">
          <ac:chgData name="Michelle Matthieu-Higgins (she; her | elle; la) (FCAC/ACFC)" userId="e05cd6cb-7000-4846-9dcf-a188755a7cf8" providerId="ADAL" clId="{7134329E-58E6-44A6-9647-E1554DB98DB0}" dt="2026-09-09T15:18:28.252" v="49" actId="962"/>
          <ac:grpSpMkLst>
            <pc:docMk/>
            <pc:sldMk cId="0" sldId="256"/>
            <ac:grpSpMk id="39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7:37.320" v="46" actId="962"/>
          <ac:grpSpMkLst>
            <pc:docMk/>
            <pc:sldMk cId="0" sldId="256"/>
            <ac:grpSpMk id="42" creationId="{00000000-0000-0000-0000-000000000000}"/>
          </ac:grpSpMkLst>
        </pc:grpChg>
        <pc:grpChg chg="mod ord">
          <ac:chgData name="Michelle Matthieu-Higgins (she; her | elle; la) (FCAC/ACFC)" userId="e05cd6cb-7000-4846-9dcf-a188755a7cf8" providerId="ADAL" clId="{7134329E-58E6-44A6-9647-E1554DB98DB0}" dt="2026-09-09T15:20:36.781" v="57" actId="962"/>
          <ac:grpSpMkLst>
            <pc:docMk/>
            <pc:sldMk cId="0" sldId="256"/>
            <ac:grpSpMk id="45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7:55.420" v="48" actId="962"/>
          <ac:grpSpMkLst>
            <pc:docMk/>
            <pc:sldMk cId="0" sldId="256"/>
            <ac:grpSpMk id="48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8:55.940" v="50" actId="962"/>
          <ac:grpSpMkLst>
            <pc:docMk/>
            <pc:sldMk cId="0" sldId="256"/>
            <ac:grpSpMk id="51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19:47.058" v="52" actId="962"/>
          <ac:grpSpMkLst>
            <pc:docMk/>
            <pc:sldMk cId="0" sldId="256"/>
            <ac:grpSpMk id="54" creationId="{00000000-0000-0000-0000-000000000000}"/>
          </ac:grpSpMkLst>
        </pc:grpChg>
        <pc:grpChg chg="mod ord">
          <ac:chgData name="Michelle Matthieu-Higgins (she; her | elle; la) (FCAC/ACFC)" userId="e05cd6cb-7000-4846-9dcf-a188755a7cf8" providerId="ADAL" clId="{7134329E-58E6-44A6-9647-E1554DB98DB0}" dt="2026-09-09T15:20:56.088" v="58" actId="962"/>
          <ac:grpSpMkLst>
            <pc:docMk/>
            <pc:sldMk cId="0" sldId="256"/>
            <ac:grpSpMk id="57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20:06.398" v="54" actId="962"/>
          <ac:grpSpMkLst>
            <pc:docMk/>
            <pc:sldMk cId="0" sldId="256"/>
            <ac:grpSpMk id="60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20:23.560" v="56" actId="962"/>
          <ac:grpSpMkLst>
            <pc:docMk/>
            <pc:sldMk cId="0" sldId="256"/>
            <ac:grpSpMk id="63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21:16.483" v="59" actId="962"/>
          <ac:grpSpMkLst>
            <pc:docMk/>
            <pc:sldMk cId="0" sldId="256"/>
            <ac:grpSpMk id="66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21:31.642" v="60" actId="962"/>
          <ac:grpSpMkLst>
            <pc:docMk/>
            <pc:sldMk cId="0" sldId="256"/>
            <ac:grpSpMk id="69" creationId="{00000000-0000-0000-0000-000000000000}"/>
          </ac:grpSpMkLst>
        </pc:grpChg>
        <pc:grpChg chg="mod">
          <ac:chgData name="Michelle Matthieu-Higgins (she; her | elle; la) (FCAC/ACFC)" userId="e05cd6cb-7000-4846-9dcf-a188755a7cf8" providerId="ADAL" clId="{7134329E-58E6-44A6-9647-E1554DB98DB0}" dt="2026-09-09T15:21:47.909" v="61" actId="962"/>
          <ac:grpSpMkLst>
            <pc:docMk/>
            <pc:sldMk cId="0" sldId="256"/>
            <ac:grpSpMk id="72" creationId="{00000000-0000-0000-0000-000000000000}"/>
          </ac:grpSpMkLst>
        </pc:grpChg>
        <pc:grpChg chg="mod ord">
          <ac:chgData name="Michelle Matthieu-Higgins (she; her | elle; la) (FCAC/ACFC)" userId="e05cd6cb-7000-4846-9dcf-a188755a7cf8" providerId="ADAL" clId="{7134329E-58E6-44A6-9647-E1554DB98DB0}" dt="2026-09-09T15:22:03.646" v="62" actId="962"/>
          <ac:grpSpMkLst>
            <pc:docMk/>
            <pc:sldMk cId="0" sldId="256"/>
            <ac:grpSpMk id="75" creationId="{00000000-0000-0000-0000-000000000000}"/>
          </ac:grpSpMkLst>
        </pc:grpChg>
      </pc:sldChg>
      <pc:sldChg chg="modSp mod">
        <pc:chgData name="Michelle Matthieu-Higgins (she; her | elle; la) (FCAC/ACFC)" userId="e05cd6cb-7000-4846-9dcf-a188755a7cf8" providerId="ADAL" clId="{7134329E-58E6-44A6-9647-E1554DB98DB0}" dt="2026-09-08T20:31:40.428" v="29" actId="962"/>
        <pc:sldMkLst>
          <pc:docMk/>
          <pc:sldMk cId="0" sldId="257"/>
        </pc:sldMkLst>
        <pc:spChg chg="mod">
          <ac:chgData name="Michelle Matthieu-Higgins (she; her | elle; la) (FCAC/ACFC)" userId="e05cd6cb-7000-4846-9dcf-a188755a7cf8" providerId="ADAL" clId="{7134329E-58E6-44A6-9647-E1554DB98DB0}" dt="2026-09-08T20:31:27.224" v="26" actId="962"/>
          <ac:spMkLst>
            <pc:docMk/>
            <pc:sldMk cId="0" sldId="257"/>
            <ac:spMk id="5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8T20:31:38.026" v="28" actId="13244"/>
          <ac:spMkLst>
            <pc:docMk/>
            <pc:sldMk cId="0" sldId="257"/>
            <ac:spMk id="7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20:28:46.917" v="8" actId="962"/>
          <ac:spMkLst>
            <pc:docMk/>
            <pc:sldMk cId="0" sldId="257"/>
            <ac:spMk id="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20:31:40.428" v="29" actId="962"/>
          <ac:spMkLst>
            <pc:docMk/>
            <pc:sldMk cId="0" sldId="257"/>
            <ac:spMk id="10" creationId="{01FA7E4C-E94E-5BC6-243C-4E7C771D764C}"/>
          </ac:spMkLst>
        </pc:spChg>
        <pc:grpChg chg="mod">
          <ac:chgData name="Michelle Matthieu-Higgins (she; her | elle; la) (FCAC/ACFC)" userId="e05cd6cb-7000-4846-9dcf-a188755a7cf8" providerId="ADAL" clId="{7134329E-58E6-44A6-9647-E1554DB98DB0}" dt="2026-09-08T20:31:24.815" v="25" actId="962"/>
          <ac:grpSpMkLst>
            <pc:docMk/>
            <pc:sldMk cId="0" sldId="257"/>
            <ac:grpSpMk id="2" creationId="{00000000-0000-0000-0000-000000000000}"/>
          </ac:grpSpMkLst>
        </pc:grpChg>
      </pc:sldChg>
      <pc:sldChg chg="modSp mod">
        <pc:chgData name="Michelle Matthieu-Higgins (she; her | elle; la) (FCAC/ACFC)" userId="e05cd6cb-7000-4846-9dcf-a188755a7cf8" providerId="ADAL" clId="{7134329E-58E6-44A6-9647-E1554DB98DB0}" dt="2026-09-08T20:31:15.144" v="24" actId="962"/>
        <pc:sldMkLst>
          <pc:docMk/>
          <pc:sldMk cId="0" sldId="258"/>
        </pc:sldMkLst>
        <pc:spChg chg="mod ord">
          <ac:chgData name="Michelle Matthieu-Higgins (she; her | elle; la) (FCAC/ACFC)" userId="e05cd6cb-7000-4846-9dcf-a188755a7cf8" providerId="ADAL" clId="{7134329E-58E6-44A6-9647-E1554DB98DB0}" dt="2026-09-08T20:30:52.923" v="19" actId="13244"/>
          <ac:spMkLst>
            <pc:docMk/>
            <pc:sldMk cId="0" sldId="258"/>
            <ac:spMk id="5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20:31:11.851" v="23" actId="962"/>
          <ac:spMkLst>
            <pc:docMk/>
            <pc:sldMk cId="0" sldId="258"/>
            <ac:spMk id="6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20:31:02.868" v="22" actId="13244"/>
          <ac:spMkLst>
            <pc:docMk/>
            <pc:sldMk cId="0" sldId="258"/>
            <ac:spMk id="7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8T20:30:59.490" v="21" actId="33553"/>
          <ac:spMkLst>
            <pc:docMk/>
            <pc:sldMk cId="0" sldId="258"/>
            <ac:spMk id="8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20:30:54.683" v="20" actId="962"/>
          <ac:spMkLst>
            <pc:docMk/>
            <pc:sldMk cId="0" sldId="258"/>
            <ac:spMk id="10" creationId="{199221BC-E4D6-A6E5-1A34-43391B66FFF8}"/>
          </ac:spMkLst>
        </pc:spChg>
        <pc:grpChg chg="mod">
          <ac:chgData name="Michelle Matthieu-Higgins (she; her | elle; la) (FCAC/ACFC)" userId="e05cd6cb-7000-4846-9dcf-a188755a7cf8" providerId="ADAL" clId="{7134329E-58E6-44A6-9647-E1554DB98DB0}" dt="2026-09-08T20:31:15.144" v="24" actId="962"/>
          <ac:grpSpMkLst>
            <pc:docMk/>
            <pc:sldMk cId="0" sldId="258"/>
            <ac:grpSpMk id="2" creationId="{00000000-0000-0000-0000-000000000000}"/>
          </ac:grpSpMkLst>
        </pc:grpChg>
      </pc:sldChg>
      <pc:sldChg chg="modSp mod">
        <pc:chgData name="Michelle Matthieu-Higgins (she; her | elle; la) (FCAC/ACFC)" userId="e05cd6cb-7000-4846-9dcf-a188755a7cf8" providerId="ADAL" clId="{7134329E-58E6-44A6-9647-E1554DB98DB0}" dt="2026-09-09T15:12:58.112" v="31" actId="13244"/>
        <pc:sldMkLst>
          <pc:docMk/>
          <pc:sldMk cId="0" sldId="259"/>
        </pc:sldMkLst>
        <pc:spChg chg="mod ord">
          <ac:chgData name="Michelle Matthieu-Higgins (she; her | elle; la) (FCAC/ACFC)" userId="e05cd6cb-7000-4846-9dcf-a188755a7cf8" providerId="ADAL" clId="{7134329E-58E6-44A6-9647-E1554DB98DB0}" dt="2026-09-08T20:29:08.346" v="13" actId="13244"/>
          <ac:spMkLst>
            <pc:docMk/>
            <pc:sldMk cId="0" sldId="259"/>
            <ac:spMk id="2" creationId="{00000000-0000-0000-0000-000000000000}"/>
          </ac:spMkLst>
        </pc:spChg>
        <pc:spChg chg="mod ord">
          <ac:chgData name="Michelle Matthieu-Higgins (she; her | elle; la) (FCAC/ACFC)" userId="e05cd6cb-7000-4846-9dcf-a188755a7cf8" providerId="ADAL" clId="{7134329E-58E6-44A6-9647-E1554DB98DB0}" dt="2026-09-09T15:12:58.112" v="31" actId="13244"/>
          <ac:spMkLst>
            <pc:docMk/>
            <pc:sldMk cId="0" sldId="259"/>
            <ac:spMk id="20" creationId="{00000000-0000-0000-0000-000000000000}"/>
          </ac:spMkLst>
        </pc:spChg>
        <pc:spChg chg="ord">
          <ac:chgData name="Michelle Matthieu-Higgins (she; her | elle; la) (FCAC/ACFC)" userId="e05cd6cb-7000-4846-9dcf-a188755a7cf8" providerId="ADAL" clId="{7134329E-58E6-44A6-9647-E1554DB98DB0}" dt="2026-09-08T20:29:14.303" v="14" actId="13244"/>
          <ac:spMkLst>
            <pc:docMk/>
            <pc:sldMk cId="0" sldId="259"/>
            <ac:spMk id="21" creationId="{00000000-0000-0000-0000-000000000000}"/>
          </ac:spMkLst>
        </pc:spChg>
        <pc:spChg chg="mod">
          <ac:chgData name="Michelle Matthieu-Higgins (she; her | elle; la) (FCAC/ACFC)" userId="e05cd6cb-7000-4846-9dcf-a188755a7cf8" providerId="ADAL" clId="{7134329E-58E6-44A6-9647-E1554DB98DB0}" dt="2026-09-08T20:29:07.194" v="12" actId="962"/>
          <ac:spMkLst>
            <pc:docMk/>
            <pc:sldMk cId="0" sldId="259"/>
            <ac:spMk id="23" creationId="{1EFF4229-B348-37B3-2F5D-38DFB5DA5C8B}"/>
          </ac:spMkLst>
        </pc:spChg>
        <pc:grpChg chg="mod">
          <ac:chgData name="Michelle Matthieu-Higgins (she; her | elle; la) (FCAC/ACFC)" userId="e05cd6cb-7000-4846-9dcf-a188755a7cf8" providerId="ADAL" clId="{7134329E-58E6-44A6-9647-E1554DB98DB0}" dt="2026-09-08T20:30:33.650" v="16" actId="962"/>
          <ac:grpSpMkLst>
            <pc:docMk/>
            <pc:sldMk cId="0" sldId="259"/>
            <ac:grpSpMk id="3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964822-4463-1D72-5CF7-0C77CBB64E0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6557625" y="63500"/>
            <a:ext cx="16922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       Unclassified / Non classifié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hyperlink" Target="https://www.canada.ca/en/financial-consumer-agency/campaigns/financial-literacy-month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financial-consumer-agency/campaigns/financial-literacy-month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financial-consumer-agency/campaigns/financial-literacy-month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jpeg"/><Relationship Id="rId7" Type="http://schemas.openxmlformats.org/officeDocument/2006/relationships/hyperlink" Target="https://www.canada.ca/en/financial-consumer-agency/campaigns/financial-literacy-month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B462777C-D60C-75B3-BB32-2E4829A47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TextBox 22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3170987" y="7648137"/>
            <a:ext cx="12237154" cy="125757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3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78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Let’s talk about risk.</a:t>
            </a:r>
          </a:p>
        </p:txBody>
      </p:sp>
      <p:sp>
        <p:nvSpPr>
          <p:cNvPr id="23" name="TextBox 2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15515" y="8840354"/>
            <a:ext cx="14348098" cy="935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27"/>
              </a:lnSpc>
            </a:pPr>
            <a:r>
              <a:rPr lang="en-US" sz="31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Not all money opportunities involve the same level of risk.</a:t>
            </a:r>
          </a:p>
          <a:p>
            <a:pPr algn="ctr">
              <a:lnSpc>
                <a:spcPts val="3627"/>
              </a:lnSpc>
            </a:pPr>
            <a:r>
              <a:rPr lang="en-US" sz="31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Talk it through before you take the chance.</a:t>
            </a:r>
          </a:p>
        </p:txBody>
      </p:sp>
      <p:grpSp>
        <p:nvGrpSpPr>
          <p:cNvPr id="2" name="Group 2" descr="Three squares labelled as &quot;higher risk&quot;, &quot;some risk&quot;, and &quot;lower risk. The sticky notes with money opportunities will be sorted into these three squares."/>
          <p:cNvGrpSpPr/>
          <p:nvPr/>
        </p:nvGrpSpPr>
        <p:grpSpPr>
          <a:xfrm>
            <a:off x="2419269" y="2406399"/>
            <a:ext cx="13449462" cy="5106595"/>
            <a:chOff x="0" y="0"/>
            <a:chExt cx="17932616" cy="6808794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>
              <a:off x="0" y="785671"/>
              <a:ext cx="5831839" cy="6023123"/>
              <a:chOff x="0" y="0"/>
              <a:chExt cx="6350000" cy="6558280"/>
            </a:xfrm>
          </p:grpSpPr>
          <p:sp>
            <p:nvSpPr>
              <p:cNvPr id="4" name="Freeform 4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4930" y="74930"/>
                <a:ext cx="6200140" cy="6408420"/>
              </a:xfrm>
              <a:custGeom>
                <a:avLst/>
                <a:gdLst/>
                <a:ahLst/>
                <a:cxnLst/>
                <a:rect l="l" t="t" r="r" b="b"/>
                <a:pathLst>
                  <a:path w="6200140" h="640842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108901" t="-26471" r="-109004" b="-78205"/>
                </a:stretch>
              </a:blip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" name="Freeform 5"/>
              <p:cNvSpPr/>
              <p:nvPr/>
            </p:nvSpPr>
            <p:spPr>
              <a:xfrm>
                <a:off x="0" y="0"/>
                <a:ext cx="6350000" cy="655828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55828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7" name="TextBox 7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61894" y="-66675"/>
              <a:ext cx="4128846" cy="663096"/>
            </a:xfrm>
            <a:prstGeom prst="rect">
              <a:avLst/>
            </a:prstGeom>
            <a:solidFill>
              <a:schemeClr val="tx1"/>
            </a:solidFill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64"/>
                </a:lnSpc>
              </a:pPr>
              <a:r>
                <a:rPr lang="en-US" sz="2974" b="1" dirty="0">
                  <a:solidFill>
                    <a:srgbClr val="FDFCFC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SOME RISK</a:t>
              </a:r>
            </a:p>
          </p:txBody>
        </p:sp>
        <p:sp>
          <p:nvSpPr>
            <p:cNvPr id="8" name="TextBox 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3373956" y="-66675"/>
              <a:ext cx="3412304" cy="663096"/>
            </a:xfrm>
            <a:prstGeom prst="rect">
              <a:avLst/>
            </a:prstGeom>
            <a:solidFill>
              <a:schemeClr val="tx1"/>
            </a:solidFill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64"/>
                </a:lnSpc>
              </a:pPr>
              <a:r>
                <a:rPr lang="en-US" sz="2974" b="1" dirty="0">
                  <a:solidFill>
                    <a:srgbClr val="FDFCFC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LOWER RISK</a:t>
              </a:r>
            </a:p>
          </p:txBody>
        </p: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>
              <a:off x="6051792" y="785671"/>
              <a:ext cx="5831839" cy="6023123"/>
              <a:chOff x="0" y="0"/>
              <a:chExt cx="6350000" cy="6558280"/>
            </a:xfrm>
          </p:grpSpPr>
          <p:sp>
            <p:nvSpPr>
              <p:cNvPr id="10" name="Freeform 10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4930" y="74930"/>
                <a:ext cx="6200140" cy="6408420"/>
              </a:xfrm>
              <a:custGeom>
                <a:avLst/>
                <a:gdLst/>
                <a:ahLst/>
                <a:cxnLst/>
                <a:rect l="l" t="t" r="r" b="b"/>
                <a:pathLst>
                  <a:path w="6200140" h="640842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43798" t="-3189" r="-27255" b="-6939"/>
                </a:stretch>
              </a:blip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55828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55828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>
              <a:off x="12100777" y="785671"/>
              <a:ext cx="5831839" cy="6023123"/>
              <a:chOff x="0" y="0"/>
              <a:chExt cx="6350000" cy="6558280"/>
            </a:xfrm>
          </p:grpSpPr>
          <p:sp>
            <p:nvSpPr>
              <p:cNvPr id="13" name="Freeform 13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4930" y="74930"/>
                <a:ext cx="6200140" cy="6408420"/>
              </a:xfrm>
              <a:custGeom>
                <a:avLst/>
                <a:gdLst/>
                <a:ahLst/>
                <a:cxnLst/>
                <a:rect l="l" t="t" r="r" b="b"/>
                <a:pathLst>
                  <a:path w="6200140" h="640842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6304" r="-39017"/>
                </a:stretch>
              </a:blip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0" y="0"/>
                <a:ext cx="6350000" cy="655828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55828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6" name="TextBox 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62975" y="-66675"/>
              <a:ext cx="3298493" cy="663096"/>
            </a:xfrm>
            <a:prstGeom prst="rect">
              <a:avLst/>
            </a:prstGeom>
            <a:solidFill>
              <a:schemeClr val="tx1"/>
            </a:solidFill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64"/>
                </a:lnSpc>
              </a:pPr>
              <a:r>
                <a:rPr lang="en-US" sz="2974" b="1" dirty="0">
                  <a:solidFill>
                    <a:srgbClr val="FDFCFC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HIGHER RISK</a:t>
              </a:r>
            </a:p>
          </p:txBody>
        </p:sp>
      </p:grpSp>
      <p:grpSp>
        <p:nvGrpSpPr>
          <p:cNvPr id="16" name="Group 16" descr="&quot;bet on leafs&quot; written on sticky note"/>
          <p:cNvGrpSpPr/>
          <p:nvPr/>
        </p:nvGrpSpPr>
        <p:grpSpPr>
          <a:xfrm rot="-173058">
            <a:off x="1217114" y="3627573"/>
            <a:ext cx="1796803" cy="1647343"/>
            <a:chOff x="0" y="0"/>
            <a:chExt cx="2395737" cy="219645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395737" cy="2196457"/>
            </a:xfrm>
            <a:custGeom>
              <a:avLst/>
              <a:gdLst/>
              <a:ahLst/>
              <a:cxnLst/>
              <a:rect l="l" t="t" r="r" b="b"/>
              <a:pathLst>
                <a:path w="2395737" h="2196457">
                  <a:moveTo>
                    <a:pt x="0" y="0"/>
                  </a:moveTo>
                  <a:lnTo>
                    <a:pt x="2395737" y="0"/>
                  </a:lnTo>
                  <a:lnTo>
                    <a:pt x="2395737" y="2196457"/>
                  </a:lnTo>
                  <a:lnTo>
                    <a:pt x="0" y="2196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5677" t="-11133" r="-5677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44629" y="607425"/>
              <a:ext cx="1706478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bet on the Leafs</a:t>
              </a:r>
            </a:p>
          </p:txBody>
        </p:sp>
      </p:grpSp>
      <p:grpSp>
        <p:nvGrpSpPr>
          <p:cNvPr id="19" name="Group 19" descr="&quot;buy scratch tickets&quot; written on sticky note"/>
          <p:cNvGrpSpPr/>
          <p:nvPr/>
        </p:nvGrpSpPr>
        <p:grpSpPr>
          <a:xfrm rot="466817">
            <a:off x="772503" y="2036473"/>
            <a:ext cx="1796803" cy="1768388"/>
            <a:chOff x="0" y="0"/>
            <a:chExt cx="2395737" cy="235785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395737" cy="2357850"/>
            </a:xfrm>
            <a:custGeom>
              <a:avLst/>
              <a:gdLst/>
              <a:ahLst/>
              <a:cxnLst/>
              <a:rect l="l" t="t" r="r" b="b"/>
              <a:pathLst>
                <a:path w="2395737" h="2357850">
                  <a:moveTo>
                    <a:pt x="0" y="0"/>
                  </a:moveTo>
                  <a:lnTo>
                    <a:pt x="2395737" y="0"/>
                  </a:lnTo>
                  <a:lnTo>
                    <a:pt x="2395737" y="2357850"/>
                  </a:lnTo>
                  <a:lnTo>
                    <a:pt x="0" y="2357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0" r="-378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44629" y="607425"/>
              <a:ext cx="1706478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buy scratch tickets</a:t>
              </a:r>
            </a:p>
          </p:txBody>
        </p:sp>
      </p:grpSp>
      <p:grpSp>
        <p:nvGrpSpPr>
          <p:cNvPr id="24" name="Group 24" descr="&quot;work extra shifts&quot; written on sticky note"/>
          <p:cNvGrpSpPr/>
          <p:nvPr/>
        </p:nvGrpSpPr>
        <p:grpSpPr>
          <a:xfrm rot="-284785">
            <a:off x="8454878" y="410839"/>
            <a:ext cx="1796803" cy="1768388"/>
            <a:chOff x="0" y="0"/>
            <a:chExt cx="2395737" cy="235785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395737" cy="2357850"/>
            </a:xfrm>
            <a:custGeom>
              <a:avLst/>
              <a:gdLst/>
              <a:ahLst/>
              <a:cxnLst/>
              <a:rect l="l" t="t" r="r" b="b"/>
              <a:pathLst>
                <a:path w="2395737" h="2357850">
                  <a:moveTo>
                    <a:pt x="0" y="0"/>
                  </a:moveTo>
                  <a:lnTo>
                    <a:pt x="2395737" y="0"/>
                  </a:lnTo>
                  <a:lnTo>
                    <a:pt x="2395737" y="2357850"/>
                  </a:lnTo>
                  <a:lnTo>
                    <a:pt x="0" y="2357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0" r="-378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44629" y="607425"/>
              <a:ext cx="1706478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work extra shifts</a:t>
              </a:r>
            </a:p>
          </p:txBody>
        </p:sp>
      </p:grpSp>
      <p:grpSp>
        <p:nvGrpSpPr>
          <p:cNvPr id="27" name="Group 27" descr="&quot;join local talent contest&quot; written on sticky note"/>
          <p:cNvGrpSpPr/>
          <p:nvPr/>
        </p:nvGrpSpPr>
        <p:grpSpPr>
          <a:xfrm rot="-611118">
            <a:off x="12223389" y="523111"/>
            <a:ext cx="1796803" cy="1768388"/>
            <a:chOff x="0" y="0"/>
            <a:chExt cx="2395737" cy="235785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395737" cy="2357850"/>
            </a:xfrm>
            <a:custGeom>
              <a:avLst/>
              <a:gdLst/>
              <a:ahLst/>
              <a:cxnLst/>
              <a:rect l="l" t="t" r="r" b="b"/>
              <a:pathLst>
                <a:path w="2395737" h="2357850">
                  <a:moveTo>
                    <a:pt x="0" y="0"/>
                  </a:moveTo>
                  <a:lnTo>
                    <a:pt x="2395737" y="0"/>
                  </a:lnTo>
                  <a:lnTo>
                    <a:pt x="2395737" y="2357850"/>
                  </a:lnTo>
                  <a:lnTo>
                    <a:pt x="0" y="2357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0" r="-378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44629" y="607425"/>
              <a:ext cx="1706478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join local talent contest</a:t>
              </a:r>
            </a:p>
          </p:txBody>
        </p:sp>
      </p:grpSp>
      <p:grpSp>
        <p:nvGrpSpPr>
          <p:cNvPr id="30" name="Group 30" descr="&quot;sell class notes&quot; written on sticky note"/>
          <p:cNvGrpSpPr/>
          <p:nvPr/>
        </p:nvGrpSpPr>
        <p:grpSpPr>
          <a:xfrm rot="-483591">
            <a:off x="3247665" y="334185"/>
            <a:ext cx="1826649" cy="1739371"/>
            <a:chOff x="0" y="0"/>
            <a:chExt cx="2435533" cy="231916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35533" cy="2319161"/>
            </a:xfrm>
            <a:custGeom>
              <a:avLst/>
              <a:gdLst/>
              <a:ahLst/>
              <a:cxnLst/>
              <a:rect l="l" t="t" r="r" b="b"/>
              <a:pathLst>
                <a:path w="2435533" h="2319161">
                  <a:moveTo>
                    <a:pt x="0" y="0"/>
                  </a:moveTo>
                  <a:lnTo>
                    <a:pt x="2435533" y="0"/>
                  </a:lnTo>
                  <a:lnTo>
                    <a:pt x="2435533" y="2319161"/>
                  </a:lnTo>
                  <a:lnTo>
                    <a:pt x="0" y="2319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067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9845" y="778581"/>
              <a:ext cx="2255843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sell class notes</a:t>
              </a:r>
            </a:p>
          </p:txBody>
        </p:sp>
      </p:grpSp>
      <p:grpSp>
        <p:nvGrpSpPr>
          <p:cNvPr id="33" name="Group 33" descr="&quot;play online casino games&quot; written on sticky note"/>
          <p:cNvGrpSpPr/>
          <p:nvPr/>
        </p:nvGrpSpPr>
        <p:grpSpPr>
          <a:xfrm>
            <a:off x="5032666" y="516365"/>
            <a:ext cx="1792973" cy="1676656"/>
            <a:chOff x="0" y="0"/>
            <a:chExt cx="2390631" cy="223554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390631" cy="2235541"/>
            </a:xfrm>
            <a:custGeom>
              <a:avLst/>
              <a:gdLst/>
              <a:ahLst/>
              <a:cxnLst/>
              <a:rect l="l" t="t" r="r" b="b"/>
              <a:pathLst>
                <a:path w="2390631" h="2235541">
                  <a:moveTo>
                    <a:pt x="0" y="0"/>
                  </a:moveTo>
                  <a:lnTo>
                    <a:pt x="2390631" y="0"/>
                  </a:lnTo>
                  <a:lnTo>
                    <a:pt x="2390631" y="2235541"/>
                  </a:lnTo>
                  <a:lnTo>
                    <a:pt x="0" y="2235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199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22096" y="546271"/>
              <a:ext cx="1946438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play online casino games</a:t>
              </a:r>
            </a:p>
          </p:txBody>
        </p:sp>
      </p:grpSp>
      <p:grpSp>
        <p:nvGrpSpPr>
          <p:cNvPr id="36" name="Group 36" descr="&quot;join fantasy sports pool&quot; written on sticky note"/>
          <p:cNvGrpSpPr/>
          <p:nvPr/>
        </p:nvGrpSpPr>
        <p:grpSpPr>
          <a:xfrm rot="-783480">
            <a:off x="15962912" y="8131780"/>
            <a:ext cx="1796803" cy="1824401"/>
            <a:chOff x="0" y="0"/>
            <a:chExt cx="2395737" cy="243253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395737" cy="2432535"/>
            </a:xfrm>
            <a:custGeom>
              <a:avLst/>
              <a:gdLst/>
              <a:ahLst/>
              <a:cxnLst/>
              <a:rect l="l" t="t" r="r" b="b"/>
              <a:pathLst>
                <a:path w="2395737" h="2432535">
                  <a:moveTo>
                    <a:pt x="0" y="0"/>
                  </a:moveTo>
                  <a:lnTo>
                    <a:pt x="2395737" y="0"/>
                  </a:lnTo>
                  <a:lnTo>
                    <a:pt x="2395737" y="2432535"/>
                  </a:lnTo>
                  <a:lnTo>
                    <a:pt x="0" y="2432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2470" t="-12592" r="-1247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72315" y="682110"/>
              <a:ext cx="2051108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join fantasy sports pool</a:t>
              </a:r>
            </a:p>
          </p:txBody>
        </p:sp>
      </p:grpSp>
      <p:grpSp>
        <p:nvGrpSpPr>
          <p:cNvPr id="42" name="Group 42" descr="&quot;join paid gaming tourney&quot; written on sticky note"/>
          <p:cNvGrpSpPr/>
          <p:nvPr/>
        </p:nvGrpSpPr>
        <p:grpSpPr>
          <a:xfrm rot="-260610">
            <a:off x="15529895" y="3276265"/>
            <a:ext cx="1649388" cy="1623304"/>
            <a:chOff x="0" y="0"/>
            <a:chExt cx="2199184" cy="216440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199184" cy="2164405"/>
            </a:xfrm>
            <a:custGeom>
              <a:avLst/>
              <a:gdLst/>
              <a:ahLst/>
              <a:cxnLst/>
              <a:rect l="l" t="t" r="r" b="b"/>
              <a:pathLst>
                <a:path w="2199184" h="2164405">
                  <a:moveTo>
                    <a:pt x="0" y="0"/>
                  </a:moveTo>
                  <a:lnTo>
                    <a:pt x="2199184" y="0"/>
                  </a:lnTo>
                  <a:lnTo>
                    <a:pt x="2199184" y="2164405"/>
                  </a:lnTo>
                  <a:lnTo>
                    <a:pt x="0" y="2164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0" r="-378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46353" y="510703"/>
              <a:ext cx="1706478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join paid gaming tourney</a:t>
              </a:r>
            </a:p>
          </p:txBody>
        </p:sp>
      </p:grpSp>
      <p:grpSp>
        <p:nvGrpSpPr>
          <p:cNvPr id="48" name="Group 48" descr="&quot;sell on Marketplace&quot; written on sticky note"/>
          <p:cNvGrpSpPr/>
          <p:nvPr/>
        </p:nvGrpSpPr>
        <p:grpSpPr>
          <a:xfrm rot="-662302">
            <a:off x="195023" y="7663954"/>
            <a:ext cx="1739332" cy="1681216"/>
            <a:chOff x="0" y="0"/>
            <a:chExt cx="2319110" cy="224162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277641" cy="2241622"/>
            </a:xfrm>
            <a:custGeom>
              <a:avLst/>
              <a:gdLst/>
              <a:ahLst/>
              <a:cxnLst/>
              <a:rect l="l" t="t" r="r" b="b"/>
              <a:pathLst>
                <a:path w="2277641" h="2241622">
                  <a:moveTo>
                    <a:pt x="0" y="0"/>
                  </a:moveTo>
                  <a:lnTo>
                    <a:pt x="2277641" y="0"/>
                  </a:lnTo>
                  <a:lnTo>
                    <a:pt x="2277641" y="2241622"/>
                  </a:lnTo>
                  <a:lnTo>
                    <a:pt x="0" y="2241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0" r="-378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719404"/>
              <a:ext cx="2319110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sell on Marketplace</a:t>
              </a:r>
            </a:p>
          </p:txBody>
        </p:sp>
      </p:grpSp>
      <p:grpSp>
        <p:nvGrpSpPr>
          <p:cNvPr id="39" name="Group 39" descr="&quot;create YouTube channel&quot; written on sticky note"/>
          <p:cNvGrpSpPr/>
          <p:nvPr/>
        </p:nvGrpSpPr>
        <p:grpSpPr>
          <a:xfrm rot="517353">
            <a:off x="10377775" y="875683"/>
            <a:ext cx="1796803" cy="1768388"/>
            <a:chOff x="0" y="0"/>
            <a:chExt cx="2395737" cy="235785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395737" cy="2357850"/>
            </a:xfrm>
            <a:custGeom>
              <a:avLst/>
              <a:gdLst/>
              <a:ahLst/>
              <a:cxnLst/>
              <a:rect l="l" t="t" r="r" b="b"/>
              <a:pathLst>
                <a:path w="2395737" h="2357850">
                  <a:moveTo>
                    <a:pt x="0" y="0"/>
                  </a:moveTo>
                  <a:lnTo>
                    <a:pt x="2395737" y="0"/>
                  </a:lnTo>
                  <a:lnTo>
                    <a:pt x="2395737" y="2357850"/>
                  </a:lnTo>
                  <a:lnTo>
                    <a:pt x="0" y="2357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0" r="-378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344629" y="607425"/>
              <a:ext cx="1706478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create</a:t>
              </a:r>
            </a:p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YouTube channel</a:t>
              </a:r>
            </a:p>
          </p:txBody>
        </p:sp>
      </p:grpSp>
      <p:grpSp>
        <p:nvGrpSpPr>
          <p:cNvPr id="51" name="Group 51" descr="&quot;follow influencer's advice&quot; written on sticky note"/>
          <p:cNvGrpSpPr/>
          <p:nvPr/>
        </p:nvGrpSpPr>
        <p:grpSpPr>
          <a:xfrm rot="-489084">
            <a:off x="15817728" y="226710"/>
            <a:ext cx="1763102" cy="1735220"/>
            <a:chOff x="0" y="0"/>
            <a:chExt cx="2350803" cy="2313627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2350803" cy="2313627"/>
            </a:xfrm>
            <a:custGeom>
              <a:avLst/>
              <a:gdLst/>
              <a:ahLst/>
              <a:cxnLst/>
              <a:rect l="l" t="t" r="r" b="b"/>
              <a:pathLst>
                <a:path w="2350803" h="2313627">
                  <a:moveTo>
                    <a:pt x="0" y="0"/>
                  </a:moveTo>
                  <a:lnTo>
                    <a:pt x="2350803" y="0"/>
                  </a:lnTo>
                  <a:lnTo>
                    <a:pt x="2350803" y="2313627"/>
                  </a:lnTo>
                  <a:lnTo>
                    <a:pt x="0" y="2313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8540" r="-3780" b="-4425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39813" y="654114"/>
              <a:ext cx="1958734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follow an influencer’s advice</a:t>
              </a:r>
            </a:p>
          </p:txBody>
        </p:sp>
      </p:grpSp>
      <p:grpSp>
        <p:nvGrpSpPr>
          <p:cNvPr id="54" name="Group 54" descr="&quot;stream on Twitch&quot; written on a sticky note"/>
          <p:cNvGrpSpPr/>
          <p:nvPr/>
        </p:nvGrpSpPr>
        <p:grpSpPr>
          <a:xfrm rot="762280">
            <a:off x="6782867" y="532252"/>
            <a:ext cx="1786498" cy="1672006"/>
            <a:chOff x="0" y="0"/>
            <a:chExt cx="2381997" cy="222934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381997" cy="2229341"/>
            </a:xfrm>
            <a:custGeom>
              <a:avLst/>
              <a:gdLst/>
              <a:ahLst/>
              <a:cxnLst/>
              <a:rect l="l" t="t" r="r" b="b"/>
              <a:pathLst>
                <a:path w="2381997" h="2229341">
                  <a:moveTo>
                    <a:pt x="0" y="0"/>
                  </a:moveTo>
                  <a:lnTo>
                    <a:pt x="2381997" y="0"/>
                  </a:lnTo>
                  <a:lnTo>
                    <a:pt x="2381997" y="2229341"/>
                  </a:lnTo>
                  <a:lnTo>
                    <a:pt x="0" y="2229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285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271656" y="685712"/>
              <a:ext cx="1946438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stream on Twitch</a:t>
              </a:r>
            </a:p>
          </p:txBody>
        </p:sp>
      </p:grpSp>
      <p:grpSp>
        <p:nvGrpSpPr>
          <p:cNvPr id="60" name="Group 60" descr="&quot;shovel driveways&quot; written on sticky note"/>
          <p:cNvGrpSpPr/>
          <p:nvPr/>
        </p:nvGrpSpPr>
        <p:grpSpPr>
          <a:xfrm rot="440163">
            <a:off x="14430701" y="7067221"/>
            <a:ext cx="1693890" cy="1667103"/>
            <a:chOff x="0" y="0"/>
            <a:chExt cx="2258521" cy="2222804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2258521" cy="2222804"/>
            </a:xfrm>
            <a:custGeom>
              <a:avLst/>
              <a:gdLst/>
              <a:ahLst/>
              <a:cxnLst/>
              <a:rect l="l" t="t" r="r" b="b"/>
              <a:pathLst>
                <a:path w="2258521" h="2222804">
                  <a:moveTo>
                    <a:pt x="0" y="0"/>
                  </a:moveTo>
                  <a:lnTo>
                    <a:pt x="2258521" y="0"/>
                  </a:lnTo>
                  <a:lnTo>
                    <a:pt x="2258521" y="2222804"/>
                  </a:lnTo>
                  <a:lnTo>
                    <a:pt x="0" y="22228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0" r="-378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03706" y="730402"/>
              <a:ext cx="2051108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shovel driveways</a:t>
              </a:r>
            </a:p>
          </p:txBody>
        </p:sp>
      </p:grpSp>
      <p:grpSp>
        <p:nvGrpSpPr>
          <p:cNvPr id="63" name="Group 63" descr="&quot;tutor younger student&quot; written on sticky note"/>
          <p:cNvGrpSpPr/>
          <p:nvPr/>
        </p:nvGrpSpPr>
        <p:grpSpPr>
          <a:xfrm rot="134184">
            <a:off x="14125241" y="583128"/>
            <a:ext cx="1739332" cy="1681216"/>
            <a:chOff x="0" y="0"/>
            <a:chExt cx="2319110" cy="2241622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2277641" cy="2241622"/>
            </a:xfrm>
            <a:custGeom>
              <a:avLst/>
              <a:gdLst/>
              <a:ahLst/>
              <a:cxnLst/>
              <a:rect l="l" t="t" r="r" b="b"/>
              <a:pathLst>
                <a:path w="2277641" h="2241622">
                  <a:moveTo>
                    <a:pt x="0" y="0"/>
                  </a:moveTo>
                  <a:lnTo>
                    <a:pt x="2277641" y="0"/>
                  </a:lnTo>
                  <a:lnTo>
                    <a:pt x="2277641" y="2241622"/>
                  </a:lnTo>
                  <a:lnTo>
                    <a:pt x="0" y="22416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0" r="-378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549311"/>
              <a:ext cx="2319110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 dirty="0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tutor younger student</a:t>
              </a:r>
            </a:p>
          </p:txBody>
        </p:sp>
      </p:grpSp>
      <p:grpSp>
        <p:nvGrpSpPr>
          <p:cNvPr id="45" name="Group 45" descr="&quot;flip used phones&quot; written on sticky note"/>
          <p:cNvGrpSpPr/>
          <p:nvPr/>
        </p:nvGrpSpPr>
        <p:grpSpPr>
          <a:xfrm rot="677028">
            <a:off x="294644" y="4984925"/>
            <a:ext cx="1864303" cy="1622086"/>
            <a:chOff x="0" y="0"/>
            <a:chExt cx="2485737" cy="216278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485737" cy="2162782"/>
            </a:xfrm>
            <a:custGeom>
              <a:avLst/>
              <a:gdLst/>
              <a:ahLst/>
              <a:cxnLst/>
              <a:rect l="l" t="t" r="r" b="b"/>
              <a:pathLst>
                <a:path w="2485737" h="2162782">
                  <a:moveTo>
                    <a:pt x="0" y="0"/>
                  </a:moveTo>
                  <a:lnTo>
                    <a:pt x="2485737" y="0"/>
                  </a:lnTo>
                  <a:lnTo>
                    <a:pt x="2485737" y="2162782"/>
                  </a:lnTo>
                  <a:lnTo>
                    <a:pt x="0" y="2162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163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434629" y="685732"/>
              <a:ext cx="1706478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flip used phones</a:t>
              </a:r>
            </a:p>
          </p:txBody>
        </p:sp>
      </p:grpSp>
      <p:grpSp>
        <p:nvGrpSpPr>
          <p:cNvPr id="57" name="Group 57" descr="&quot;invest in crypto&quot; written on sticky note"/>
          <p:cNvGrpSpPr/>
          <p:nvPr/>
        </p:nvGrpSpPr>
        <p:grpSpPr>
          <a:xfrm rot="328508">
            <a:off x="16294131" y="1933673"/>
            <a:ext cx="1787803" cy="1553566"/>
            <a:chOff x="0" y="0"/>
            <a:chExt cx="2383738" cy="2071421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383738" cy="2071421"/>
            </a:xfrm>
            <a:custGeom>
              <a:avLst/>
              <a:gdLst/>
              <a:ahLst/>
              <a:cxnLst/>
              <a:rect l="l" t="t" r="r" b="b"/>
              <a:pathLst>
                <a:path w="2383738" h="2071421">
                  <a:moveTo>
                    <a:pt x="0" y="0"/>
                  </a:moveTo>
                  <a:lnTo>
                    <a:pt x="2383738" y="0"/>
                  </a:lnTo>
                  <a:lnTo>
                    <a:pt x="2383738" y="2071421"/>
                  </a:lnTo>
                  <a:lnTo>
                    <a:pt x="0" y="20714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079" t="-7883" b="-1707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338630" y="654711"/>
              <a:ext cx="1706478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invest in</a:t>
              </a:r>
            </a:p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crypto</a:t>
              </a:r>
            </a:p>
          </p:txBody>
        </p:sp>
      </p:grpSp>
      <p:grpSp>
        <p:nvGrpSpPr>
          <p:cNvPr id="66" name="Group 66" descr="&quot;create paid social media content&quot; written on sticky note"/>
          <p:cNvGrpSpPr/>
          <p:nvPr/>
        </p:nvGrpSpPr>
        <p:grpSpPr>
          <a:xfrm>
            <a:off x="1527652" y="6346544"/>
            <a:ext cx="1783234" cy="1654543"/>
            <a:chOff x="0" y="0"/>
            <a:chExt cx="2377646" cy="2206057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2377646" cy="2206057"/>
            </a:xfrm>
            <a:custGeom>
              <a:avLst/>
              <a:gdLst/>
              <a:ahLst/>
              <a:cxnLst/>
              <a:rect l="l" t="t" r="r" b="b"/>
              <a:pathLst>
                <a:path w="2377646" h="2206057">
                  <a:moveTo>
                    <a:pt x="0" y="0"/>
                  </a:moveTo>
                  <a:lnTo>
                    <a:pt x="2377646" y="0"/>
                  </a:lnTo>
                  <a:lnTo>
                    <a:pt x="2377646" y="2206057"/>
                  </a:lnTo>
                  <a:lnTo>
                    <a:pt x="0" y="220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642" t="-1104" b="-1104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335584" y="531529"/>
              <a:ext cx="1706478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create paid SM content</a:t>
              </a:r>
            </a:p>
          </p:txBody>
        </p:sp>
      </p:grpSp>
      <p:grpSp>
        <p:nvGrpSpPr>
          <p:cNvPr id="69" name="Group 69" descr="&quot;go viral on TikTok&quot; written on sticky note"/>
          <p:cNvGrpSpPr/>
          <p:nvPr/>
        </p:nvGrpSpPr>
        <p:grpSpPr>
          <a:xfrm rot="300709">
            <a:off x="2012458" y="8232824"/>
            <a:ext cx="1717984" cy="1634720"/>
            <a:chOff x="0" y="0"/>
            <a:chExt cx="2290645" cy="2179627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2290645" cy="2179627"/>
            </a:xfrm>
            <a:custGeom>
              <a:avLst/>
              <a:gdLst/>
              <a:ahLst/>
              <a:cxnLst/>
              <a:rect l="l" t="t" r="r" b="b"/>
              <a:pathLst>
                <a:path w="2290645" h="2179627">
                  <a:moveTo>
                    <a:pt x="0" y="0"/>
                  </a:moveTo>
                  <a:lnTo>
                    <a:pt x="2290645" y="0"/>
                  </a:lnTo>
                  <a:lnTo>
                    <a:pt x="2290645" y="2179627"/>
                  </a:lnTo>
                  <a:lnTo>
                    <a:pt x="0" y="2179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992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246353" y="634644"/>
              <a:ext cx="1706478" cy="819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go viral on TikTok</a:t>
              </a:r>
            </a:p>
          </p:txBody>
        </p:sp>
      </p:grpSp>
      <p:grpSp>
        <p:nvGrpSpPr>
          <p:cNvPr id="72" name="Group 72" descr="&quot;start clothing brand&quot; written on sticky note"/>
          <p:cNvGrpSpPr/>
          <p:nvPr/>
        </p:nvGrpSpPr>
        <p:grpSpPr>
          <a:xfrm rot="21091278">
            <a:off x="16167410" y="6232700"/>
            <a:ext cx="1796803" cy="1768388"/>
            <a:chOff x="0" y="0"/>
            <a:chExt cx="2395737" cy="235785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2395737" cy="2357850"/>
            </a:xfrm>
            <a:custGeom>
              <a:avLst/>
              <a:gdLst/>
              <a:ahLst/>
              <a:cxnLst/>
              <a:rect l="l" t="t" r="r" b="b"/>
              <a:pathLst>
                <a:path w="2395737" h="2357850">
                  <a:moveTo>
                    <a:pt x="0" y="0"/>
                  </a:moveTo>
                  <a:lnTo>
                    <a:pt x="2395737" y="0"/>
                  </a:lnTo>
                  <a:lnTo>
                    <a:pt x="2395737" y="2357850"/>
                  </a:lnTo>
                  <a:lnTo>
                    <a:pt x="0" y="2357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780" r="-378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344629" y="607425"/>
              <a:ext cx="1706478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start clothing brand</a:t>
              </a:r>
            </a:p>
          </p:txBody>
        </p:sp>
      </p:grpSp>
      <p:grpSp>
        <p:nvGrpSpPr>
          <p:cNvPr id="75" name="Group 75" descr="&quot;resell concert tickets&quot; written on sticky note"/>
          <p:cNvGrpSpPr/>
          <p:nvPr/>
        </p:nvGrpSpPr>
        <p:grpSpPr>
          <a:xfrm rot="163645">
            <a:off x="16364038" y="4659539"/>
            <a:ext cx="1790525" cy="1645336"/>
            <a:chOff x="0" y="0"/>
            <a:chExt cx="2387366" cy="2193782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2387366" cy="2193782"/>
            </a:xfrm>
            <a:custGeom>
              <a:avLst/>
              <a:gdLst/>
              <a:ahLst/>
              <a:cxnLst/>
              <a:rect l="l" t="t" r="r" b="b"/>
              <a:pathLst>
                <a:path w="2387366" h="2193782">
                  <a:moveTo>
                    <a:pt x="0" y="0"/>
                  </a:moveTo>
                  <a:lnTo>
                    <a:pt x="2387366" y="0"/>
                  </a:lnTo>
                  <a:lnTo>
                    <a:pt x="2387366" y="2193782"/>
                  </a:lnTo>
                  <a:lnTo>
                    <a:pt x="0" y="2193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642" t="-1600" b="-160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340444" y="525391"/>
              <a:ext cx="1706478" cy="12001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24"/>
                </a:lnSpc>
              </a:pPr>
              <a:r>
                <a:rPr lang="en-US" sz="2499">
                  <a:solidFill>
                    <a:srgbClr val="000000"/>
                  </a:solidFill>
                  <a:latin typeface="Schoolbell"/>
                  <a:ea typeface="Schoolbell"/>
                  <a:cs typeface="Schoolbell"/>
                  <a:sym typeface="Schoolbell"/>
                </a:rPr>
                <a:t>resell concert tickets</a:t>
              </a:r>
            </a:p>
          </p:txBody>
        </p:sp>
      </p:grpSp>
      <p:sp>
        <p:nvSpPr>
          <p:cNvPr id="15" name="Freeform 15" descr="2026 Financial Literacy Month &quot;Talk Money&quot; campaign logo">
            <a:hlinkClick r:id="rId7" tooltip="https://www.canada.ca/en/financial-consumer-agency/campaigns/financial-literacy-month.html"/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3722" y="0"/>
            <a:ext cx="2844818" cy="2175697"/>
          </a:xfrm>
          <a:custGeom>
            <a:avLst/>
            <a:gdLst/>
            <a:ahLst/>
            <a:cxnLst/>
            <a:rect l="l" t="t" r="r" b="b"/>
            <a:pathLst>
              <a:path w="2844818" h="2175697">
                <a:moveTo>
                  <a:pt x="0" y="0"/>
                </a:moveTo>
                <a:lnTo>
                  <a:pt x="2844818" y="0"/>
                </a:lnTo>
                <a:lnTo>
                  <a:pt x="2844818" y="2175697"/>
                </a:lnTo>
                <a:lnTo>
                  <a:pt x="0" y="21756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164" y="409662"/>
            <a:ext cx="17406355" cy="9493202"/>
            <a:chOff x="0" y="0"/>
            <a:chExt cx="4584390" cy="2500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84390" cy="2500267"/>
            </a:xfrm>
            <a:custGeom>
              <a:avLst/>
              <a:gdLst/>
              <a:ahLst/>
              <a:cxnLst/>
              <a:rect l="l" t="t" r="r" b="b"/>
              <a:pathLst>
                <a:path w="4584390" h="2500267">
                  <a:moveTo>
                    <a:pt x="22684" y="0"/>
                  </a:moveTo>
                  <a:lnTo>
                    <a:pt x="4561706" y="0"/>
                  </a:lnTo>
                  <a:cubicBezTo>
                    <a:pt x="4574234" y="0"/>
                    <a:pt x="4584390" y="10156"/>
                    <a:pt x="4584390" y="22684"/>
                  </a:cubicBezTo>
                  <a:lnTo>
                    <a:pt x="4584390" y="2477584"/>
                  </a:lnTo>
                  <a:cubicBezTo>
                    <a:pt x="4584390" y="2490111"/>
                    <a:pt x="4574234" y="2500267"/>
                    <a:pt x="4561706" y="2500267"/>
                  </a:cubicBezTo>
                  <a:lnTo>
                    <a:pt x="22684" y="2500267"/>
                  </a:lnTo>
                  <a:cubicBezTo>
                    <a:pt x="10156" y="2500267"/>
                    <a:pt x="0" y="2490111"/>
                    <a:pt x="0" y="2477584"/>
                  </a:cubicBezTo>
                  <a:lnTo>
                    <a:pt x="0" y="22684"/>
                  </a:lnTo>
                  <a:cubicBezTo>
                    <a:pt x="0" y="10156"/>
                    <a:pt x="10156" y="0"/>
                    <a:pt x="22684" y="0"/>
                  </a:cubicBezTo>
                  <a:close/>
                </a:path>
              </a:pathLst>
            </a:custGeom>
            <a:solidFill>
              <a:srgbClr val="FDFCFC"/>
            </a:solidFill>
            <a:ln w="1333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4584390" cy="2443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24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60446" y="3543300"/>
            <a:ext cx="7516466" cy="6743700"/>
          </a:xfrm>
          <a:custGeom>
            <a:avLst/>
            <a:gdLst/>
            <a:ahLst/>
            <a:cxnLst/>
            <a:rect l="l" t="t" r="r" b="b"/>
            <a:pathLst>
              <a:path w="7325627" h="6572481">
                <a:moveTo>
                  <a:pt x="0" y="0"/>
                </a:moveTo>
                <a:lnTo>
                  <a:pt x="7325628" y="0"/>
                </a:lnTo>
                <a:lnTo>
                  <a:pt x="7325628" y="6572481"/>
                </a:lnTo>
                <a:lnTo>
                  <a:pt x="0" y="65724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457" r="-1712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5584987" y="1016803"/>
            <a:ext cx="11705689" cy="11537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3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DISCUSSION QUESTIONS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67600" y="2890030"/>
            <a:ext cx="9667440" cy="6293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What information helped you determine the level of risk?</a:t>
            </a:r>
          </a:p>
          <a:p>
            <a:pPr algn="l">
              <a:lnSpc>
                <a:spcPts val="4480"/>
              </a:lnSpc>
            </a:pP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Why do people sometimes underestimate risk when money is involved?</a:t>
            </a:r>
          </a:p>
          <a:p>
            <a:pPr algn="l">
              <a:lnSpc>
                <a:spcPts val="4480"/>
              </a:lnSpc>
            </a:pP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How do social media, advertising, and success stories influence our decisions?</a:t>
            </a:r>
          </a:p>
          <a:p>
            <a:pPr algn="l">
              <a:lnSpc>
                <a:spcPts val="4480"/>
              </a:lnSpc>
            </a:pP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90881" lvl="1" indent="-345440" algn="l">
              <a:lnSpc>
                <a:spcPts val="4480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Who could you talk to if you were unsure about a money opportunity?</a:t>
            </a:r>
          </a:p>
          <a:p>
            <a:pPr algn="l">
              <a:lnSpc>
                <a:spcPts val="4480"/>
              </a:lnSpc>
            </a:pPr>
            <a:endParaRPr lang="en-US" sz="280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Freeform 8" descr="2026 Financial Literacy Month &quot;Talk Money&quot; campaign logo">
            <a:hlinkClick r:id="rId3" tooltip="https://www.canada.ca/en/financial-consumer-agency/campaigns/financial-literacy-month.html"/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28700" y="740263"/>
            <a:ext cx="3265473" cy="2497411"/>
          </a:xfrm>
          <a:custGeom>
            <a:avLst/>
            <a:gdLst/>
            <a:ahLst/>
            <a:cxnLst/>
            <a:rect l="l" t="t" r="r" b="b"/>
            <a:pathLst>
              <a:path w="3265473" h="2497411">
                <a:moveTo>
                  <a:pt x="0" y="0"/>
                </a:moveTo>
                <a:lnTo>
                  <a:pt x="3265473" y="0"/>
                </a:lnTo>
                <a:lnTo>
                  <a:pt x="3265473" y="2497410"/>
                </a:lnTo>
                <a:lnTo>
                  <a:pt x="0" y="24974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FA7E4C-E94E-5BC6-243C-4E7C771D7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164" y="409662"/>
            <a:ext cx="17406355" cy="9493202"/>
            <a:chOff x="0" y="0"/>
            <a:chExt cx="4584390" cy="25002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84390" cy="2500267"/>
            </a:xfrm>
            <a:custGeom>
              <a:avLst/>
              <a:gdLst/>
              <a:ahLst/>
              <a:cxnLst/>
              <a:rect l="l" t="t" r="r" b="b"/>
              <a:pathLst>
                <a:path w="4584390" h="2500267">
                  <a:moveTo>
                    <a:pt x="22684" y="0"/>
                  </a:moveTo>
                  <a:lnTo>
                    <a:pt x="4561706" y="0"/>
                  </a:lnTo>
                  <a:cubicBezTo>
                    <a:pt x="4574234" y="0"/>
                    <a:pt x="4584390" y="10156"/>
                    <a:pt x="4584390" y="22684"/>
                  </a:cubicBezTo>
                  <a:lnTo>
                    <a:pt x="4584390" y="2477584"/>
                  </a:lnTo>
                  <a:cubicBezTo>
                    <a:pt x="4584390" y="2490111"/>
                    <a:pt x="4574234" y="2500267"/>
                    <a:pt x="4561706" y="2500267"/>
                  </a:cubicBezTo>
                  <a:lnTo>
                    <a:pt x="22684" y="2500267"/>
                  </a:lnTo>
                  <a:cubicBezTo>
                    <a:pt x="10156" y="2500267"/>
                    <a:pt x="0" y="2490111"/>
                    <a:pt x="0" y="2477584"/>
                  </a:cubicBezTo>
                  <a:lnTo>
                    <a:pt x="0" y="22684"/>
                  </a:lnTo>
                  <a:cubicBezTo>
                    <a:pt x="0" y="10156"/>
                    <a:pt x="10156" y="0"/>
                    <a:pt x="22684" y="0"/>
                  </a:cubicBezTo>
                  <a:close/>
                </a:path>
              </a:pathLst>
            </a:custGeom>
            <a:solidFill>
              <a:srgbClr val="FDFCFC"/>
            </a:solidFill>
            <a:ln w="1333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4584390" cy="24431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24"/>
                </a:lnSpc>
              </a:pPr>
              <a:endParaRPr/>
            </a:p>
          </p:txBody>
        </p:sp>
      </p:grpSp>
      <p:sp>
        <p:nvSpPr>
          <p:cNvPr id="6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762000" y="2153531"/>
            <a:ext cx="12200203" cy="8133469"/>
          </a:xfrm>
          <a:custGeom>
            <a:avLst/>
            <a:gdLst/>
            <a:ahLst/>
            <a:cxnLst/>
            <a:rect l="l" t="t" r="r" b="b"/>
            <a:pathLst>
              <a:path w="12200203" h="8133469">
                <a:moveTo>
                  <a:pt x="0" y="0"/>
                </a:moveTo>
                <a:lnTo>
                  <a:pt x="12200203" y="0"/>
                </a:lnTo>
                <a:lnTo>
                  <a:pt x="12200203" y="8133468"/>
                </a:lnTo>
                <a:lnTo>
                  <a:pt x="0" y="8133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5648809" y="891328"/>
            <a:ext cx="11179101" cy="145541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How can you make decisions that support your </a:t>
            </a: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A680A"/>
                </a:solidFill>
                <a:effectLst/>
                <a:uLnTx/>
                <a:uFillTx/>
                <a:latin typeface="Canva Sans Bold"/>
                <a:ea typeface="Canva Sans Bold"/>
                <a:cs typeface="Canva Sans Bold"/>
                <a:sym typeface="Canva Sans Bold"/>
              </a:rPr>
              <a:t>financial confidence and well-being?</a:t>
            </a:r>
          </a:p>
        </p:txBody>
      </p:sp>
      <p:sp>
        <p:nvSpPr>
          <p:cNvPr id="7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33342" y="3147031"/>
            <a:ext cx="8603547" cy="5673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13"/>
              </a:lnSpc>
            </a:pPr>
            <a:r>
              <a:rPr lang="en-US" sz="381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Ask questions.</a:t>
            </a:r>
          </a:p>
          <a:p>
            <a:pPr algn="l">
              <a:lnSpc>
                <a:spcPts val="6413"/>
              </a:lnSpc>
            </a:pPr>
            <a:r>
              <a:rPr lang="en-US" sz="381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Weigh your options.</a:t>
            </a:r>
          </a:p>
          <a:p>
            <a:pPr algn="l">
              <a:lnSpc>
                <a:spcPts val="6413"/>
              </a:lnSpc>
            </a:pPr>
            <a:r>
              <a:rPr lang="en-US" sz="381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Save with a goal in mind.</a:t>
            </a:r>
          </a:p>
          <a:p>
            <a:pPr algn="l">
              <a:lnSpc>
                <a:spcPts val="6413"/>
              </a:lnSpc>
            </a:pPr>
            <a:r>
              <a:rPr lang="en-US" sz="381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Plan ahead.</a:t>
            </a:r>
          </a:p>
          <a:p>
            <a:pPr algn="l">
              <a:lnSpc>
                <a:spcPts val="6413"/>
              </a:lnSpc>
            </a:pPr>
            <a:r>
              <a:rPr lang="en-US" sz="381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Know the risks.</a:t>
            </a:r>
          </a:p>
          <a:p>
            <a:pPr algn="l">
              <a:lnSpc>
                <a:spcPts val="6413"/>
              </a:lnSpc>
            </a:pPr>
            <a:r>
              <a:rPr lang="en-US" sz="3817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Protect your money.</a:t>
            </a:r>
          </a:p>
          <a:p>
            <a:pPr algn="l">
              <a:lnSpc>
                <a:spcPts val="6917"/>
              </a:lnSpc>
            </a:pPr>
            <a:r>
              <a:rPr lang="en-US" sz="4117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Talk to someone you trust.</a:t>
            </a:r>
          </a:p>
        </p:txBody>
      </p:sp>
      <p:sp>
        <p:nvSpPr>
          <p:cNvPr id="5" name="Freeform 5" descr="2026 Financial Literacy Month &quot;Talk Money&quot; campaign logo">
            <a:hlinkClick r:id="rId3" tooltip="https://www.canada.ca/en/financial-consumer-agency/campaigns/financial-literacy-month.html"/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28700" y="612631"/>
            <a:ext cx="3265473" cy="2497411"/>
          </a:xfrm>
          <a:custGeom>
            <a:avLst/>
            <a:gdLst/>
            <a:ahLst/>
            <a:cxnLst/>
            <a:rect l="l" t="t" r="r" b="b"/>
            <a:pathLst>
              <a:path w="3265473" h="2497411">
                <a:moveTo>
                  <a:pt x="0" y="0"/>
                </a:moveTo>
                <a:lnTo>
                  <a:pt x="3265473" y="0"/>
                </a:lnTo>
                <a:lnTo>
                  <a:pt x="3265473" y="2497411"/>
                </a:lnTo>
                <a:lnTo>
                  <a:pt x="0" y="24974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9221BC-E4D6-A6E5-1A34-43391B66F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20"/>
          <p:cNvSpPr txBox="1"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2171116" y="5394970"/>
            <a:ext cx="13489055" cy="79057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Talking about money helps build confidence.</a:t>
            </a:r>
          </a:p>
        </p:txBody>
      </p:sp>
      <p:grpSp>
        <p:nvGrpSpPr>
          <p:cNvPr id="3" name="Group 3" descr="Series of profile photos of five teenagers all with different facial expressions"/>
          <p:cNvGrpSpPr>
            <a:grpSpLocks noGrp="1" noUngrp="1" noRot="1" noMove="1" noResize="1"/>
          </p:cNvGrpSpPr>
          <p:nvPr/>
        </p:nvGrpSpPr>
        <p:grpSpPr>
          <a:xfrm>
            <a:off x="0" y="1028700"/>
            <a:ext cx="18288000" cy="3828277"/>
            <a:chOff x="0" y="0"/>
            <a:chExt cx="24384000" cy="5104369"/>
          </a:xfrm>
        </p:grpSpPr>
        <p:grpSp>
          <p:nvGrpSpPr>
            <p:cNvPr id="4" name="Group 4"/>
            <p:cNvGrpSpPr>
              <a:grpSpLocks noGrp="1" noUngrp="1" noRot="1" noChangeAspect="1" noMove="1" noResize="1"/>
            </p:cNvGrpSpPr>
            <p:nvPr/>
          </p:nvGrpSpPr>
          <p:grpSpPr>
            <a:xfrm>
              <a:off x="0" y="0"/>
              <a:ext cx="4876800" cy="5036759"/>
              <a:chOff x="0" y="0"/>
              <a:chExt cx="6350000" cy="6558280"/>
            </a:xfrm>
          </p:grpSpPr>
          <p:sp>
            <p:nvSpPr>
              <p:cNvPr id="5" name="Freeform 5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4930" y="74930"/>
                <a:ext cx="6200140" cy="6408420"/>
              </a:xfrm>
              <a:custGeom>
                <a:avLst/>
                <a:gdLst/>
                <a:ahLst/>
                <a:cxnLst/>
                <a:rect l="l" t="t" r="r" b="b"/>
                <a:pathLst>
                  <a:path w="6200140" h="640842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17011" r="-38309"/>
                </a:stretch>
              </a:blip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" name="Freeform 6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6350000" cy="655828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55828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7" name="Group 7"/>
            <p:cNvGrpSpPr>
              <a:grpSpLocks noGrp="1" noUngrp="1" noRot="1" noChangeAspect="1" noMove="1" noResize="1"/>
            </p:cNvGrpSpPr>
            <p:nvPr/>
          </p:nvGrpSpPr>
          <p:grpSpPr>
            <a:xfrm>
              <a:off x="4876800" y="0"/>
              <a:ext cx="4876800" cy="5036759"/>
              <a:chOff x="0" y="0"/>
              <a:chExt cx="6350000" cy="6558280"/>
            </a:xfrm>
          </p:grpSpPr>
          <p:sp>
            <p:nvSpPr>
              <p:cNvPr id="8" name="Freeform 8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4930" y="74930"/>
                <a:ext cx="6200140" cy="6408420"/>
              </a:xfrm>
              <a:custGeom>
                <a:avLst/>
                <a:gdLst/>
                <a:ahLst/>
                <a:cxnLst/>
                <a:rect l="l" t="t" r="r" b="b"/>
                <a:pathLst>
                  <a:path w="6200140" h="640842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45409" t="-9641" r="-45156" b="-13050"/>
                </a:stretch>
              </a:blip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9" name="Freeform 9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6350000" cy="655828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55828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10" name="Group 10"/>
            <p:cNvGrpSpPr>
              <a:grpSpLocks noGrp="1" noUngrp="1" noRot="1" noChangeAspect="1" noMove="1" noResize="1"/>
            </p:cNvGrpSpPr>
            <p:nvPr/>
          </p:nvGrpSpPr>
          <p:grpSpPr>
            <a:xfrm>
              <a:off x="14630400" y="67610"/>
              <a:ext cx="4876800" cy="5036759"/>
              <a:chOff x="0" y="0"/>
              <a:chExt cx="6350000" cy="6558280"/>
            </a:xfrm>
          </p:grpSpPr>
          <p:sp>
            <p:nvSpPr>
              <p:cNvPr id="11" name="Freeform 11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4930" y="74930"/>
                <a:ext cx="6200140" cy="6408420"/>
              </a:xfrm>
              <a:custGeom>
                <a:avLst/>
                <a:gdLst/>
                <a:ahLst/>
                <a:cxnLst/>
                <a:rect l="l" t="t" r="r" b="b"/>
                <a:pathLst>
                  <a:path w="6200140" h="640842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44628" t="-5950" r="-42415" b="-20396"/>
                </a:stretch>
              </a:blip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2" name="Freeform 12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6350000" cy="655828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55828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13" name="Group 13"/>
            <p:cNvGrpSpPr>
              <a:grpSpLocks noGrp="1" noUngrp="1" noRot="1" noChangeAspect="1" noMove="1" noResize="1"/>
            </p:cNvGrpSpPr>
            <p:nvPr/>
          </p:nvGrpSpPr>
          <p:grpSpPr>
            <a:xfrm>
              <a:off x="19507200" y="67610"/>
              <a:ext cx="4876800" cy="5036759"/>
              <a:chOff x="0" y="0"/>
              <a:chExt cx="6350000" cy="6558280"/>
            </a:xfrm>
          </p:grpSpPr>
          <p:sp>
            <p:nvSpPr>
              <p:cNvPr id="14" name="Freeform 14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4930" y="74930"/>
                <a:ext cx="6200140" cy="6408420"/>
              </a:xfrm>
              <a:custGeom>
                <a:avLst/>
                <a:gdLst/>
                <a:ahLst/>
                <a:cxnLst/>
                <a:rect l="l" t="t" r="r" b="b"/>
                <a:pathLst>
                  <a:path w="6200140" h="640842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>
                <a:blip r:embed="rId5"/>
                <a:stretch>
                  <a:fillRect l="-165905" t="-12749" r="-159708" b="-161271"/>
                </a:stretch>
              </a:blip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5" name="Freeform 15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6350000" cy="655828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55828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16" name="Group 16"/>
            <p:cNvGrpSpPr>
              <a:grpSpLocks noGrp="1" noUngrp="1" noRot="1" noChangeAspect="1" noMove="1" noResize="1"/>
            </p:cNvGrpSpPr>
            <p:nvPr/>
          </p:nvGrpSpPr>
          <p:grpSpPr>
            <a:xfrm>
              <a:off x="9753600" y="0"/>
              <a:ext cx="4876800" cy="5036759"/>
              <a:chOff x="0" y="0"/>
              <a:chExt cx="6350000" cy="6558280"/>
            </a:xfrm>
          </p:grpSpPr>
          <p:sp>
            <p:nvSpPr>
              <p:cNvPr id="17" name="Freeform 17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4930" y="74930"/>
                <a:ext cx="6200140" cy="6408420"/>
              </a:xfrm>
              <a:custGeom>
                <a:avLst/>
                <a:gdLst/>
                <a:ahLst/>
                <a:cxnLst/>
                <a:rect l="l" t="t" r="r" b="b"/>
                <a:pathLst>
                  <a:path w="6200140" h="6408420">
                    <a:moveTo>
                      <a:pt x="6200140" y="5351780"/>
                    </a:moveTo>
                    <a:cubicBezTo>
                      <a:pt x="6200140" y="5935980"/>
                      <a:pt x="5726430" y="6408420"/>
                      <a:pt x="5143500" y="6408420"/>
                    </a:cubicBezTo>
                    <a:lnTo>
                      <a:pt x="1056640" y="6408420"/>
                    </a:lnTo>
                    <a:cubicBezTo>
                      <a:pt x="472440" y="6408420"/>
                      <a:pt x="0" y="5934710"/>
                      <a:pt x="0" y="5351780"/>
                    </a:cubicBezTo>
                    <a:lnTo>
                      <a:pt x="0" y="1056640"/>
                    </a:lnTo>
                    <a:cubicBezTo>
                      <a:pt x="0" y="472440"/>
                      <a:pt x="473710" y="0"/>
                      <a:pt x="1056640" y="0"/>
                    </a:cubicBezTo>
                    <a:lnTo>
                      <a:pt x="5143500" y="0"/>
                    </a:lnTo>
                    <a:cubicBezTo>
                      <a:pt x="5727700" y="0"/>
                      <a:pt x="6200140" y="473710"/>
                      <a:pt x="6200140" y="1056640"/>
                    </a:cubicBezTo>
                    <a:lnTo>
                      <a:pt x="6200140" y="5351780"/>
                    </a:lnTo>
                    <a:close/>
                  </a:path>
                </a:pathLst>
              </a:custGeom>
              <a:blipFill>
                <a:blip r:embed="rId6"/>
                <a:stretch>
                  <a:fillRect l="-45147" t="-6899" r="-29023" b="-5235"/>
                </a:stretch>
              </a:blip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" name="Freeform 18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6350000" cy="655828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558280">
                    <a:moveTo>
                      <a:pt x="5218430" y="6558280"/>
                    </a:moveTo>
                    <a:lnTo>
                      <a:pt x="1131570" y="6558280"/>
                    </a:lnTo>
                    <a:cubicBezTo>
                      <a:pt x="508000" y="6558280"/>
                      <a:pt x="0" y="6050280"/>
                      <a:pt x="0" y="5426710"/>
                    </a:cubicBezTo>
                    <a:lnTo>
                      <a:pt x="0" y="1131570"/>
                    </a:lnTo>
                    <a:cubicBezTo>
                      <a:pt x="0" y="508000"/>
                      <a:pt x="508000" y="0"/>
                      <a:pt x="1131570" y="0"/>
                    </a:cubicBezTo>
                    <a:lnTo>
                      <a:pt x="5218430" y="0"/>
                    </a:lnTo>
                    <a:cubicBezTo>
                      <a:pt x="5842000" y="0"/>
                      <a:pt x="6350000" y="508000"/>
                      <a:pt x="6350000" y="1131570"/>
                    </a:cubicBezTo>
                    <a:lnTo>
                      <a:pt x="6350000" y="5425440"/>
                    </a:lnTo>
                    <a:cubicBezTo>
                      <a:pt x="6350000" y="6050280"/>
                      <a:pt x="5842000" y="6558280"/>
                      <a:pt x="5218430" y="6558280"/>
                    </a:cubicBezTo>
                    <a:close/>
                    <a:moveTo>
                      <a:pt x="1131570" y="149860"/>
                    </a:moveTo>
                    <a:cubicBezTo>
                      <a:pt x="590550" y="149860"/>
                      <a:pt x="149860" y="590550"/>
                      <a:pt x="149860" y="1131570"/>
                    </a:cubicBezTo>
                    <a:lnTo>
                      <a:pt x="149860" y="5425440"/>
                    </a:lnTo>
                    <a:cubicBezTo>
                      <a:pt x="149860" y="5966460"/>
                      <a:pt x="590550" y="6407150"/>
                      <a:pt x="1131570" y="6407150"/>
                    </a:cubicBezTo>
                    <a:lnTo>
                      <a:pt x="5218430" y="6407150"/>
                    </a:lnTo>
                    <a:cubicBezTo>
                      <a:pt x="5759450" y="6407150"/>
                      <a:pt x="6200140" y="5966460"/>
                      <a:pt x="6200140" y="5425440"/>
                    </a:cubicBezTo>
                    <a:lnTo>
                      <a:pt x="6200140" y="1131570"/>
                    </a:lnTo>
                    <a:cubicBezTo>
                      <a:pt x="6200140" y="590550"/>
                      <a:pt x="5759450" y="149860"/>
                      <a:pt x="5218430" y="149860"/>
                    </a:cubicBezTo>
                    <a:lnTo>
                      <a:pt x="1131570" y="1498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CA"/>
              </a:p>
            </p:txBody>
          </p:sp>
        </p:grpSp>
      </p:grpSp>
      <p:sp>
        <p:nvSpPr>
          <p:cNvPr id="19" name="TextBox 1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5035" y="6380054"/>
            <a:ext cx="16737929" cy="1088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5"/>
              </a:lnSpc>
              <a:spcBef>
                <a:spcPct val="0"/>
              </a:spcBef>
            </a:pPr>
            <a:r>
              <a:rPr lang="en-US" sz="3103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Asking questions and talking to someone you trust can help you better understand your options, recognize risks, and make informed decisions that support your financial well-being.</a:t>
            </a:r>
          </a:p>
        </p:txBody>
      </p:sp>
      <p:sp>
        <p:nvSpPr>
          <p:cNvPr id="2" name="Freeform 2" descr="2026 Financial Literacy Month &quot;Talk Money&quot; campaign logo">
            <a:hlinkClick r:id="rId7" tooltip="https://www.canada.ca/en/financial-consumer-agency/campaigns/financial-literacy-month.html"/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3478" y="7868685"/>
            <a:ext cx="2742166" cy="2097189"/>
          </a:xfrm>
          <a:custGeom>
            <a:avLst/>
            <a:gdLst/>
            <a:ahLst/>
            <a:cxnLst/>
            <a:rect l="l" t="t" r="r" b="b"/>
            <a:pathLst>
              <a:path w="2742166" h="2097189">
                <a:moveTo>
                  <a:pt x="0" y="0"/>
                </a:moveTo>
                <a:lnTo>
                  <a:pt x="2742165" y="0"/>
                </a:lnTo>
                <a:lnTo>
                  <a:pt x="2742165" y="2097189"/>
                </a:lnTo>
                <a:lnTo>
                  <a:pt x="0" y="20971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FF4229-B348-37B3-2F5D-38DFB5DA5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687800" y="20615"/>
            <a:ext cx="1581836" cy="246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TextBox 2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0" y="8335619"/>
            <a:ext cx="5601428" cy="1172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0"/>
              </a:lnSpc>
            </a:pPr>
            <a:r>
              <a:rPr lang="en-US" sz="4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#TalkMoney</a:t>
            </a:r>
          </a:p>
          <a:p>
            <a:pPr algn="l">
              <a:lnSpc>
                <a:spcPts val="4640"/>
              </a:lnSpc>
            </a:pPr>
            <a:r>
              <a:rPr lang="en-US" sz="4000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#FLM2026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37601592C1184AB24010F8C7A180BE" ma:contentTypeVersion="18" ma:contentTypeDescription="Create a new document." ma:contentTypeScope="" ma:versionID="8318a87898540b91e9fcff2445ea2d8e">
  <xsd:schema xmlns:xsd="http://www.w3.org/2001/XMLSchema" xmlns:xs="http://www.w3.org/2001/XMLSchema" xmlns:p="http://schemas.microsoft.com/office/2006/metadata/properties" xmlns:ns2="b1673971-56ff-48f6-98f0-87415bea0f36" xmlns:ns3="229a5de1-aa0e-46a2-b105-f61a078e35ba" targetNamespace="http://schemas.microsoft.com/office/2006/metadata/properties" ma:root="true" ma:fieldsID="3b2ebca46d551e1f3af1783319eec13e" ns2:_="" ns3:_="">
    <xsd:import namespace="b1673971-56ff-48f6-98f0-87415bea0f36"/>
    <xsd:import namespace="229a5de1-aa0e-46a2-b105-f61a078e35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673971-56ff-48f6-98f0-87415bea0f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d633288-fe88-4899-b1dd-6aca0c897c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9a5de1-aa0e-46a2-b105-f61a078e35b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17305c0-3cf9-4dec-b40d-c510871826d9}" ma:internalName="TaxCatchAll" ma:showField="CatchAllData" ma:web="229a5de1-aa0e-46a2-b105-f61a078e35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1673971-56ff-48f6-98f0-87415bea0f36">
      <Terms xmlns="http://schemas.microsoft.com/office/infopath/2007/PartnerControls"/>
    </lcf76f155ced4ddcb4097134ff3c332f>
    <TaxCatchAll xmlns="229a5de1-aa0e-46a2-b105-f61a078e35ba" xsi:nil="true"/>
  </documentManagement>
</p:properties>
</file>

<file path=customXml/itemProps1.xml><?xml version="1.0" encoding="utf-8"?>
<ds:datastoreItem xmlns:ds="http://schemas.openxmlformats.org/officeDocument/2006/customXml" ds:itemID="{393CC8C9-D8BA-4D61-938B-F6E5C005EB7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602966-3B65-4F67-BECE-A94EA35713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673971-56ff-48f6-98f0-87415bea0f36"/>
    <ds:schemaRef ds:uri="229a5de1-aa0e-46a2-b105-f61a078e35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5B9720-252F-42A2-BA23-5DD0F08B7472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229a5de1-aa0e-46a2-b105-f61a078e35ba"/>
    <ds:schemaRef ds:uri="b1673971-56ff-48f6-98f0-87415bea0f3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235</Words>
  <Application>Microsoft Office PowerPoint</Application>
  <PresentationFormat>Custom</PresentationFormat>
  <Paragraphs>50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Roboto</vt:lpstr>
      <vt:lpstr>Roboto Bold</vt:lpstr>
      <vt:lpstr>Calibri</vt:lpstr>
      <vt:lpstr>Canva Sans Bold</vt:lpstr>
      <vt:lpstr>Aptos</vt:lpstr>
      <vt:lpstr>Schoolbell</vt:lpstr>
      <vt:lpstr>Arial</vt:lpstr>
      <vt:lpstr>Office Theme</vt:lpstr>
      <vt:lpstr>Let’s talk about risk.</vt:lpstr>
      <vt:lpstr>DISCUSSION QUESTIONS</vt:lpstr>
      <vt:lpstr>How can you make decisions that support your financial confidence and well-being?</vt:lpstr>
      <vt:lpstr>Talking about money helps build confidence.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Let's Talk About Risk Activity FLM2026</dc:title>
  <cp:lastModifiedBy>Michelle Matthieu-Higgins (she; her | elle; la) (FCAC/ACFC)</cp:lastModifiedBy>
  <cp:revision>2</cp:revision>
  <dcterms:created xsi:type="dcterms:W3CDTF">2006-08-16T00:00:00Z</dcterms:created>
  <dcterms:modified xsi:type="dcterms:W3CDTF">2026-09-09T17:43:37Z</dcterms:modified>
  <dc:identifier>DAHRQaW9ERg</dc:identifier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23e1be5-e952-46a1-91e0-1403d3fbaa72_Enabled">
    <vt:lpwstr>true</vt:lpwstr>
  </property>
  <property fmtid="{D5CDD505-2E9C-101B-9397-08002B2CF9AE}" pid="3" name="MSIP_Label_e23e1be5-e952-46a1-91e0-1403d3fbaa72_SetDate">
    <vt:lpwstr>2026-09-08T14:03:12Z</vt:lpwstr>
  </property>
  <property fmtid="{D5CDD505-2E9C-101B-9397-08002B2CF9AE}" pid="4" name="MSIP_Label_e23e1be5-e952-46a1-91e0-1403d3fbaa72_Method">
    <vt:lpwstr>Privileged</vt:lpwstr>
  </property>
  <property fmtid="{D5CDD505-2E9C-101B-9397-08002B2CF9AE}" pid="5" name="MSIP_Label_e23e1be5-e952-46a1-91e0-1403d3fbaa72_Name">
    <vt:lpwstr>Unclassified</vt:lpwstr>
  </property>
  <property fmtid="{D5CDD505-2E9C-101B-9397-08002B2CF9AE}" pid="6" name="MSIP_Label_e23e1be5-e952-46a1-91e0-1403d3fbaa72_SiteId">
    <vt:lpwstr>3f9e9abe-c382-4104-95a3-0d000f11a118</vt:lpwstr>
  </property>
  <property fmtid="{D5CDD505-2E9C-101B-9397-08002B2CF9AE}" pid="7" name="MSIP_Label_e23e1be5-e952-46a1-91e0-1403d3fbaa72_ActionId">
    <vt:lpwstr>8cde845e-63a8-4f1b-9e11-10cdb3f62e78</vt:lpwstr>
  </property>
  <property fmtid="{D5CDD505-2E9C-101B-9397-08002B2CF9AE}" pid="8" name="MSIP_Label_e23e1be5-e952-46a1-91e0-1403d3fbaa72_ContentBits">
    <vt:lpwstr>1</vt:lpwstr>
  </property>
  <property fmtid="{D5CDD505-2E9C-101B-9397-08002B2CF9AE}" pid="9" name="MSIP_Label_e23e1be5-e952-46a1-91e0-1403d3fbaa72_Tag">
    <vt:lpwstr>10, 0, 1, 1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       Unclassified / Non classifié</vt:lpwstr>
  </property>
  <property fmtid="{D5CDD505-2E9C-101B-9397-08002B2CF9AE}" pid="12" name="ContentTypeId">
    <vt:lpwstr>0x0101003937601592C1184AB24010F8C7A180BE</vt:lpwstr>
  </property>
  <property fmtid="{D5CDD505-2E9C-101B-9397-08002B2CF9AE}" pid="13" name="MediaServiceImageTags">
    <vt:lpwstr/>
  </property>
  <property fmtid="{D5CDD505-2E9C-101B-9397-08002B2CF9AE}" pid="14" name="_MarkAsFinal">
    <vt:bool>true</vt:bool>
  </property>
</Properties>
</file>