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bntpcifs\gallop\Financial%20Literacy\Summary%20Statistics%20071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answered at least 3 out of 4 topics correctly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“Adults”!$A$172:$B$182</c:f>
              <c:multiLvlStrCache>
                <c:ptCount val="11"/>
                <c:lvl>
                  <c:pt idx="0">
                    <c:v>Argentina</c:v>
                  </c:pt>
                  <c:pt idx="1">
                    <c:v>Bosnia and Herzegovina</c:v>
                  </c:pt>
                  <c:pt idx="2">
                    <c:v>Georgia</c:v>
                  </c:pt>
                  <c:pt idx="3">
                    <c:v>Peru</c:v>
                  </c:pt>
                  <c:pt idx="4">
                    <c:v>Russian Federation</c:v>
                  </c:pt>
                  <c:pt idx="5">
                    <c:v>Finland</c:v>
                  </c:pt>
                  <c:pt idx="6">
                    <c:v>Germany</c:v>
                  </c:pt>
                  <c:pt idx="7">
                    <c:v>Japan</c:v>
                  </c:pt>
                  <c:pt idx="8">
                    <c:v>Netherlands</c:v>
                  </c:pt>
                  <c:pt idx="9">
                    <c:v>Sweden</c:v>
                  </c:pt>
                  <c:pt idx="10">
                    <c:v>World</c:v>
                  </c:pt>
                </c:lvl>
                <c:lvl>
                  <c:pt idx="0">
                    <c:v>experienced hyperinflation</c:v>
                  </c:pt>
                  <c:pt idx="5">
                    <c:v>low and stable inflation or deflation tradition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“Adults”!$F$172:$F$182</c:f>
              <c:numCache>
                <c:formatCode>0%</c:formatCode>
                <c:ptCount val="11"/>
                <c:pt idx="0">
                  <c:v>0.27982029318809587</c:v>
                </c:pt>
                <c:pt idx="1">
                  <c:v>0.27247950434684826</c:v>
                </c:pt>
                <c:pt idx="2">
                  <c:v>0.29694023728370711</c:v>
                </c:pt>
                <c:pt idx="3">
                  <c:v>0.27575799822807312</c:v>
                </c:pt>
                <c:pt idx="4">
                  <c:v>0.38116261363029535</c:v>
                </c:pt>
                <c:pt idx="5">
                  <c:v>0.62884640693664562</c:v>
                </c:pt>
                <c:pt idx="6">
                  <c:v>0.65664190053940086</c:v>
                </c:pt>
                <c:pt idx="7">
                  <c:v>0.43023663759231567</c:v>
                </c:pt>
                <c:pt idx="8">
                  <c:v>0.66096401214599776</c:v>
                </c:pt>
                <c:pt idx="9">
                  <c:v>0.71222549676895164</c:v>
                </c:pt>
                <c:pt idx="10">
                  <c:v>0.32656988501548861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A-4A33-9C71-6FFE3B552C19}"/>
            </c:ext>
          </c:extLst>
        </c:ser>
        <c:ser>
          <c:idx val="1"/>
          <c:order val="1"/>
          <c:tx>
            <c:v>answered inflation topic correctly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“Adults”!$A$172:$B$182</c:f>
              <c:multiLvlStrCache>
                <c:ptCount val="11"/>
                <c:lvl>
                  <c:pt idx="0">
                    <c:v>Argentina</c:v>
                  </c:pt>
                  <c:pt idx="1">
                    <c:v>Bosnia and Herzegovina</c:v>
                  </c:pt>
                  <c:pt idx="2">
                    <c:v>Georgia</c:v>
                  </c:pt>
                  <c:pt idx="3">
                    <c:v>Peru</c:v>
                  </c:pt>
                  <c:pt idx="4">
                    <c:v>Russian Federation</c:v>
                  </c:pt>
                  <c:pt idx="5">
                    <c:v>Finland</c:v>
                  </c:pt>
                  <c:pt idx="6">
                    <c:v>Germany</c:v>
                  </c:pt>
                  <c:pt idx="7">
                    <c:v>Japan</c:v>
                  </c:pt>
                  <c:pt idx="8">
                    <c:v>Netherlands</c:v>
                  </c:pt>
                  <c:pt idx="9">
                    <c:v>Sweden</c:v>
                  </c:pt>
                  <c:pt idx="10">
                    <c:v>World</c:v>
                  </c:pt>
                </c:lvl>
                <c:lvl>
                  <c:pt idx="0">
                    <c:v>experienced hyperinflation</c:v>
                  </c:pt>
                  <c:pt idx="5">
                    <c:v>low and stable inflation or deflation tradition</c:v>
                  </c:pt>
                  <c:pt idx="10">
                    <c:v> </c:v>
                  </c:pt>
                </c:lvl>
              </c:multiLvlStrCache>
            </c:multiLvlStrRef>
          </c:cat>
          <c:val>
            <c:numRef>
              <c:f>“Adults”!$M$172:$M$182</c:f>
              <c:numCache>
                <c:formatCode>0%</c:formatCode>
                <c:ptCount val="11"/>
                <c:pt idx="0">
                  <c:v>0.64630866050720215</c:v>
                </c:pt>
                <c:pt idx="1">
                  <c:v>0.68471038341522228</c:v>
                </c:pt>
                <c:pt idx="2">
                  <c:v>0.65816271305084262</c:v>
                </c:pt>
                <c:pt idx="3">
                  <c:v>0.53326809406280518</c:v>
                </c:pt>
                <c:pt idx="4">
                  <c:v>0.62482887506485119</c:v>
                </c:pt>
                <c:pt idx="5">
                  <c:v>0.5749327540397644</c:v>
                </c:pt>
                <c:pt idx="6">
                  <c:v>0.61625069379806563</c:v>
                </c:pt>
                <c:pt idx="7">
                  <c:v>0.5316095352172856</c:v>
                </c:pt>
                <c:pt idx="8">
                  <c:v>0.66761475801468029</c:v>
                </c:pt>
                <c:pt idx="9">
                  <c:v>0.65616339445114169</c:v>
                </c:pt>
                <c:pt idx="10">
                  <c:v>0.49927741289138794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8A-4A33-9C71-6FFE3B552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99611664"/>
        <c:axId val="-1599622000"/>
      </c:barChart>
      <c:catAx>
        <c:axId val="-159961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-1599622000"/>
        <c:crosses val="autoZero"/>
        <c:auto val="1"/>
        <c:lblAlgn val="ctr"/>
        <c:lblOffset val="100"/>
        <c:noMultiLvlLbl val="0"/>
      </c:catAx>
      <c:valAx>
        <c:axId val="-159962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59961166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288619347305602E-2"/>
          <c:y val="4.5073404286002698E-2"/>
          <c:w val="0.91477472002021598"/>
          <c:h val="0.849773585994057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541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Sheet1!$B$2:$B$13</c:f>
              <c:strCache>
                <c:ptCount val="12"/>
                <c:pt idx="0">
                  <c:v>18-24</c:v>
                </c:pt>
                <c:pt idx="1">
                  <c:v>25-29</c:v>
                </c:pt>
                <c:pt idx="2">
                  <c:v>30-34</c:v>
                </c:pt>
                <c:pt idx="3">
                  <c:v>35-39</c:v>
                </c:pt>
                <c:pt idx="4">
                  <c:v>40-44</c:v>
                </c:pt>
                <c:pt idx="5">
                  <c:v>45-49</c:v>
                </c:pt>
                <c:pt idx="6">
                  <c:v>50-54</c:v>
                </c:pt>
                <c:pt idx="7">
                  <c:v>55-59</c:v>
                </c:pt>
                <c:pt idx="8">
                  <c:v>60-64</c:v>
                </c:pt>
                <c:pt idx="9">
                  <c:v>65-69</c:v>
                </c:pt>
                <c:pt idx="10">
                  <c:v>70-74</c:v>
                </c:pt>
                <c:pt idx="11">
                  <c:v>75+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0.13239999999999999</c:v>
                </c:pt>
                <c:pt idx="1">
                  <c:v>0.17799999999999999</c:v>
                </c:pt>
                <c:pt idx="2">
                  <c:v>0.2361</c:v>
                </c:pt>
                <c:pt idx="3">
                  <c:v>0.27400000000000002</c:v>
                </c:pt>
                <c:pt idx="4">
                  <c:v>0.3478</c:v>
                </c:pt>
                <c:pt idx="5">
                  <c:v>0.35859999999999997</c:v>
                </c:pt>
                <c:pt idx="6">
                  <c:v>0.38030000000000003</c:v>
                </c:pt>
                <c:pt idx="7">
                  <c:v>0.36799999999999999</c:v>
                </c:pt>
                <c:pt idx="8">
                  <c:v>0.43559999999999999</c:v>
                </c:pt>
                <c:pt idx="9">
                  <c:v>0.46550000000000002</c:v>
                </c:pt>
                <c:pt idx="10">
                  <c:v>0.50790000000000002</c:v>
                </c:pt>
                <c:pt idx="11">
                  <c:v>0.42449999999999999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5E-42C6-B069-AE3C18A47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99612752"/>
        <c:axId val="-1599619824"/>
      </c:barChart>
      <c:catAx>
        <c:axId val="-159961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599619824"/>
        <c:crosses val="autoZero"/>
        <c:auto val="1"/>
        <c:lblAlgn val="ctr"/>
        <c:lblOffset val="100"/>
        <c:noMultiLvlLbl val="0"/>
      </c:catAx>
      <c:valAx>
        <c:axId val="-159961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59961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54166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25-45ED-BAD5-1A077C4D768E}"/>
              </c:ext>
            </c:extLst>
          </c:dPt>
          <c:dPt>
            <c:idx val="1"/>
            <c:bubble3D val="0"/>
            <c:spPr>
              <a:solidFill>
                <a:srgbClr val="009AD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25-45ED-BAD5-1A077C4D768E}"/>
              </c:ext>
            </c:extLst>
          </c:dPt>
          <c:dPt>
            <c:idx val="2"/>
            <c:bubble3D val="0"/>
            <c:spPr>
              <a:solidFill>
                <a:srgbClr val="DCDDD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25-45ED-BAD5-1A077C4D76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25-45ED-BAD5-1A077C4D768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Yes, </a:t>
                    </a:r>
                  </a:p>
                  <a:p>
                    <a:fld id="{35ECF33D-E508-45A7-AF07-52554286EAF6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25-45ED-BAD5-1A077C4D768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B315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No, </a:t>
                    </a:r>
                  </a:p>
                  <a:p>
                    <a:pPr>
                      <a:defRPr sz="1600" b="1">
                        <a:solidFill>
                          <a:srgbClr val="0B3153"/>
                        </a:solidFill>
                      </a:defRPr>
                    </a:pPr>
                    <a:fld id="{3FE22389-C402-4AEA-AD2A-13FEA52D0B9D}" type="VALUE">
                      <a:rPr lang="en-US" b="1" smtClean="0"/>
                      <a:pPr>
                        <a:defRPr sz="1600" b="1">
                          <a:solidFill>
                            <a:srgbClr val="0B3153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B315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25-45ED-BAD5-1A077C4D768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8.8020982212259347E-2"/>
                  <c:y val="8.802454841275770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Don’t</a:t>
                    </a:r>
                    <a:r>
                      <a:rPr lang="en-US" baseline="0" smtClean="0"/>
                      <a:t> know, </a:t>
                    </a:r>
                    <a:fld id="{53FA966C-B6DA-40D1-93F8-9779B216FFCD}" type="VALUE">
                      <a:rPr lang="en-US" smtClean="0"/>
                      <a:pPr/>
                      <a:t>[VALUE]</a:t>
                    </a:fld>
                    <a:endParaRPr lang="en-US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25-45ED-BAD5-1A077C4D768E}"/>
                </c:ext>
                <c:ext xmlns:c15="http://schemas.microsoft.com/office/drawing/2012/chart" uri="{CE6537A1-D6FC-4f65-9D91-7224C49458BB}">
                  <c15:layout>
                    <c:manualLayout>
                      <c:w val="0.30738447188220769"/>
                      <c:h val="0.167118854548472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150059541926428"/>
                  <c:y val="8.6001109585082634E-3"/>
                </c:manualLayout>
              </c:layout>
              <c:tx>
                <c:rich>
                  <a:bodyPr/>
                  <a:lstStyle/>
                  <a:p>
                    <a:r>
                      <a:rPr lang="en-CA" dirty="0" smtClean="0"/>
                      <a:t>Prefer not to say,</a:t>
                    </a:r>
                    <a:r>
                      <a:rPr lang="en-CA" baseline="0" dirty="0" smtClean="0"/>
                      <a:t> </a:t>
                    </a:r>
                    <a:fld id="{56F5BF92-CA6E-4A52-AA22-A8D95523BA71}" type="VALUE">
                      <a:rPr lang="en-CA" smtClean="0"/>
                      <a:pPr/>
                      <a:t>[VALUE]</a:t>
                    </a:fld>
                    <a:endParaRPr lang="en-CA" baseline="0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25-45ED-BAD5-1A077C4D768E}"/>
                </c:ext>
                <c:ext xmlns:c15="http://schemas.microsoft.com/office/drawing/2012/chart" uri="{CE6537A1-D6FC-4f65-9D91-7224C49458BB}">
                  <c15:layout>
                    <c:manualLayout>
                      <c:w val="0.39001317439444977"/>
                      <c:h val="0.1347180083413182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B31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Sheet1!$C$38:$C$41</c:f>
              <c:strCache>
                <c:ptCount val="4"/>
                <c:pt idx="0">
                  <c:v>yes</c:v>
                </c:pt>
                <c:pt idx="1">
                  <c:v>no </c:v>
                </c:pt>
                <c:pt idx="2">
                  <c:v>don’t know</c:v>
                </c:pt>
                <c:pt idx="3">
                  <c:v>prefer not to sya</c:v>
                </c:pt>
              </c:strCache>
            </c:strRef>
          </c:cat>
          <c:val>
            <c:numRef>
              <c:f>Sheet1!$D$38:$D$41</c:f>
              <c:numCache>
                <c:formatCode>0%</c:formatCode>
                <c:ptCount val="4"/>
                <c:pt idx="0">
                  <c:v>0.48049999999999998</c:v>
                </c:pt>
                <c:pt idx="1">
                  <c:v>0.48530000000000001</c:v>
                </c:pt>
                <c:pt idx="2">
                  <c:v>2.3699999999999999E-2</c:v>
                </c:pt>
                <c:pt idx="3">
                  <c:v>1.04E-2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25-45ED-BAD5-1A077C4D76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9AD9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98-47FF-8534-E2753C27AEA6}"/>
              </c:ext>
            </c:extLst>
          </c:dPt>
          <c:dPt>
            <c:idx val="1"/>
            <c:bubble3D val="0"/>
            <c:spPr>
              <a:solidFill>
                <a:srgbClr val="009AD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98-47FF-8534-E2753C27AEA6}"/>
              </c:ext>
            </c:extLst>
          </c:dPt>
          <c:dPt>
            <c:idx val="2"/>
            <c:bubble3D val="0"/>
            <c:spPr>
              <a:solidFill>
                <a:srgbClr val="DCDDD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98-47FF-8534-E2753C27AEA6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98-47FF-8534-E2753C27AEA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Yes, </a:t>
                    </a:r>
                  </a:p>
                  <a:p>
                    <a:fld id="{01DD5750-EECA-4F27-964D-F3B6E4E436F8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98-47FF-8534-E2753C27AEA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B315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/>
                      <a:t>No,</a:t>
                    </a:r>
                    <a:r>
                      <a:rPr lang="en-US" b="1" baseline="0" dirty="0" smtClean="0"/>
                      <a:t> </a:t>
                    </a:r>
                  </a:p>
                  <a:p>
                    <a:pPr>
                      <a:defRPr sz="1600" b="1">
                        <a:solidFill>
                          <a:srgbClr val="0B3153"/>
                        </a:solidFill>
                      </a:defRPr>
                    </a:pPr>
                    <a:fld id="{2A7F6472-99E4-4294-A624-6B9EB8541DCA}" type="VALUE">
                      <a:rPr lang="en-US" b="1" smtClean="0"/>
                      <a:pPr>
                        <a:defRPr sz="1600" b="1">
                          <a:solidFill>
                            <a:srgbClr val="0B3153"/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B315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98-47FF-8534-E2753C27AEA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3731606995658325E-2"/>
                  <c:y val="1.6531362971201703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Don’t</a:t>
                    </a:r>
                    <a:r>
                      <a:rPr lang="en-US" baseline="0" dirty="0" smtClean="0"/>
                      <a:t> know,</a:t>
                    </a:r>
                  </a:p>
                  <a:p>
                    <a:fld id="{64F70ABD-761F-492C-B6B6-59C57195CC85}" type="VALUE">
                      <a:rPr lang="en-US" smtClean="0"/>
                      <a:pPr/>
                      <a:t>[VALUE]</a:t>
                    </a:fld>
                    <a:endParaRPr lang="en-CA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98-47FF-8534-E2753C27AEA6}"/>
                </c:ext>
                <c:ext xmlns:c15="http://schemas.microsoft.com/office/drawing/2012/chart" uri="{CE6537A1-D6FC-4f65-9D91-7224C49458BB}">
                  <c15:layout>
                    <c:manualLayout>
                      <c:w val="0.37013608661062991"/>
                      <c:h val="0.2443798325306805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666667760279964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CA" dirty="0" smtClean="0"/>
                      <a:t>Prefer not to say, </a:t>
                    </a:r>
                    <a:fld id="{B42E615F-10DC-40A2-BF36-4AB8EDBB506F}" type="VALUE">
                      <a:rPr lang="en-CA" smtClean="0"/>
                      <a:pPr/>
                      <a:t>[VALUE]</a:t>
                    </a:fld>
                    <a:endParaRPr lang="en-CA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98-47FF-8534-E2753C27AEA6}"/>
                </c:ext>
                <c:ext xmlns:c15="http://schemas.microsoft.com/office/drawing/2012/chart" uri="{CE6537A1-D6FC-4f65-9D91-7224C49458BB}">
                  <c15:layout>
                    <c:manualLayout>
                      <c:w val="0.39638888888888885"/>
                      <c:h val="0.1417129629629629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B315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Sheet1!$C$44:$C$47</c:f>
              <c:strCache>
                <c:ptCount val="4"/>
                <c:pt idx="0">
                  <c:v>yes</c:v>
                </c:pt>
                <c:pt idx="1">
                  <c:v>no </c:v>
                </c:pt>
                <c:pt idx="2">
                  <c:v>don’t know</c:v>
                </c:pt>
                <c:pt idx="3">
                  <c:v>prefer not to sya</c:v>
                </c:pt>
              </c:strCache>
            </c:strRef>
          </c:cat>
          <c:val>
            <c:numRef>
              <c:f>Sheet1!$D$44:$D$47</c:f>
              <c:numCache>
                <c:formatCode>0%</c:formatCode>
                <c:ptCount val="4"/>
                <c:pt idx="0">
                  <c:v>0.48369999999999996</c:v>
                </c:pt>
                <c:pt idx="1">
                  <c:v>0.48070000000000002</c:v>
                </c:pt>
                <c:pt idx="2">
                  <c:v>2.7200000000000002E-2</c:v>
                </c:pt>
                <c:pt idx="3">
                  <c:v>8.0999999999999996E-3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598-47FF-8534-E2753C27AE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671A9-1560-4D86-BD4B-06B23EDC6DEA}" type="datetimeFigureOut">
              <a:rPr lang="en-CA" smtClean="0"/>
              <a:t>2017-11-10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BCB8-50A6-479A-BC71-B2033932F4A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48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533400"/>
            <a:ext cx="6781800" cy="3814763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dirty="0" smtClean="0">
              <a:latin typeface="Arial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b="1">
                <a:solidFill>
                  <a:schemeClr val="bg1"/>
                </a:solidFill>
                <a:latin typeface="Arial" charset="0"/>
              </a:defRPr>
            </a:lvl1pPr>
            <a:lvl2pPr marL="717172" indent="-275835" eaLnBrk="0" hangingPunct="0">
              <a:defRPr sz="2300" b="1">
                <a:solidFill>
                  <a:schemeClr val="bg1"/>
                </a:solidFill>
                <a:latin typeface="Arial" charset="0"/>
              </a:defRPr>
            </a:lvl2pPr>
            <a:lvl3pPr marL="1103341" indent="-220667" eaLnBrk="0" hangingPunct="0">
              <a:defRPr sz="2300" b="1">
                <a:solidFill>
                  <a:schemeClr val="bg1"/>
                </a:solidFill>
                <a:latin typeface="Arial" charset="0"/>
              </a:defRPr>
            </a:lvl3pPr>
            <a:lvl4pPr marL="1544678" indent="-220667" eaLnBrk="0" hangingPunct="0">
              <a:defRPr sz="2300" b="1">
                <a:solidFill>
                  <a:schemeClr val="bg1"/>
                </a:solidFill>
                <a:latin typeface="Arial" charset="0"/>
              </a:defRPr>
            </a:lvl4pPr>
            <a:lvl5pPr marL="1986014" indent="-220667" eaLnBrk="0" hangingPunct="0">
              <a:defRPr sz="2300" b="1">
                <a:solidFill>
                  <a:schemeClr val="bg1"/>
                </a:solidFill>
                <a:latin typeface="Arial" charset="0"/>
              </a:defRPr>
            </a:lvl5pPr>
            <a:lvl6pPr marL="2427351" indent="-22066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</a:defRPr>
            </a:lvl6pPr>
            <a:lvl7pPr marL="2868688" indent="-22066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</a:defRPr>
            </a:lvl7pPr>
            <a:lvl8pPr marL="3310024" indent="-22066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</a:defRPr>
            </a:lvl8pPr>
            <a:lvl9pPr marL="3751360" indent="-220667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B62FC88-917C-470C-BD43-28028A2A04E9}" type="slidenum">
              <a:rPr lang="en-US" sz="1200" b="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94960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 bwMode="auto">
          <a:xfrm>
            <a:off x="0" y="4343400"/>
            <a:ext cx="12192000" cy="461651"/>
          </a:xfrm>
          <a:prstGeom prst="rect">
            <a:avLst/>
          </a:prstGeom>
          <a:solidFill>
            <a:srgbClr val="0541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3" rIns="91427" bIns="4571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69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40" name="Parallelogram 11"/>
          <p:cNvSpPr/>
          <p:nvPr userDrawn="1"/>
        </p:nvSpPr>
        <p:spPr bwMode="auto">
          <a:xfrm>
            <a:off x="1359801" y="3268396"/>
            <a:ext cx="10844220" cy="553998"/>
          </a:xfrm>
          <a:custGeom>
            <a:avLst/>
            <a:gdLst>
              <a:gd name="connsiteX0" fmla="*/ 0 w 7797800"/>
              <a:gd name="connsiteY0" fmla="*/ 1206500 h 1206500"/>
              <a:gd name="connsiteX1" fmla="*/ 301625 w 7797800"/>
              <a:gd name="connsiteY1" fmla="*/ 0 h 1206500"/>
              <a:gd name="connsiteX2" fmla="*/ 7797800 w 7797800"/>
              <a:gd name="connsiteY2" fmla="*/ 0 h 1206500"/>
              <a:gd name="connsiteX3" fmla="*/ 7496175 w 7797800"/>
              <a:gd name="connsiteY3" fmla="*/ 1206500 h 1206500"/>
              <a:gd name="connsiteX4" fmla="*/ 0 w 7797800"/>
              <a:gd name="connsiteY4" fmla="*/ 1206500 h 1206500"/>
              <a:gd name="connsiteX0" fmla="*/ 0 w 7800975"/>
              <a:gd name="connsiteY0" fmla="*/ 1206500 h 1206500"/>
              <a:gd name="connsiteX1" fmla="*/ 301625 w 7800975"/>
              <a:gd name="connsiteY1" fmla="*/ 0 h 1206500"/>
              <a:gd name="connsiteX2" fmla="*/ 7797800 w 7800975"/>
              <a:gd name="connsiteY2" fmla="*/ 0 h 1206500"/>
              <a:gd name="connsiteX3" fmla="*/ 7800975 w 7800975"/>
              <a:gd name="connsiteY3" fmla="*/ 1206500 h 1206500"/>
              <a:gd name="connsiteX4" fmla="*/ 0 w 7800975"/>
              <a:gd name="connsiteY4" fmla="*/ 1206500 h 1206500"/>
              <a:gd name="connsiteX0" fmla="*/ 0 w 8126095"/>
              <a:gd name="connsiteY0" fmla="*/ 1206500 h 1206500"/>
              <a:gd name="connsiteX1" fmla="*/ 301625 w 8126095"/>
              <a:gd name="connsiteY1" fmla="*/ 0 h 1206500"/>
              <a:gd name="connsiteX2" fmla="*/ 7797800 w 8126095"/>
              <a:gd name="connsiteY2" fmla="*/ 0 h 1206500"/>
              <a:gd name="connsiteX3" fmla="*/ 8126095 w 8126095"/>
              <a:gd name="connsiteY3" fmla="*/ 1206500 h 1206500"/>
              <a:gd name="connsiteX4" fmla="*/ 0 w 8126095"/>
              <a:gd name="connsiteY4" fmla="*/ 1206500 h 1206500"/>
              <a:gd name="connsiteX0" fmla="*/ 0 w 8133165"/>
              <a:gd name="connsiteY0" fmla="*/ 1206500 h 1206500"/>
              <a:gd name="connsiteX1" fmla="*/ 301625 w 8133165"/>
              <a:gd name="connsiteY1" fmla="*/ 0 h 1206500"/>
              <a:gd name="connsiteX2" fmla="*/ 8133080 w 8133165"/>
              <a:gd name="connsiteY2" fmla="*/ 0 h 1206500"/>
              <a:gd name="connsiteX3" fmla="*/ 8126095 w 8133165"/>
              <a:gd name="connsiteY3" fmla="*/ 1206500 h 1206500"/>
              <a:gd name="connsiteX4" fmla="*/ 0 w 8133165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3165" h="1206500">
                <a:moveTo>
                  <a:pt x="0" y="1206500"/>
                </a:moveTo>
                <a:lnTo>
                  <a:pt x="301625" y="0"/>
                </a:lnTo>
                <a:lnTo>
                  <a:pt x="8133080" y="0"/>
                </a:lnTo>
                <a:cubicBezTo>
                  <a:pt x="8134138" y="402167"/>
                  <a:pt x="8125037" y="804333"/>
                  <a:pt x="8126095" y="1206500"/>
                </a:cubicBezTo>
                <a:lnTo>
                  <a:pt x="0" y="1206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1099848"/>
            <a:ext cx="12001509" cy="64631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AAC1E5">
                  <a:lumMod val="50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00876" y="3381464"/>
            <a:ext cx="9762067" cy="1197425"/>
          </a:xfrm>
        </p:spPr>
        <p:txBody>
          <a:bodyPr anchor="ctr"/>
          <a:lstStyle>
            <a:lvl1pPr>
              <a:defRPr sz="288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Parallelogram 43"/>
          <p:cNvSpPr/>
          <p:nvPr userDrawn="1"/>
        </p:nvSpPr>
        <p:spPr bwMode="auto">
          <a:xfrm>
            <a:off x="7699219" y="4532168"/>
            <a:ext cx="4746780" cy="687943"/>
          </a:xfrm>
          <a:prstGeom prst="parallelogram">
            <a:avLst/>
          </a:prstGeom>
          <a:solidFill>
            <a:srgbClr val="35BA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134112"/>
            <a:ext cx="2220816" cy="1219228"/>
          </a:xfrm>
          <a:prstGeom prst="rect">
            <a:avLst/>
          </a:prstGeom>
        </p:spPr>
      </p:pic>
      <p:sp>
        <p:nvSpPr>
          <p:cNvPr id="15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8016578" y="4546944"/>
            <a:ext cx="3555325" cy="5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40" b="0"/>
            </a:lvl1pPr>
          </a:lstStyle>
          <a:p>
            <a:pPr lvl="0"/>
            <a:r>
              <a:rPr lang="en-US" smtClean="0"/>
              <a:t>Month Year</a:t>
            </a:r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71676" y="5322952"/>
            <a:ext cx="8248649" cy="762756"/>
          </a:xfrm>
        </p:spPr>
        <p:txBody>
          <a:bodyPr/>
          <a:lstStyle>
            <a:lvl1pPr marL="11430" indent="-11430">
              <a:tabLst/>
              <a:defRPr sz="192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560" b="0" dirty="0" smtClean="0">
                <a:latin typeface="Open Sans"/>
                <a:cs typeface="Open Sans"/>
              </a:rPr>
              <a:t>Lorem ipsum dolor sit </a:t>
            </a:r>
            <a:r>
              <a:rPr lang="en-US" sz="1560" b="0" dirty="0" err="1" smtClean="0">
                <a:latin typeface="Open Sans"/>
                <a:cs typeface="Open Sans"/>
              </a:rPr>
              <a:t>amet</a:t>
            </a:r>
            <a:r>
              <a:rPr lang="en-US" sz="1560" b="0" dirty="0" smtClean="0">
                <a:latin typeface="Open Sans"/>
                <a:cs typeface="Open Sans"/>
              </a:rPr>
              <a:t>, </a:t>
            </a:r>
            <a:r>
              <a:rPr lang="en-US" sz="1560" b="0" dirty="0" err="1" smtClean="0">
                <a:latin typeface="Open Sans"/>
                <a:cs typeface="Open Sans"/>
              </a:rPr>
              <a:t>consectetur</a:t>
            </a:r>
            <a:r>
              <a:rPr lang="en-US" sz="1560" b="0" dirty="0" smtClean="0">
                <a:latin typeface="Open Sans"/>
                <a:cs typeface="Open Sans"/>
              </a:rPr>
              <a:t> </a:t>
            </a:r>
            <a:r>
              <a:rPr lang="en-US" sz="1560" b="0" dirty="0" err="1" smtClean="0">
                <a:latin typeface="Open Sans"/>
                <a:cs typeface="Open Sans"/>
              </a:rPr>
              <a:t>adipiscing</a:t>
            </a:r>
            <a:r>
              <a:rPr lang="en-US" sz="1560" b="0" dirty="0" smtClean="0">
                <a:latin typeface="Open Sans"/>
                <a:cs typeface="Open Sans"/>
              </a:rPr>
              <a:t> </a:t>
            </a:r>
            <a:r>
              <a:rPr lang="en-US" sz="1560" b="0" dirty="0" err="1" smtClean="0">
                <a:latin typeface="Open Sans"/>
                <a:cs typeface="Open Sans"/>
              </a:rPr>
              <a:t>elit</a:t>
            </a:r>
            <a:r>
              <a:rPr lang="en-US" sz="1560" b="0" dirty="0" smtClean="0">
                <a:latin typeface="Open Sans"/>
                <a:cs typeface="Open Sans"/>
              </a:rPr>
              <a:t>. </a:t>
            </a:r>
            <a:r>
              <a:rPr lang="en-US" sz="1560" b="0" dirty="0" err="1" smtClean="0">
                <a:latin typeface="Open Sans"/>
                <a:cs typeface="Open Sans"/>
              </a:rPr>
              <a:t>Aliquam</a:t>
            </a:r>
            <a:r>
              <a:rPr lang="en-US" sz="1560" b="0" dirty="0" smtClean="0">
                <a:latin typeface="Open Sans"/>
                <a:cs typeface="Open Sans"/>
              </a:rPr>
              <a:t> </a:t>
            </a:r>
            <a:r>
              <a:rPr lang="en-US" sz="1560" b="0" dirty="0" err="1" smtClean="0">
                <a:latin typeface="Open Sans"/>
                <a:cs typeface="Open Sans"/>
              </a:rPr>
              <a:t>tincidunt</a:t>
            </a:r>
            <a:r>
              <a:rPr lang="en-US" sz="1560" b="0" dirty="0" smtClean="0">
                <a:latin typeface="Open Sans"/>
                <a:cs typeface="Open Sans"/>
              </a:rPr>
              <a:t> dui </a:t>
            </a:r>
            <a:r>
              <a:rPr lang="en-US" sz="1560" b="0" dirty="0" err="1" smtClean="0">
                <a:latin typeface="Open Sans"/>
                <a:cs typeface="Open Sans"/>
              </a:rPr>
              <a:t>nec</a:t>
            </a:r>
            <a:r>
              <a:rPr lang="en-US" sz="1560" b="0" dirty="0" smtClean="0">
                <a:latin typeface="Open Sans"/>
                <a:cs typeface="Open Sans"/>
              </a:rPr>
              <a:t> </a:t>
            </a:r>
            <a:r>
              <a:rPr lang="en-US" sz="1560" b="0" dirty="0" err="1" smtClean="0">
                <a:latin typeface="Open Sans"/>
                <a:cs typeface="Open Sans"/>
              </a:rPr>
              <a:t>aliquet</a:t>
            </a:r>
            <a:r>
              <a:rPr lang="en-US" sz="1560" b="0" dirty="0" smtClean="0">
                <a:latin typeface="Open Sans"/>
                <a:cs typeface="Open Sans"/>
              </a:rPr>
              <a:t> </a:t>
            </a:r>
            <a:r>
              <a:rPr lang="en-US" sz="1560" b="0" dirty="0" err="1" smtClean="0">
                <a:latin typeface="Open Sans"/>
                <a:cs typeface="Open Sans"/>
              </a:rPr>
              <a:t>porttitor</a:t>
            </a:r>
            <a:r>
              <a:rPr lang="en-US" sz="1560" b="0" dirty="0" smtClean="0">
                <a:latin typeface="Open Sans"/>
                <a:cs typeface="Open Sans"/>
              </a:rPr>
              <a:t>.</a:t>
            </a:r>
            <a:endParaRPr lang="en-US" sz="1560" b="0" spc="1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75442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" y="1"/>
            <a:ext cx="221664" cy="553998"/>
          </a:xfrm>
          <a:prstGeom prst="rect">
            <a:avLst/>
          </a:prstGeom>
          <a:solidFill>
            <a:srgbClr val="0541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108" y="2276003"/>
            <a:ext cx="3711785" cy="203777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083144" y="4632960"/>
            <a:ext cx="4025717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s-IS" sz="132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(202) 994-7148  |  gflec@gwu.edu  |  www.gflec.org</a:t>
            </a:r>
            <a:endParaRPr lang="is-IS" sz="1320" dirty="0">
              <a:solidFill>
                <a:srgbClr val="FFFFF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175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6485"/>
            <a:ext cx="10972801" cy="461677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2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211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86487"/>
            <a:ext cx="5370948" cy="46167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2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8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8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8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80">
                <a:solidFill>
                  <a:schemeClr val="tx1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274" y="1686487"/>
            <a:ext cx="5417127" cy="46167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2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8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8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8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80">
                <a:solidFill>
                  <a:schemeClr val="tx1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054963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7393400" y="1179872"/>
            <a:ext cx="4798600" cy="567812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sz="2160"/>
            </a:lvl1pPr>
            <a:lvl2pPr>
              <a:defRPr sz="204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86487"/>
            <a:ext cx="6228001" cy="46411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2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8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8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8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80">
                <a:solidFill>
                  <a:schemeClr val="tx1"/>
                </a:solidFill>
              </a:defRPr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11957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684806"/>
            <a:ext cx="5385953" cy="295465"/>
          </a:xfrm>
        </p:spPr>
        <p:txBody>
          <a:bodyPr anchor="b"/>
          <a:lstStyle>
            <a:lvl1pPr marL="0" indent="0">
              <a:buNone/>
              <a:defRPr sz="1920" b="1">
                <a:solidFill>
                  <a:schemeClr val="tx1"/>
                </a:solidFill>
              </a:defRPr>
            </a:lvl1pPr>
            <a:lvl2pPr marL="457135" indent="0">
              <a:buNone/>
              <a:defRPr sz="2040" b="1"/>
            </a:lvl2pPr>
            <a:lvl3pPr marL="914269" indent="0">
              <a:buNone/>
              <a:defRPr sz="1680" b="1"/>
            </a:lvl3pPr>
            <a:lvl4pPr marL="1371406" indent="0">
              <a:buNone/>
              <a:defRPr sz="1560" b="1"/>
            </a:lvl4pPr>
            <a:lvl5pPr marL="1828540" indent="0">
              <a:buNone/>
              <a:defRPr sz="1560" b="1"/>
            </a:lvl5pPr>
            <a:lvl6pPr marL="2285675" indent="0">
              <a:buNone/>
              <a:defRPr sz="1560" b="1"/>
            </a:lvl6pPr>
            <a:lvl7pPr marL="2742809" indent="0">
              <a:buNone/>
              <a:defRPr sz="1560" b="1"/>
            </a:lvl7pPr>
            <a:lvl8pPr marL="3199944" indent="0">
              <a:buNone/>
              <a:defRPr sz="1560" b="1"/>
            </a:lvl8pPr>
            <a:lvl9pPr marL="3657079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056469"/>
            <a:ext cx="5385953" cy="4246795"/>
          </a:xfrm>
        </p:spPr>
        <p:txBody>
          <a:bodyPr>
            <a:normAutofit/>
          </a:bodyPr>
          <a:lstStyle>
            <a:lvl1pPr>
              <a:defRPr sz="192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tx1"/>
                </a:solidFill>
              </a:defRPr>
            </a:lvl2pPr>
            <a:lvl3pPr>
              <a:defRPr sz="1680">
                <a:solidFill>
                  <a:schemeClr val="tx1"/>
                </a:solidFill>
              </a:defRPr>
            </a:lvl3pPr>
            <a:lvl4pPr>
              <a:defRPr sz="1680">
                <a:solidFill>
                  <a:schemeClr val="tx1"/>
                </a:solidFill>
              </a:defRPr>
            </a:lvl4pPr>
            <a:lvl5pPr>
              <a:defRPr sz="1680">
                <a:solidFill>
                  <a:schemeClr val="tx1"/>
                </a:solidFill>
              </a:defRPr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9" y="1684806"/>
            <a:ext cx="5387879" cy="295465"/>
          </a:xfrm>
        </p:spPr>
        <p:txBody>
          <a:bodyPr anchor="b"/>
          <a:lstStyle>
            <a:lvl1pPr marL="0" indent="0">
              <a:buNone/>
              <a:defRPr sz="1920" b="1">
                <a:solidFill>
                  <a:schemeClr val="tx1"/>
                </a:solidFill>
              </a:defRPr>
            </a:lvl1pPr>
            <a:lvl2pPr marL="457135" indent="0">
              <a:buNone/>
              <a:defRPr sz="2040" b="1"/>
            </a:lvl2pPr>
            <a:lvl3pPr marL="914269" indent="0">
              <a:buNone/>
              <a:defRPr sz="1680" b="1"/>
            </a:lvl3pPr>
            <a:lvl4pPr marL="1371406" indent="0">
              <a:buNone/>
              <a:defRPr sz="1560" b="1"/>
            </a:lvl4pPr>
            <a:lvl5pPr marL="1828540" indent="0">
              <a:buNone/>
              <a:defRPr sz="1560" b="1"/>
            </a:lvl5pPr>
            <a:lvl6pPr marL="2285675" indent="0">
              <a:buNone/>
              <a:defRPr sz="1560" b="1"/>
            </a:lvl6pPr>
            <a:lvl7pPr marL="2742809" indent="0">
              <a:buNone/>
              <a:defRPr sz="1560" b="1"/>
            </a:lvl7pPr>
            <a:lvl8pPr marL="3199944" indent="0">
              <a:buNone/>
              <a:defRPr sz="1560" b="1"/>
            </a:lvl8pPr>
            <a:lvl9pPr marL="3657079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9" y="2056469"/>
            <a:ext cx="5387879" cy="4246794"/>
          </a:xfrm>
        </p:spPr>
        <p:txBody>
          <a:bodyPr>
            <a:normAutofit/>
          </a:bodyPr>
          <a:lstStyle>
            <a:lvl1pPr>
              <a:defRPr sz="1920">
                <a:solidFill>
                  <a:schemeClr val="tx1"/>
                </a:solidFill>
              </a:defRPr>
            </a:lvl1pPr>
            <a:lvl2pPr>
              <a:defRPr sz="1680">
                <a:solidFill>
                  <a:schemeClr val="tx1"/>
                </a:solidFill>
              </a:defRPr>
            </a:lvl2pPr>
            <a:lvl3pPr>
              <a:defRPr sz="1680">
                <a:solidFill>
                  <a:schemeClr val="tx1"/>
                </a:solidFill>
              </a:defRPr>
            </a:lvl3pPr>
            <a:lvl4pPr>
              <a:defRPr sz="1680">
                <a:solidFill>
                  <a:schemeClr val="tx1"/>
                </a:solidFill>
              </a:defRPr>
            </a:lvl4pPr>
            <a:lvl5pPr>
              <a:defRPr sz="1680">
                <a:solidFill>
                  <a:schemeClr val="tx1"/>
                </a:solidFill>
              </a:defRPr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661017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4940" y="1686485"/>
            <a:ext cx="11077864" cy="4616778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5089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4940" y="1686485"/>
            <a:ext cx="11077864" cy="461677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title" hasCustomPrompt="1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41861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rtArt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4940" y="3381173"/>
            <a:ext cx="11077864" cy="292209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34940" y="1442647"/>
            <a:ext cx="11077864" cy="1422474"/>
          </a:xfrm>
        </p:spPr>
        <p:txBody>
          <a:bodyPr/>
          <a:lstStyle>
            <a:lvl1pPr>
              <a:lnSpc>
                <a:spcPct val="100000"/>
              </a:lnSpc>
              <a:defRPr sz="192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rgbClr val="0B3153"/>
              </a:buClr>
              <a:defRPr sz="168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buClr>
                <a:srgbClr val="0B3153"/>
              </a:buClr>
              <a:defRPr sz="1680"/>
            </a:lvl4pPr>
            <a:lvl5pPr>
              <a:lnSpc>
                <a:spcPct val="90000"/>
              </a:lnSpc>
              <a:buClr>
                <a:srgbClr val="0B3153"/>
              </a:buClr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531785" y="3084957"/>
            <a:ext cx="3128433" cy="184666"/>
          </a:xfrm>
        </p:spPr>
        <p:txBody>
          <a:bodyPr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31785" y="6620638"/>
            <a:ext cx="3128433" cy="147733"/>
          </a:xfrm>
        </p:spPr>
        <p:txBody>
          <a:bodyPr/>
          <a:lstStyle>
            <a:lvl1pPr algn="ctr">
              <a:defRPr sz="96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10281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"/>
          <a:stretch/>
        </p:blipFill>
        <p:spPr>
          <a:xfrm>
            <a:off x="2" y="-55095"/>
            <a:ext cx="12191999" cy="6913096"/>
          </a:xfrm>
          <a:prstGeom prst="rect">
            <a:avLst/>
          </a:prstGeom>
        </p:spPr>
      </p:pic>
      <p:sp>
        <p:nvSpPr>
          <p:cNvPr id="5" name="Parallelogram 11"/>
          <p:cNvSpPr/>
          <p:nvPr userDrawn="1"/>
        </p:nvSpPr>
        <p:spPr bwMode="auto">
          <a:xfrm>
            <a:off x="1530773" y="2296870"/>
            <a:ext cx="17041707" cy="553998"/>
          </a:xfrm>
          <a:custGeom>
            <a:avLst/>
            <a:gdLst>
              <a:gd name="connsiteX0" fmla="*/ 0 w 7797800"/>
              <a:gd name="connsiteY0" fmla="*/ 1206500 h 1206500"/>
              <a:gd name="connsiteX1" fmla="*/ 301625 w 7797800"/>
              <a:gd name="connsiteY1" fmla="*/ 0 h 1206500"/>
              <a:gd name="connsiteX2" fmla="*/ 7797800 w 7797800"/>
              <a:gd name="connsiteY2" fmla="*/ 0 h 1206500"/>
              <a:gd name="connsiteX3" fmla="*/ 7496175 w 7797800"/>
              <a:gd name="connsiteY3" fmla="*/ 1206500 h 1206500"/>
              <a:gd name="connsiteX4" fmla="*/ 0 w 7797800"/>
              <a:gd name="connsiteY4" fmla="*/ 1206500 h 1206500"/>
              <a:gd name="connsiteX0" fmla="*/ 0 w 7800975"/>
              <a:gd name="connsiteY0" fmla="*/ 1206500 h 1206500"/>
              <a:gd name="connsiteX1" fmla="*/ 301625 w 7800975"/>
              <a:gd name="connsiteY1" fmla="*/ 0 h 1206500"/>
              <a:gd name="connsiteX2" fmla="*/ 7797800 w 7800975"/>
              <a:gd name="connsiteY2" fmla="*/ 0 h 1206500"/>
              <a:gd name="connsiteX3" fmla="*/ 7800975 w 7800975"/>
              <a:gd name="connsiteY3" fmla="*/ 1206500 h 1206500"/>
              <a:gd name="connsiteX4" fmla="*/ 0 w 7800975"/>
              <a:gd name="connsiteY4" fmla="*/ 1206500 h 1206500"/>
              <a:gd name="connsiteX0" fmla="*/ 0 w 8126095"/>
              <a:gd name="connsiteY0" fmla="*/ 1206500 h 1206500"/>
              <a:gd name="connsiteX1" fmla="*/ 301625 w 8126095"/>
              <a:gd name="connsiteY1" fmla="*/ 0 h 1206500"/>
              <a:gd name="connsiteX2" fmla="*/ 7797800 w 8126095"/>
              <a:gd name="connsiteY2" fmla="*/ 0 h 1206500"/>
              <a:gd name="connsiteX3" fmla="*/ 8126095 w 8126095"/>
              <a:gd name="connsiteY3" fmla="*/ 1206500 h 1206500"/>
              <a:gd name="connsiteX4" fmla="*/ 0 w 8126095"/>
              <a:gd name="connsiteY4" fmla="*/ 1206500 h 1206500"/>
              <a:gd name="connsiteX0" fmla="*/ 0 w 8133165"/>
              <a:gd name="connsiteY0" fmla="*/ 1206500 h 1206500"/>
              <a:gd name="connsiteX1" fmla="*/ 301625 w 8133165"/>
              <a:gd name="connsiteY1" fmla="*/ 0 h 1206500"/>
              <a:gd name="connsiteX2" fmla="*/ 8133080 w 8133165"/>
              <a:gd name="connsiteY2" fmla="*/ 0 h 1206500"/>
              <a:gd name="connsiteX3" fmla="*/ 8126095 w 8133165"/>
              <a:gd name="connsiteY3" fmla="*/ 1206500 h 1206500"/>
              <a:gd name="connsiteX4" fmla="*/ 0 w 8133165"/>
              <a:gd name="connsiteY4" fmla="*/ 1206500 h 1206500"/>
              <a:gd name="connsiteX0" fmla="*/ 0 w 8197215"/>
              <a:gd name="connsiteY0" fmla="*/ 1206500 h 1216660"/>
              <a:gd name="connsiteX1" fmla="*/ 301625 w 8197215"/>
              <a:gd name="connsiteY1" fmla="*/ 0 h 1216660"/>
              <a:gd name="connsiteX2" fmla="*/ 8133080 w 8197215"/>
              <a:gd name="connsiteY2" fmla="*/ 0 h 1216660"/>
              <a:gd name="connsiteX3" fmla="*/ 8197215 w 8197215"/>
              <a:gd name="connsiteY3" fmla="*/ 1216660 h 1216660"/>
              <a:gd name="connsiteX4" fmla="*/ 0 w 8197215"/>
              <a:gd name="connsiteY4" fmla="*/ 1206500 h 121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7215" h="1216660">
                <a:moveTo>
                  <a:pt x="0" y="1206500"/>
                </a:moveTo>
                <a:lnTo>
                  <a:pt x="301625" y="0"/>
                </a:lnTo>
                <a:lnTo>
                  <a:pt x="8133080" y="0"/>
                </a:lnTo>
                <a:cubicBezTo>
                  <a:pt x="8134138" y="402167"/>
                  <a:pt x="8196157" y="814493"/>
                  <a:pt x="8197215" y="1216660"/>
                </a:cubicBezTo>
                <a:lnTo>
                  <a:pt x="0" y="1206500"/>
                </a:lnTo>
                <a:close/>
              </a:path>
            </a:pathLst>
          </a:custGeom>
          <a:solidFill>
            <a:srgbClr val="35BA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099848"/>
            <a:ext cx="12001509" cy="64631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AAC1E5">
                  <a:lumMod val="50000"/>
                </a:srgbClr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0" y="2304288"/>
            <a:ext cx="9144000" cy="2261616"/>
          </a:xfrm>
        </p:spPr>
        <p:txBody>
          <a:bodyPr anchor="ctr"/>
          <a:lstStyle>
            <a:lvl1pPr>
              <a:defRPr sz="288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Thank you!</a:t>
            </a:r>
          </a:p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40" y="134112"/>
            <a:ext cx="2220816" cy="12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66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1"/>
            <a:ext cx="221664" cy="553998"/>
          </a:xfrm>
          <a:prstGeom prst="rect">
            <a:avLst/>
          </a:prstGeom>
          <a:solidFill>
            <a:srgbClr val="0541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1524000" y="415569"/>
            <a:ext cx="10668000" cy="553998"/>
          </a:xfrm>
          <a:custGeom>
            <a:avLst/>
            <a:gdLst>
              <a:gd name="connsiteX0" fmla="*/ 0 w 7797800"/>
              <a:gd name="connsiteY0" fmla="*/ 1206500 h 1206500"/>
              <a:gd name="connsiteX1" fmla="*/ 301625 w 7797800"/>
              <a:gd name="connsiteY1" fmla="*/ 0 h 1206500"/>
              <a:gd name="connsiteX2" fmla="*/ 7797800 w 7797800"/>
              <a:gd name="connsiteY2" fmla="*/ 0 h 1206500"/>
              <a:gd name="connsiteX3" fmla="*/ 7496175 w 7797800"/>
              <a:gd name="connsiteY3" fmla="*/ 1206500 h 1206500"/>
              <a:gd name="connsiteX4" fmla="*/ 0 w 7797800"/>
              <a:gd name="connsiteY4" fmla="*/ 1206500 h 1206500"/>
              <a:gd name="connsiteX0" fmla="*/ 0 w 7799474"/>
              <a:gd name="connsiteY0" fmla="*/ 1206500 h 1206500"/>
              <a:gd name="connsiteX1" fmla="*/ 301625 w 7799474"/>
              <a:gd name="connsiteY1" fmla="*/ 0 h 1206500"/>
              <a:gd name="connsiteX2" fmla="*/ 7797800 w 7799474"/>
              <a:gd name="connsiteY2" fmla="*/ 0 h 1206500"/>
              <a:gd name="connsiteX3" fmla="*/ 7799474 w 7799474"/>
              <a:gd name="connsiteY3" fmla="*/ 1206500 h 1206500"/>
              <a:gd name="connsiteX4" fmla="*/ 0 w 7799474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474" h="1206500">
                <a:moveTo>
                  <a:pt x="0" y="1206500"/>
                </a:moveTo>
                <a:lnTo>
                  <a:pt x="301625" y="0"/>
                </a:lnTo>
                <a:lnTo>
                  <a:pt x="7797800" y="0"/>
                </a:lnTo>
                <a:lnTo>
                  <a:pt x="7799474" y="1206500"/>
                </a:lnTo>
                <a:lnTo>
                  <a:pt x="0" y="1206500"/>
                </a:lnTo>
                <a:close/>
              </a:path>
            </a:pathLst>
          </a:custGeom>
          <a:solidFill>
            <a:srgbClr val="35BA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86487"/>
            <a:ext cx="10921925" cy="46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60"/>
          <p:cNvSpPr>
            <a:spLocks noGrp="1" noChangeArrowheads="1"/>
          </p:cNvSpPr>
          <p:nvPr>
            <p:ph type="title"/>
          </p:nvPr>
        </p:nvSpPr>
        <p:spPr bwMode="white">
          <a:xfrm>
            <a:off x="2236831" y="436244"/>
            <a:ext cx="9212717" cy="71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6" y="89379"/>
            <a:ext cx="1336452" cy="73371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31524" y="6581002"/>
            <a:ext cx="623147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0A14E35-2AC1-D346-826C-6B05462CF585}" type="slidenum">
              <a:rPr lang="en-US" sz="840">
                <a:solidFill>
                  <a:srgbClr val="000000">
                    <a:lumMod val="65000"/>
                    <a:lumOff val="35000"/>
                  </a:srgbClr>
                </a:solidFill>
                <a:latin typeface="Open Sans" charset="0"/>
                <a:ea typeface="Open Sans" charset="0"/>
                <a:cs typeface="Open Sans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40" dirty="0">
              <a:solidFill>
                <a:srgbClr val="000000">
                  <a:lumMod val="65000"/>
                  <a:lumOff val="35000"/>
                </a:srgb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60" b="1">
          <a:ln>
            <a:noFill/>
          </a:ln>
          <a:solidFill>
            <a:srgbClr val="FFFFFF"/>
          </a:solidFill>
          <a:latin typeface="Open Sans"/>
          <a:ea typeface="+mj-ea"/>
          <a:cs typeface="Open Sans"/>
        </a:defRPr>
      </a:lvl1pPr>
      <a:lvl2pPr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2pPr>
      <a:lvl3pPr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3pPr>
      <a:lvl4pPr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4pPr>
      <a:lvl5pPr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5pPr>
      <a:lvl6pPr marL="457135"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6pPr>
      <a:lvl7pPr marL="914269"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7pPr>
      <a:lvl8pPr marL="1371406"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8pPr>
      <a:lvl9pPr marL="1828540" algn="l" defTabSz="101903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20">
          <a:solidFill>
            <a:schemeClr val="tx1"/>
          </a:solidFill>
          <a:latin typeface="Arial" pitchFamily="34" charset="0"/>
        </a:defRPr>
      </a:lvl9pPr>
    </p:titleStyle>
    <p:bodyStyle>
      <a:lvl1pPr marL="342851" indent="-342851" algn="l" defTabSz="1019030" rtl="0" eaLnBrk="1" fontAlgn="base" hangingPunct="1">
        <a:lnSpc>
          <a:spcPct val="100000"/>
        </a:lnSpc>
        <a:spcBef>
          <a:spcPct val="50000"/>
        </a:spcBef>
        <a:spcAft>
          <a:spcPct val="30000"/>
        </a:spcAft>
        <a:buClr>
          <a:srgbClr val="0B3153"/>
        </a:buClr>
        <a:buFont typeface="Wingdings" pitchFamily="2" charset="2"/>
        <a:defRPr sz="1920">
          <a:solidFill>
            <a:schemeClr val="tx1"/>
          </a:solidFill>
          <a:latin typeface="Open Sans"/>
          <a:ea typeface="+mn-ea"/>
          <a:cs typeface="Open Sans"/>
        </a:defRPr>
      </a:lvl1pPr>
      <a:lvl2pPr marL="336503" indent="-228600" algn="l" defTabSz="1019030" rtl="0" eaLnBrk="1" fontAlgn="base" hangingPunct="1">
        <a:lnSpc>
          <a:spcPct val="100000"/>
        </a:lnSpc>
        <a:spcBef>
          <a:spcPct val="40000"/>
        </a:spcBef>
        <a:spcAft>
          <a:spcPct val="0"/>
        </a:spcAft>
        <a:buClr>
          <a:srgbClr val="0B3153"/>
        </a:buClr>
        <a:buFont typeface="Wingdings" charset="2"/>
        <a:buChar char="§"/>
        <a:defRPr sz="1680">
          <a:solidFill>
            <a:schemeClr val="tx1"/>
          </a:solidFill>
          <a:latin typeface="Open Sans"/>
          <a:cs typeface="Open Sans"/>
        </a:defRPr>
      </a:lvl2pPr>
      <a:lvl3pPr marL="630149" indent="-179363" algn="l" defTabSz="101903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3153"/>
        </a:buClr>
        <a:buChar char="–"/>
        <a:defRPr sz="1680">
          <a:solidFill>
            <a:schemeClr val="tx1"/>
          </a:solidFill>
          <a:latin typeface="Open Sans"/>
          <a:cs typeface="Open Sans"/>
        </a:defRPr>
      </a:lvl3pPr>
      <a:lvl4pPr marL="1022206" indent="-165077" algn="l" defTabSz="101903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0B3153"/>
        </a:buClr>
        <a:buFont typeface="Wingdings" pitchFamily="2" charset="2"/>
        <a:buChar char="w"/>
        <a:defRPr sz="1680">
          <a:solidFill>
            <a:schemeClr val="tx1"/>
          </a:solidFill>
          <a:latin typeface="Open Sans"/>
          <a:cs typeface="Open Sans"/>
        </a:defRPr>
      </a:lvl4pPr>
      <a:lvl5pPr marL="1315852" indent="-179363" algn="l" defTabSz="1019030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rgbClr val="0B3153"/>
        </a:buClr>
        <a:buChar char="»"/>
        <a:defRPr sz="1680">
          <a:solidFill>
            <a:schemeClr val="tx1"/>
          </a:solidFill>
          <a:latin typeface="Open Sans"/>
          <a:cs typeface="Open Sans"/>
        </a:defRPr>
      </a:lvl5pPr>
      <a:lvl6pPr marL="1772986" indent="-179363" algn="l" defTabSz="1019030" rtl="0" eaLnBrk="1" fontAlgn="base" hangingPunct="1">
        <a:spcBef>
          <a:spcPct val="5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6pPr>
      <a:lvl7pPr marL="2230121" indent="-179363" algn="l" defTabSz="1019030" rtl="0" eaLnBrk="1" fontAlgn="base" hangingPunct="1">
        <a:spcBef>
          <a:spcPct val="5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7pPr>
      <a:lvl8pPr marL="2687256" indent="-179363" algn="l" defTabSz="1019030" rtl="0" eaLnBrk="1" fontAlgn="base" hangingPunct="1">
        <a:spcBef>
          <a:spcPct val="5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8pPr>
      <a:lvl9pPr marL="3144390" indent="-179363" algn="l" defTabSz="1019030" rtl="0" eaLnBrk="1" fontAlgn="base" hangingPunct="1">
        <a:spcBef>
          <a:spcPct val="50000"/>
        </a:spcBef>
        <a:spcAft>
          <a:spcPct val="0"/>
        </a:spcAft>
        <a:buChar char="»"/>
        <a:defRPr sz="144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6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5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9" algn="l" defTabSz="91426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09600" y="4343400"/>
            <a:ext cx="10972800" cy="461651"/>
          </a:xfrm>
          <a:prstGeom prst="rect">
            <a:avLst/>
          </a:prstGeom>
          <a:solidFill>
            <a:srgbClr val="0541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7" tIns="45713" rIns="91427" bIns="45713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69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6" name="Parallelogram 11"/>
          <p:cNvSpPr/>
          <p:nvPr/>
        </p:nvSpPr>
        <p:spPr bwMode="auto">
          <a:xfrm>
            <a:off x="1833421" y="3268396"/>
            <a:ext cx="9759798" cy="553998"/>
          </a:xfrm>
          <a:custGeom>
            <a:avLst/>
            <a:gdLst>
              <a:gd name="connsiteX0" fmla="*/ 0 w 7797800"/>
              <a:gd name="connsiteY0" fmla="*/ 1206500 h 1206500"/>
              <a:gd name="connsiteX1" fmla="*/ 301625 w 7797800"/>
              <a:gd name="connsiteY1" fmla="*/ 0 h 1206500"/>
              <a:gd name="connsiteX2" fmla="*/ 7797800 w 7797800"/>
              <a:gd name="connsiteY2" fmla="*/ 0 h 1206500"/>
              <a:gd name="connsiteX3" fmla="*/ 7496175 w 7797800"/>
              <a:gd name="connsiteY3" fmla="*/ 1206500 h 1206500"/>
              <a:gd name="connsiteX4" fmla="*/ 0 w 7797800"/>
              <a:gd name="connsiteY4" fmla="*/ 1206500 h 1206500"/>
              <a:gd name="connsiteX0" fmla="*/ 0 w 7800975"/>
              <a:gd name="connsiteY0" fmla="*/ 1206500 h 1206500"/>
              <a:gd name="connsiteX1" fmla="*/ 301625 w 7800975"/>
              <a:gd name="connsiteY1" fmla="*/ 0 h 1206500"/>
              <a:gd name="connsiteX2" fmla="*/ 7797800 w 7800975"/>
              <a:gd name="connsiteY2" fmla="*/ 0 h 1206500"/>
              <a:gd name="connsiteX3" fmla="*/ 7800975 w 7800975"/>
              <a:gd name="connsiteY3" fmla="*/ 1206500 h 1206500"/>
              <a:gd name="connsiteX4" fmla="*/ 0 w 7800975"/>
              <a:gd name="connsiteY4" fmla="*/ 1206500 h 1206500"/>
              <a:gd name="connsiteX0" fmla="*/ 0 w 8126095"/>
              <a:gd name="connsiteY0" fmla="*/ 1206500 h 1206500"/>
              <a:gd name="connsiteX1" fmla="*/ 301625 w 8126095"/>
              <a:gd name="connsiteY1" fmla="*/ 0 h 1206500"/>
              <a:gd name="connsiteX2" fmla="*/ 7797800 w 8126095"/>
              <a:gd name="connsiteY2" fmla="*/ 0 h 1206500"/>
              <a:gd name="connsiteX3" fmla="*/ 8126095 w 8126095"/>
              <a:gd name="connsiteY3" fmla="*/ 1206500 h 1206500"/>
              <a:gd name="connsiteX4" fmla="*/ 0 w 8126095"/>
              <a:gd name="connsiteY4" fmla="*/ 1206500 h 1206500"/>
              <a:gd name="connsiteX0" fmla="*/ 0 w 8133165"/>
              <a:gd name="connsiteY0" fmla="*/ 1206500 h 1206500"/>
              <a:gd name="connsiteX1" fmla="*/ 301625 w 8133165"/>
              <a:gd name="connsiteY1" fmla="*/ 0 h 1206500"/>
              <a:gd name="connsiteX2" fmla="*/ 8133080 w 8133165"/>
              <a:gd name="connsiteY2" fmla="*/ 0 h 1206500"/>
              <a:gd name="connsiteX3" fmla="*/ 8126095 w 8133165"/>
              <a:gd name="connsiteY3" fmla="*/ 1206500 h 1206500"/>
              <a:gd name="connsiteX4" fmla="*/ 0 w 8133165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3165" h="1206500">
                <a:moveTo>
                  <a:pt x="0" y="1206500"/>
                </a:moveTo>
                <a:lnTo>
                  <a:pt x="301625" y="0"/>
                </a:lnTo>
                <a:lnTo>
                  <a:pt x="8133080" y="0"/>
                </a:lnTo>
                <a:cubicBezTo>
                  <a:pt x="8134138" y="402167"/>
                  <a:pt x="8125037" y="804333"/>
                  <a:pt x="8126095" y="1206500"/>
                </a:cubicBezTo>
                <a:lnTo>
                  <a:pt x="0" y="1206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1099848"/>
            <a:ext cx="10801358" cy="646317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AAC1E5">
                  <a:lumMod val="50000"/>
                </a:srgbClr>
              </a:solidFill>
            </a:endParaRPr>
          </a:p>
        </p:txBody>
      </p:sp>
      <p:sp>
        <p:nvSpPr>
          <p:cNvPr id="20" name="Parallelogram 19"/>
          <p:cNvSpPr/>
          <p:nvPr/>
        </p:nvSpPr>
        <p:spPr bwMode="auto">
          <a:xfrm>
            <a:off x="7538897" y="4532168"/>
            <a:ext cx="4226382" cy="687943"/>
          </a:xfrm>
          <a:prstGeom prst="parallelogram">
            <a:avLst/>
          </a:prstGeom>
          <a:solidFill>
            <a:srgbClr val="35BAE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8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6201" y="5391311"/>
            <a:ext cx="5625232" cy="1238274"/>
          </a:xfrm>
          <a:prstGeom prst="rect">
            <a:avLst/>
          </a:prstGeom>
          <a:noFill/>
        </p:spPr>
        <p:txBody>
          <a:bodyPr wrap="none" lIns="91427" tIns="45713" rIns="91427" bIns="45713">
            <a:sp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0" spc="100" dirty="0">
                <a:solidFill>
                  <a:srgbClr val="FFFFFF"/>
                </a:solidFill>
                <a:latin typeface="Open Sans"/>
                <a:cs typeface="Open Sans"/>
              </a:rPr>
              <a:t>Dr. Andrea </a:t>
            </a:r>
            <a:r>
              <a:rPr lang="en-US" sz="1560" spc="100" dirty="0" err="1">
                <a:solidFill>
                  <a:srgbClr val="FFFFFF"/>
                </a:solidFill>
                <a:latin typeface="Open Sans"/>
                <a:cs typeface="Open Sans"/>
              </a:rPr>
              <a:t>Hasler</a:t>
            </a:r>
            <a:endParaRPr lang="en-US" sz="1560" spc="1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0" spc="100" dirty="0">
                <a:solidFill>
                  <a:srgbClr val="FFFFFF"/>
                </a:solidFill>
                <a:latin typeface="Open Sans"/>
                <a:cs typeface="Open Sans"/>
              </a:rPr>
              <a:t>Assistant Research Professor in Financial Literacy</a:t>
            </a:r>
          </a:p>
          <a:p>
            <a:pPr algn="ctr" fontAlgn="base">
              <a:lnSpc>
                <a:spcPct val="110000"/>
              </a:lnSpc>
              <a:spcBef>
                <a:spcPts val="720"/>
              </a:spcBef>
              <a:spcAft>
                <a:spcPct val="0"/>
              </a:spcAft>
              <a:defRPr/>
            </a:pPr>
            <a:r>
              <a:rPr lang="en-US" sz="1560" spc="100" dirty="0">
                <a:solidFill>
                  <a:srgbClr val="FFFFFF"/>
                </a:solidFill>
                <a:latin typeface="Open Sans"/>
                <a:cs typeface="Open Sans"/>
              </a:rPr>
              <a:t>Global Financial Literacy Excellence Center (GFLEC) </a:t>
            </a:r>
          </a:p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0" spc="100" dirty="0">
                <a:solidFill>
                  <a:srgbClr val="FFFFFF"/>
                </a:solidFill>
                <a:latin typeface="Open Sans"/>
                <a:cs typeface="Open Sans"/>
              </a:rPr>
              <a:t>at the George Washington School of Business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white">
          <a:xfrm>
            <a:off x="1785873" y="3396130"/>
            <a:ext cx="1010132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444437" tIns="0" rIns="0" bIns="91427" numCol="1" anchor="ctr" anchorCtr="0" compatLnSpc="1">
            <a:prstTxWarp prst="textNoShape">
              <a:avLst/>
            </a:prstTxWarp>
          </a:bodyPr>
          <a:lstStyle>
            <a:lvl1pPr algn="l" defTabSz="849192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000" b="1">
                <a:ln>
                  <a:noFill/>
                </a:ln>
                <a:solidFill>
                  <a:srgbClr val="FFFFFF"/>
                </a:solidFill>
                <a:latin typeface="Open Sans"/>
                <a:ea typeface="+mj-ea"/>
                <a:cs typeface="Open Sans"/>
              </a:defRPr>
            </a:lvl1pPr>
            <a:lvl2pPr algn="l" defTabSz="84919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2pPr>
            <a:lvl3pPr algn="l" defTabSz="84919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3pPr>
            <a:lvl4pPr algn="l" defTabSz="84919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4pPr>
            <a:lvl5pPr algn="l" defTabSz="849192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5pPr>
            <a:lvl6pPr marL="380946" algn="l" defTabSz="84919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6pPr>
            <a:lvl7pPr marL="761891" algn="l" defTabSz="84919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7pPr>
            <a:lvl8pPr marL="1142838" algn="l" defTabSz="84919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8pPr>
            <a:lvl9pPr marL="1523783" algn="l" defTabSz="849192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80" b="0" dirty="0">
                <a:solidFill>
                  <a:srgbClr val="000000"/>
                </a:solidFill>
              </a:rPr>
              <a:t>Does Financial Education Impact Financial Literacy and Financial Behavior?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0611" y="4608309"/>
            <a:ext cx="3085094" cy="406251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40" dirty="0">
                <a:solidFill>
                  <a:srgbClr val="FFFFFF"/>
                </a:solidFill>
                <a:latin typeface="Open Sans"/>
                <a:cs typeface="Open Sans"/>
              </a:rPr>
              <a:t>November 2, 2017</a:t>
            </a:r>
          </a:p>
        </p:txBody>
      </p:sp>
    </p:spTree>
    <p:extLst>
      <p:ext uri="{BB962C8B-B14F-4D97-AF65-F5344CB8AC3E}">
        <p14:creationId xmlns:p14="http://schemas.microsoft.com/office/powerpoint/2010/main" val="18935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2809875" y="1381162"/>
            <a:ext cx="6572250" cy="378597"/>
          </a:xfrm>
          <a:prstGeom prst="rect">
            <a:avLst/>
          </a:prstGeom>
        </p:spPr>
        <p:txBody>
          <a:bodyPr vert="horz" lIns="75150" tIns="37576" rIns="75150" bIns="3757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rgbClr val="054166"/>
                </a:solidFill>
                <a:latin typeface="Open Sans"/>
              </a:rPr>
              <a:t>% of adults who </a:t>
            </a:r>
            <a:r>
              <a:rPr lang="en-US" sz="1200" dirty="0" smtClean="0">
                <a:solidFill>
                  <a:srgbClr val="054166"/>
                </a:solidFill>
                <a:latin typeface="Open Sans"/>
              </a:rPr>
              <a:t>answer the financial literacy questions correctly</a:t>
            </a:r>
            <a:endParaRPr lang="en-US" sz="1200" dirty="0">
              <a:solidFill>
                <a:srgbClr val="054166"/>
              </a:solidFill>
              <a:latin typeface="Open Sans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2194956" y="2156048"/>
          <a:ext cx="7802087" cy="344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958603" y="554190"/>
            <a:ext cx="6909538" cy="591810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defRPr/>
            </a:pPr>
            <a:r>
              <a:rPr lang="en-US" dirty="0"/>
              <a:t> Evidence of </a:t>
            </a:r>
            <a:r>
              <a:rPr lang="en-US" dirty="0" smtClean="0"/>
              <a:t>Learning </a:t>
            </a:r>
            <a:r>
              <a:rPr lang="en-US" dirty="0"/>
              <a:t>by E</a:t>
            </a:r>
            <a:r>
              <a:rPr lang="en-US" dirty="0" smtClean="0"/>
              <a:t>xperience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3351" y="5978056"/>
            <a:ext cx="8787739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Clr>
                <a:srgbClr val="233E66"/>
              </a:buClr>
              <a:defRPr/>
            </a:pPr>
            <a:r>
              <a:rPr lang="en-US" sz="1667" dirty="0">
                <a:solidFill>
                  <a:srgbClr val="054166"/>
                </a:solidFill>
                <a:latin typeface="Open Sans"/>
              </a:rPr>
              <a:t>Respondents in countries that experience hyperinflation know more about </a:t>
            </a:r>
            <a:r>
              <a:rPr lang="en-US" sz="1667" dirty="0">
                <a:solidFill>
                  <a:srgbClr val="054166"/>
                </a:solidFill>
                <a:latin typeface="Open Sans"/>
              </a:rPr>
              <a:t>inflation</a:t>
            </a:r>
            <a:endParaRPr lang="en-US" sz="1667" dirty="0">
              <a:solidFill>
                <a:srgbClr val="054166"/>
              </a:solidFill>
              <a:latin typeface="Open Sans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8758125" y="5646401"/>
            <a:ext cx="16332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 dirty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Source: </a:t>
            </a:r>
            <a:r>
              <a:rPr lang="en-US" altLang="en-US" sz="1000" b="0" dirty="0" smtClean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S&amp;P </a:t>
            </a:r>
            <a:r>
              <a:rPr lang="en-US" altLang="en-US" sz="1000" b="0" dirty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GFLS</a:t>
            </a:r>
            <a:endParaRPr lang="en-IN" altLang="en-US" sz="1000" b="0" dirty="0">
              <a:solidFill>
                <a:srgbClr val="173954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9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18092" y="495543"/>
            <a:ext cx="6909538" cy="591810"/>
          </a:xfrm>
        </p:spPr>
        <p:txBody>
          <a:bodyPr/>
          <a:lstStyle/>
          <a:p>
            <a:r>
              <a:rPr lang="de-CH" dirty="0" smtClean="0"/>
              <a:t>Financial Literacy across Age in the U.S.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95491" y="2009994"/>
          <a:ext cx="8010926" cy="330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416069" y="3342729"/>
            <a:ext cx="2197100" cy="1622734"/>
          </a:xfrm>
          <a:prstGeom prst="rect">
            <a:avLst/>
          </a:prstGeom>
          <a:noFill/>
          <a:ln>
            <a:solidFill>
              <a:srgbClr val="F7941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7303" y="5445329"/>
            <a:ext cx="16529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4946">
              <a:defRPr/>
            </a:pPr>
            <a:r>
              <a:rPr lang="en-US" sz="10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Source: 2015 NFCS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6711" y="1582766"/>
            <a:ext cx="3478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4946">
              <a:defRPr/>
            </a:pPr>
            <a:r>
              <a:rPr lang="en-US" sz="12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% </a:t>
            </a:r>
            <a:r>
              <a:rPr lang="en-US" sz="12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answering Big 3 questions </a:t>
            </a:r>
            <a:r>
              <a:rPr lang="en-US" sz="12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correctly</a:t>
            </a:r>
            <a:endParaRPr lang="en-US" sz="1200" dirty="0">
              <a:solidFill>
                <a:srgbClr val="054166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491" y="5722124"/>
            <a:ext cx="8480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1494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Financial knowledge increases very slowly with age/cohort</a:t>
            </a:r>
          </a:p>
          <a:p>
            <a:pPr marL="285750" indent="-285750" defTabSz="814946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 panose="020B0604020202020204" pitchFamily="34" charset="0"/>
              </a:rPr>
              <a:t>Less than 1/3 know  the 3 basic concepts by age 40 even though most important decisions are made well before that age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10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9844" y="489603"/>
            <a:ext cx="6909538" cy="591810"/>
          </a:xfrm>
        </p:spPr>
        <p:txBody>
          <a:bodyPr/>
          <a:lstStyle/>
          <a:p>
            <a:r>
              <a:rPr lang="en-US" dirty="0"/>
              <a:t>Planning </a:t>
            </a:r>
            <a:r>
              <a:rPr lang="en-US" dirty="0" smtClean="0"/>
              <a:t>Ahead</a:t>
            </a:r>
            <a:r>
              <a:rPr lang="en-US" dirty="0"/>
              <a:t>: Most </a:t>
            </a:r>
            <a:r>
              <a:rPr lang="en-US" dirty="0" smtClean="0"/>
              <a:t>Workers </a:t>
            </a:r>
            <a:r>
              <a:rPr lang="en-US" dirty="0"/>
              <a:t>D</a:t>
            </a:r>
            <a:r>
              <a:rPr lang="en-US" dirty="0" smtClean="0"/>
              <a:t>on’t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279979" y="2551646"/>
          <a:ext cx="5184582" cy="302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5547" y="1647028"/>
            <a:ext cx="383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3153"/>
                </a:solidFill>
                <a:latin typeface="Open Sans"/>
              </a:rPr>
              <a:t>Have you set aside an emergency or rainy day fund?</a:t>
            </a:r>
            <a:endParaRPr lang="en-US" sz="1600" dirty="0">
              <a:solidFill>
                <a:srgbClr val="0B3153"/>
              </a:solidFill>
              <a:latin typeface="Open San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087144" y="2553501"/>
          <a:ext cx="5006591" cy="302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35413" y="5896043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B3153"/>
                </a:solidFill>
                <a:latin typeface="Open Sans"/>
              </a:rPr>
              <a:t>Note: Respondents age 23 to 61 and employed at the time of the survey. 2015 NFCS.</a:t>
            </a:r>
            <a:endParaRPr lang="en-US" sz="1000" dirty="0">
              <a:solidFill>
                <a:srgbClr val="0B3153"/>
              </a:solidFill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7000" y="1669351"/>
            <a:ext cx="4026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B3153"/>
                </a:solidFill>
                <a:latin typeface="Open Sans" panose="020B0606030504020204"/>
              </a:rPr>
              <a:t>Have you ever tried to figure out how much you need to save for retirement? </a:t>
            </a:r>
          </a:p>
          <a:p>
            <a:pPr algn="ctr"/>
            <a:endParaRPr lang="en-US" sz="1600" dirty="0">
              <a:solidFill>
                <a:srgbClr val="0B3153"/>
              </a:solidFill>
              <a:latin typeface="Open Sans" panose="020B060603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11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88908" y="525449"/>
            <a:ext cx="6909538" cy="591810"/>
          </a:xfrm>
        </p:spPr>
        <p:txBody>
          <a:bodyPr/>
          <a:lstStyle/>
          <a:p>
            <a:r>
              <a:rPr lang="de-CH" dirty="0" smtClean="0"/>
              <a:t>Section 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3854" y="3050063"/>
            <a:ext cx="11011712" cy="108065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de-CH" sz="4400" dirty="0">
                <a:solidFill>
                  <a:srgbClr val="054166"/>
                </a:solidFill>
              </a:rPr>
              <a:t>The Link to Financial Behavior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2800" dirty="0">
                <a:solidFill>
                  <a:srgbClr val="054166"/>
                </a:solidFill>
              </a:rPr>
              <a:t>The Effects of Low Financial Literacy Levels</a:t>
            </a:r>
            <a:endParaRPr lang="en-US" sz="2800" dirty="0">
              <a:solidFill>
                <a:srgbClr val="0541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998" y="1513435"/>
            <a:ext cx="8229942" cy="4330379"/>
          </a:xfrm>
        </p:spPr>
        <p:txBody>
          <a:bodyPr lIns="0">
            <a:no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de-CH" sz="1800" b="1" dirty="0" smtClean="0">
                <a:solidFill>
                  <a:srgbClr val="054166"/>
                </a:solidFill>
              </a:rPr>
              <a:t>FLAT </a:t>
            </a:r>
            <a:r>
              <a:rPr lang="de-CH" sz="1800" b="1" dirty="0">
                <a:solidFill>
                  <a:srgbClr val="054166"/>
                </a:solidFill>
              </a:rPr>
              <a:t>World </a:t>
            </a:r>
            <a:r>
              <a:rPr lang="de-CH" sz="1800" b="1" dirty="0" smtClean="0">
                <a:solidFill>
                  <a:srgbClr val="054166"/>
                </a:solidFill>
              </a:rPr>
              <a:t>project</a:t>
            </a:r>
          </a:p>
          <a:p>
            <a:pPr marL="525165" lvl="2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54166"/>
                </a:solidFill>
              </a:rPr>
              <a:t>Those who are more financially literate are more likely to plan for retirement</a:t>
            </a:r>
          </a:p>
          <a:p>
            <a:pPr marL="525165" lvl="2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54166"/>
                </a:solidFill>
              </a:rPr>
              <a:t>Hence, financial literacy is critical to retirement security around the world</a:t>
            </a:r>
            <a:endParaRPr lang="en-US" dirty="0" smtClean="0">
              <a:solidFill>
                <a:srgbClr val="054166"/>
              </a:solidFill>
            </a:endParaRPr>
          </a:p>
          <a:p>
            <a:pPr marL="0" lvl="1" indent="0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054166"/>
                </a:solidFill>
              </a:rPr>
              <a:t>Federal Reserve Case Study </a:t>
            </a:r>
          </a:p>
          <a:p>
            <a:pPr marL="525165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4166"/>
                </a:solidFill>
              </a:rPr>
              <a:t>Participation and contribution</a:t>
            </a:r>
          </a:p>
          <a:p>
            <a:pPr marL="851879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Financially literate employees are most likely to participate in and contribute to their employer-sponsored defined contribution (DC) retirement plans</a:t>
            </a:r>
          </a:p>
          <a:p>
            <a:pPr marL="851879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166"/>
                </a:solidFill>
              </a:rPr>
              <a:t>Higher levels of financial literacy is found to have a beneficial impact on retirement saving </a:t>
            </a:r>
            <a:r>
              <a:rPr lang="en-US" dirty="0" smtClean="0">
                <a:solidFill>
                  <a:srgbClr val="054166"/>
                </a:solidFill>
              </a:rPr>
              <a:t>patterns</a:t>
            </a:r>
          </a:p>
          <a:p>
            <a:pPr marL="851879" lvl="3" indent="-285750"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srgbClr val="054166"/>
              </a:solidFill>
            </a:endParaRPr>
          </a:p>
          <a:p>
            <a:pPr marL="525165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4166"/>
                </a:solidFill>
              </a:rPr>
              <a:t>Portfolio composition</a:t>
            </a:r>
          </a:p>
          <a:p>
            <a:pPr marL="851879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Financially knowledgeable investors hold more equity in their pension accounts, earn higher excess returns (adjusted for risk), have a higher portfolio volatility, and hold more diversified portfolios</a:t>
            </a:r>
          </a:p>
          <a:p>
            <a:pPr marL="851879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Portfolios change significantly with differences in financial literacy levels</a:t>
            </a:r>
          </a:p>
          <a:p>
            <a:pPr marL="566129" lvl="3" indent="0">
              <a:buNone/>
            </a:pPr>
            <a:endParaRPr lang="en-US" dirty="0">
              <a:solidFill>
                <a:srgbClr val="054166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179" y="460813"/>
            <a:ext cx="9081169" cy="591810"/>
          </a:xfrm>
        </p:spPr>
        <p:txBody>
          <a:bodyPr/>
          <a:lstStyle/>
          <a:p>
            <a:r>
              <a:rPr lang="en-US" dirty="0"/>
              <a:t>Financial </a:t>
            </a:r>
            <a:r>
              <a:rPr lang="en-US" dirty="0" smtClean="0"/>
              <a:t>Behavior</a:t>
            </a:r>
            <a:r>
              <a:rPr lang="en-US" dirty="0"/>
              <a:t>: </a:t>
            </a:r>
            <a:r>
              <a:rPr lang="en-US" dirty="0" smtClean="0"/>
              <a:t>Retirement Planning and Wealth Accumulation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13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0898" y="537270"/>
            <a:ext cx="6909538" cy="591810"/>
          </a:xfrm>
        </p:spPr>
        <p:txBody>
          <a:bodyPr/>
          <a:lstStyle/>
          <a:p>
            <a:r>
              <a:rPr lang="en-US" dirty="0" smtClean="0"/>
              <a:t>Financial Behavior: Debt and Debt Management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75758" y="1666349"/>
            <a:ext cx="8254652" cy="4417777"/>
          </a:xfrm>
        </p:spPr>
        <p:txBody>
          <a:bodyPr>
            <a:norm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4166"/>
                </a:solidFill>
              </a:rPr>
              <a:t>Low </a:t>
            </a:r>
            <a:r>
              <a:rPr lang="en-US" sz="1600" dirty="0">
                <a:solidFill>
                  <a:srgbClr val="054166"/>
                </a:solidFill>
              </a:rPr>
              <a:t>levels of financial literacy are </a:t>
            </a:r>
            <a:r>
              <a:rPr lang="en-US" sz="1600" dirty="0" smtClean="0">
                <a:solidFill>
                  <a:srgbClr val="054166"/>
                </a:solidFill>
              </a:rPr>
              <a:t>correlated with </a:t>
            </a:r>
            <a:r>
              <a:rPr lang="en-US" sz="1600" dirty="0">
                <a:solidFill>
                  <a:srgbClr val="054166"/>
                </a:solidFill>
              </a:rPr>
              <a:t>higher use of </a:t>
            </a:r>
            <a:r>
              <a:rPr lang="en-US" sz="1600" dirty="0" smtClean="0">
                <a:solidFill>
                  <a:srgbClr val="054166"/>
                </a:solidFill>
              </a:rPr>
              <a:t>Alternative Financial Services (AFS) </a:t>
            </a:r>
          </a:p>
          <a:p>
            <a:pPr marL="737579" lvl="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54166"/>
                </a:solidFill>
              </a:rPr>
              <a:t>26% of Americans have used at least one of these methods within the past 5 years: Pay-day loan, pawn shop, auto title loan, rent-to-own store (2015 NFCS)</a:t>
            </a:r>
          </a:p>
          <a:p>
            <a:pPr marL="737579" lvl="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54166"/>
                </a:solidFill>
              </a:rPr>
              <a:t>Highest use among Millennials (18-34 year olds), those with low income, and individuals with high school or less than high school education</a:t>
            </a:r>
          </a:p>
          <a:p>
            <a:pPr marL="737579" lvl="3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54166"/>
                </a:solidFill>
              </a:rPr>
              <a:t>Financial </a:t>
            </a:r>
            <a:r>
              <a:rPr lang="en-US" sz="1200" dirty="0">
                <a:solidFill>
                  <a:srgbClr val="054166"/>
                </a:solidFill>
              </a:rPr>
              <a:t>literacy can account for </a:t>
            </a:r>
            <a:r>
              <a:rPr lang="en-US" sz="1200" dirty="0" smtClean="0">
                <a:solidFill>
                  <a:srgbClr val="054166"/>
                </a:solidFill>
              </a:rPr>
              <a:t>almost 20</a:t>
            </a:r>
            <a:r>
              <a:rPr lang="en-US" sz="1200" dirty="0">
                <a:solidFill>
                  <a:srgbClr val="054166"/>
                </a:solidFill>
              </a:rPr>
              <a:t>% </a:t>
            </a:r>
            <a:r>
              <a:rPr lang="en-US" sz="1200" dirty="0" smtClean="0">
                <a:solidFill>
                  <a:srgbClr val="054166"/>
                </a:solidFill>
              </a:rPr>
              <a:t>of the </a:t>
            </a:r>
            <a:r>
              <a:rPr lang="en-US" sz="1200" dirty="0">
                <a:solidFill>
                  <a:srgbClr val="054166"/>
                </a:solidFill>
              </a:rPr>
              <a:t>reduction in the use of high-cost </a:t>
            </a:r>
            <a:r>
              <a:rPr lang="en-US" sz="1200" dirty="0" smtClean="0">
                <a:solidFill>
                  <a:srgbClr val="054166"/>
                </a:solidFill>
              </a:rPr>
              <a:t>borrowing</a:t>
            </a:r>
          </a:p>
          <a:p>
            <a:pPr marL="566129" lvl="3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800" dirty="0" smtClean="0">
              <a:solidFill>
                <a:srgbClr val="054166"/>
              </a:solidFill>
            </a:endParaRPr>
          </a:p>
          <a:p>
            <a:pPr marL="28046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600" dirty="0" smtClean="0">
                <a:solidFill>
                  <a:srgbClr val="054166"/>
                </a:solidFill>
              </a:rPr>
              <a:t>Individuals with lower financial literacy also report that their debt loads are excessive or that they are unable to judge their debt position</a:t>
            </a:r>
          </a:p>
          <a:p>
            <a:pPr marL="239415" lvl="2" indent="0">
              <a:spcAft>
                <a:spcPts val="600"/>
              </a:spcAft>
              <a:buNone/>
            </a:pPr>
            <a:endParaRPr lang="en-US" sz="800" dirty="0">
              <a:solidFill>
                <a:srgbClr val="054166"/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54166"/>
                </a:solidFill>
              </a:rPr>
              <a:t>Those </a:t>
            </a:r>
            <a:r>
              <a:rPr lang="en-US" sz="1600" dirty="0">
                <a:solidFill>
                  <a:srgbClr val="054166"/>
                </a:solidFill>
              </a:rPr>
              <a:t>who are more financially literate are less </a:t>
            </a:r>
            <a:r>
              <a:rPr lang="en-US" sz="1600" dirty="0" smtClean="0">
                <a:solidFill>
                  <a:srgbClr val="054166"/>
                </a:solidFill>
              </a:rPr>
              <a:t>likely to make financial choices that incur high fees and charges </a:t>
            </a:r>
          </a:p>
          <a:p>
            <a:pPr marL="737579" lvl="3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54166"/>
                </a:solidFill>
              </a:rPr>
              <a:t>Such as paying </a:t>
            </a:r>
            <a:r>
              <a:rPr lang="en-US" sz="1200" dirty="0">
                <a:solidFill>
                  <a:srgbClr val="054166"/>
                </a:solidFill>
              </a:rPr>
              <a:t>only the minimum </a:t>
            </a:r>
            <a:r>
              <a:rPr lang="en-US" sz="1200" dirty="0" smtClean="0">
                <a:solidFill>
                  <a:srgbClr val="054166"/>
                </a:solidFill>
              </a:rPr>
              <a:t>balance on credit cards, </a:t>
            </a:r>
            <a:r>
              <a:rPr lang="en-US" sz="1200" dirty="0">
                <a:solidFill>
                  <a:srgbClr val="054166"/>
                </a:solidFill>
              </a:rPr>
              <a:t>having to pay late payment charges, </a:t>
            </a:r>
            <a:r>
              <a:rPr lang="en-US" sz="1200" dirty="0" smtClean="0">
                <a:solidFill>
                  <a:srgbClr val="054166"/>
                </a:solidFill>
              </a:rPr>
              <a:t>incurring over-the-limit fees, or </a:t>
            </a:r>
            <a:r>
              <a:rPr lang="en-US" sz="1200" dirty="0">
                <a:solidFill>
                  <a:srgbClr val="054166"/>
                </a:solidFill>
              </a:rPr>
              <a:t>using cards for cash </a:t>
            </a:r>
            <a:r>
              <a:rPr lang="en-US" sz="1200" dirty="0" smtClean="0">
                <a:solidFill>
                  <a:srgbClr val="054166"/>
                </a:solidFill>
              </a:rPr>
              <a:t>advances</a:t>
            </a:r>
          </a:p>
          <a:p>
            <a:pPr marL="239415" lvl="2" indent="0">
              <a:spcAft>
                <a:spcPts val="600"/>
              </a:spcAft>
              <a:buNone/>
            </a:pPr>
            <a:r>
              <a:rPr lang="en-US" sz="1450" b="1" dirty="0" smtClean="0">
                <a:solidFill>
                  <a:srgbClr val="054166"/>
                </a:solidFill>
              </a:rPr>
              <a:t>	</a:t>
            </a:r>
            <a:endParaRPr lang="en-US" sz="1450" dirty="0">
              <a:solidFill>
                <a:srgbClr val="054166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srgbClr val="05416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u="sng" dirty="0" smtClean="0">
              <a:solidFill>
                <a:srgbClr val="054166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541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342" y="5914849"/>
            <a:ext cx="8361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415" lvl="2">
              <a:spcAft>
                <a:spcPts val="600"/>
              </a:spcAft>
            </a:pPr>
            <a:r>
              <a:rPr lang="en-US" sz="1600" b="1" dirty="0">
                <a:solidFill>
                  <a:srgbClr val="054166"/>
                </a:solidFill>
              </a:rPr>
              <a:t>Financial literacy helps to avoid higher fees and high-cost borrowing methods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14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18091" y="509452"/>
            <a:ext cx="6909538" cy="591810"/>
          </a:xfrm>
        </p:spPr>
        <p:txBody>
          <a:bodyPr/>
          <a:lstStyle/>
          <a:p>
            <a:r>
              <a:rPr lang="en-US" dirty="0" smtClean="0"/>
              <a:t>Financial Behavior: Wealth Accumulation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37526" y="1740766"/>
            <a:ext cx="6257052" cy="3847315"/>
          </a:xfrm>
        </p:spPr>
        <p:txBody>
          <a:bodyPr numCol="1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166"/>
                </a:solidFill>
              </a:rPr>
              <a:t>Financial literacy is an important determinant </a:t>
            </a:r>
            <a:r>
              <a:rPr lang="en-US" dirty="0" smtClean="0">
                <a:solidFill>
                  <a:srgbClr val="054166"/>
                </a:solidFill>
              </a:rPr>
              <a:t>of wealth </a:t>
            </a:r>
            <a:r>
              <a:rPr lang="en-US" dirty="0">
                <a:solidFill>
                  <a:srgbClr val="054166"/>
                </a:solidFill>
              </a:rPr>
              <a:t>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Better </a:t>
            </a:r>
            <a:r>
              <a:rPr lang="en-US" dirty="0">
                <a:solidFill>
                  <a:srgbClr val="054166"/>
                </a:solidFill>
              </a:rPr>
              <a:t>planning often leads to higher </a:t>
            </a:r>
            <a:r>
              <a:rPr lang="en-US" dirty="0" smtClean="0">
                <a:solidFill>
                  <a:srgbClr val="054166"/>
                </a:solidFill>
              </a:rPr>
              <a:t>wealth accumulation </a:t>
            </a:r>
            <a:r>
              <a:rPr lang="en-US" dirty="0">
                <a:solidFill>
                  <a:srgbClr val="054166"/>
                </a:solidFill>
              </a:rPr>
              <a:t>during </a:t>
            </a:r>
            <a:r>
              <a:rPr lang="en-US" dirty="0" smtClean="0">
                <a:solidFill>
                  <a:srgbClr val="054166"/>
                </a:solidFill>
              </a:rPr>
              <a:t>retirement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Thus</a:t>
            </a:r>
            <a:r>
              <a:rPr lang="en-US" dirty="0">
                <a:solidFill>
                  <a:srgbClr val="054166"/>
                </a:solidFill>
              </a:rPr>
              <a:t>, more financially literate individuals </a:t>
            </a:r>
            <a:r>
              <a:rPr lang="en-US" dirty="0" smtClean="0">
                <a:solidFill>
                  <a:srgbClr val="054166"/>
                </a:solidFill>
              </a:rPr>
              <a:t>are able </a:t>
            </a:r>
            <a:r>
              <a:rPr lang="en-US" dirty="0">
                <a:solidFill>
                  <a:srgbClr val="054166"/>
                </a:solidFill>
              </a:rPr>
              <a:t>to gather more wealth by virtue of </a:t>
            </a:r>
            <a:r>
              <a:rPr lang="en-US" dirty="0" smtClean="0">
                <a:solidFill>
                  <a:srgbClr val="054166"/>
                </a:solidFill>
              </a:rPr>
              <a:t>planning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Important finding: </a:t>
            </a:r>
            <a:r>
              <a:rPr lang="en-US" b="1" dirty="0" smtClean="0">
                <a:solidFill>
                  <a:srgbClr val="054166"/>
                </a:solidFill>
              </a:rPr>
              <a:t>30-40</a:t>
            </a:r>
            <a:r>
              <a:rPr lang="en-US" b="1" dirty="0">
                <a:solidFill>
                  <a:srgbClr val="054166"/>
                </a:solidFill>
              </a:rPr>
              <a:t>%</a:t>
            </a:r>
            <a:r>
              <a:rPr lang="en-US" dirty="0">
                <a:solidFill>
                  <a:srgbClr val="054166"/>
                </a:solidFill>
              </a:rPr>
              <a:t> of </a:t>
            </a:r>
            <a:r>
              <a:rPr lang="en-US" dirty="0" smtClean="0">
                <a:solidFill>
                  <a:srgbClr val="054166"/>
                </a:solidFill>
              </a:rPr>
              <a:t>U.S. retirement wealth inequality can potentially be attributed to difference </a:t>
            </a:r>
            <a:r>
              <a:rPr lang="en-US" dirty="0">
                <a:solidFill>
                  <a:srgbClr val="054166"/>
                </a:solidFill>
              </a:rPr>
              <a:t>in financial </a:t>
            </a:r>
            <a:r>
              <a:rPr lang="en-US" dirty="0" smtClean="0">
                <a:solidFill>
                  <a:srgbClr val="054166"/>
                </a:solidFill>
              </a:rPr>
              <a:t>knowledge</a:t>
            </a:r>
            <a:endParaRPr lang="en-US" dirty="0">
              <a:solidFill>
                <a:srgbClr val="0541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>
              <a:solidFill>
                <a:srgbClr val="0541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54166"/>
              </a:solidFill>
            </a:endParaRPr>
          </a:p>
        </p:txBody>
      </p:sp>
      <p:pic>
        <p:nvPicPr>
          <p:cNvPr id="5" name="Picture 2" descr="https://lh4.googleusercontent.com/1b0_DMITsEnxPvqdWgYKegAeSlrJcU7h54Mip01P63LzUP0GAr3ASbsFdLHdMiJ_P4f89Kb7PpLJnl7ohcIdvqK28wSaw61ryQN23Hiyui9ooYRlaFzw47DtpRhHxvG9xrtczbLI3qNc_Qw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35" y="1726417"/>
            <a:ext cx="3082611" cy="462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6482" y="5704005"/>
            <a:ext cx="5486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>
                <a:solidFill>
                  <a:srgbClr val="054166"/>
                </a:solidFill>
              </a:rPr>
              <a:t>Financial </a:t>
            </a:r>
            <a:r>
              <a:rPr lang="de-CH" b="1" dirty="0">
                <a:solidFill>
                  <a:srgbClr val="054166"/>
                </a:solidFill>
              </a:rPr>
              <a:t>literacy </a:t>
            </a:r>
            <a:r>
              <a:rPr lang="de-CH" b="1" dirty="0">
                <a:solidFill>
                  <a:srgbClr val="054166"/>
                </a:solidFill>
              </a:rPr>
              <a:t>is a </a:t>
            </a:r>
            <a:r>
              <a:rPr lang="de-CH" b="1" dirty="0">
                <a:solidFill>
                  <a:srgbClr val="054166"/>
                </a:solidFill>
              </a:rPr>
              <a:t>strong </a:t>
            </a:r>
            <a:r>
              <a:rPr lang="de-CH" b="1" dirty="0">
                <a:solidFill>
                  <a:srgbClr val="054166"/>
                </a:solidFill>
              </a:rPr>
              <a:t>d</a:t>
            </a:r>
            <a:r>
              <a:rPr lang="de-CH" b="1" dirty="0">
                <a:solidFill>
                  <a:srgbClr val="054166"/>
                </a:solidFill>
              </a:rPr>
              <a:t>eterminant </a:t>
            </a:r>
            <a:r>
              <a:rPr lang="de-CH" b="1" dirty="0">
                <a:solidFill>
                  <a:srgbClr val="054166"/>
                </a:solidFill>
              </a:rPr>
              <a:t>of </a:t>
            </a:r>
            <a:r>
              <a:rPr lang="de-CH" b="1" dirty="0">
                <a:solidFill>
                  <a:srgbClr val="054166"/>
                </a:solidFill>
              </a:rPr>
              <a:t>financial </a:t>
            </a:r>
            <a:r>
              <a:rPr lang="de-CH" b="1" dirty="0">
                <a:solidFill>
                  <a:srgbClr val="054166"/>
                </a:solidFill>
              </a:rPr>
              <a:t>b</a:t>
            </a:r>
            <a:r>
              <a:rPr lang="de-CH" b="1" dirty="0">
                <a:solidFill>
                  <a:srgbClr val="054166"/>
                </a:solidFill>
              </a:rPr>
              <a:t>ehavior</a:t>
            </a:r>
            <a:endParaRPr lang="en-US" b="1" dirty="0">
              <a:solidFill>
                <a:srgbClr val="0541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15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28634" y="525449"/>
            <a:ext cx="6909538" cy="591810"/>
          </a:xfrm>
        </p:spPr>
        <p:txBody>
          <a:bodyPr/>
          <a:lstStyle/>
          <a:p>
            <a:r>
              <a:rPr lang="de-CH" dirty="0" smtClean="0"/>
              <a:t>Section 3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2826327"/>
            <a:ext cx="8229601" cy="108065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CH" sz="3600" dirty="0" smtClean="0">
                <a:solidFill>
                  <a:srgbClr val="054166"/>
                </a:solidFill>
              </a:rPr>
              <a:t>Initiatives and Effectiveness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2000" dirty="0" smtClean="0">
                <a:solidFill>
                  <a:srgbClr val="054166"/>
                </a:solidFill>
              </a:rPr>
              <a:t>From Research Results to Education Programs</a:t>
            </a:r>
            <a:endParaRPr lang="en-US" sz="2000" dirty="0">
              <a:solidFill>
                <a:srgbClr val="0541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16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691" y="527149"/>
            <a:ext cx="6909538" cy="591810"/>
          </a:xfrm>
        </p:spPr>
        <p:txBody>
          <a:bodyPr/>
          <a:lstStyle/>
          <a:p>
            <a:r>
              <a:rPr lang="en-US" altLang="en-US" dirty="0"/>
              <a:t>How to </a:t>
            </a:r>
            <a:r>
              <a:rPr lang="en-US" altLang="en-US" dirty="0" smtClean="0"/>
              <a:t>Improve </a:t>
            </a:r>
            <a:r>
              <a:rPr lang="en-US" altLang="en-US" dirty="0"/>
              <a:t>F</a:t>
            </a:r>
            <a:r>
              <a:rPr lang="en-US" altLang="en-US" dirty="0" smtClean="0"/>
              <a:t>inancial Decision-Making</a:t>
            </a:r>
            <a:endParaRPr lang="en-US" alt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694759" y="1646107"/>
            <a:ext cx="7641773" cy="3847315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None/>
            </a:pPr>
            <a:r>
              <a:rPr lang="en-US" sz="1600" b="1" dirty="0" smtClean="0">
                <a:solidFill>
                  <a:srgbClr val="054166"/>
                </a:solidFill>
              </a:rPr>
              <a:t>Need </a:t>
            </a:r>
            <a:r>
              <a:rPr lang="en-US" sz="1600" b="1" dirty="0">
                <a:solidFill>
                  <a:srgbClr val="054166"/>
                </a:solidFill>
              </a:rPr>
              <a:t>to improve levels of financial literacy</a:t>
            </a:r>
          </a:p>
          <a:p>
            <a:pPr marL="631362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Research shows levels </a:t>
            </a:r>
            <a:r>
              <a:rPr lang="en-US" dirty="0">
                <a:solidFill>
                  <a:srgbClr val="054166"/>
                </a:solidFill>
              </a:rPr>
              <a:t>of knowledge are low </a:t>
            </a:r>
            <a:r>
              <a:rPr lang="en-US" dirty="0" smtClean="0">
                <a:solidFill>
                  <a:srgbClr val="054166"/>
                </a:solidFill>
              </a:rPr>
              <a:t>and financial literacy is strongly linked to financial behavior</a:t>
            </a:r>
          </a:p>
          <a:p>
            <a:pPr marL="631362" lvl="3" indent="-171450"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166"/>
                </a:solidFill>
              </a:rPr>
              <a:t>Address lack of knowledge and </a:t>
            </a:r>
            <a:r>
              <a:rPr lang="en-US" dirty="0" smtClean="0">
                <a:solidFill>
                  <a:srgbClr val="054166"/>
                </a:solidFill>
              </a:rPr>
              <a:t>information</a:t>
            </a:r>
            <a:endParaRPr lang="en-US" b="1" dirty="0">
              <a:solidFill>
                <a:srgbClr val="054166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None/>
            </a:pPr>
            <a:r>
              <a:rPr lang="en-US" sz="1600" b="1" dirty="0">
                <a:solidFill>
                  <a:srgbClr val="054166"/>
                </a:solidFill>
              </a:rPr>
              <a:t>Need for more targeted </a:t>
            </a:r>
            <a:r>
              <a:rPr lang="en-US" sz="1600" b="1" dirty="0" smtClean="0">
                <a:solidFill>
                  <a:srgbClr val="054166"/>
                </a:solidFill>
              </a:rPr>
              <a:t>programs</a:t>
            </a:r>
          </a:p>
          <a:p>
            <a:pPr marL="669756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4166"/>
                </a:solidFill>
              </a:rPr>
              <a:t>Start with the individual and his/her </a:t>
            </a:r>
            <a:r>
              <a:rPr lang="en-US" dirty="0" smtClean="0">
                <a:solidFill>
                  <a:srgbClr val="054166"/>
                </a:solidFill>
              </a:rPr>
              <a:t>needs</a:t>
            </a:r>
          </a:p>
          <a:p>
            <a:pPr marL="669756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54166"/>
                </a:solidFill>
              </a:rPr>
              <a:t>One </a:t>
            </a:r>
            <a:r>
              <a:rPr lang="en-US" dirty="0">
                <a:solidFill>
                  <a:srgbClr val="054166"/>
                </a:solidFill>
              </a:rPr>
              <a:t>size does not fit </a:t>
            </a:r>
            <a:r>
              <a:rPr lang="en-US" dirty="0" smtClean="0">
                <a:solidFill>
                  <a:srgbClr val="054166"/>
                </a:solidFill>
              </a:rPr>
              <a:t>all</a:t>
            </a:r>
          </a:p>
          <a:p>
            <a:pPr marL="669756" lvl="3" indent="-171450"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Particularly addressing vulnerable groups (Millennials, women)</a:t>
            </a:r>
            <a:endParaRPr lang="en-US" altLang="en-US" dirty="0">
              <a:solidFill>
                <a:srgbClr val="054166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None/>
            </a:pPr>
            <a:r>
              <a:rPr lang="en-US" sz="1600" b="1" dirty="0">
                <a:solidFill>
                  <a:srgbClr val="054166"/>
                </a:solidFill>
              </a:rPr>
              <a:t>N</a:t>
            </a:r>
            <a:r>
              <a:rPr lang="en-US" sz="1600" b="1" dirty="0" smtClean="0">
                <a:solidFill>
                  <a:srgbClr val="054166"/>
                </a:solidFill>
              </a:rPr>
              <a:t>eed for large </a:t>
            </a:r>
            <a:r>
              <a:rPr lang="en-US" sz="1600" b="1" dirty="0">
                <a:solidFill>
                  <a:srgbClr val="054166"/>
                </a:solidFill>
              </a:rPr>
              <a:t>and scalable programs</a:t>
            </a:r>
          </a:p>
          <a:p>
            <a:pPr marL="638964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Financial education in school</a:t>
            </a:r>
          </a:p>
          <a:p>
            <a:pPr marL="638964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Financial education in the workplace</a:t>
            </a:r>
          </a:p>
          <a:p>
            <a:pPr marL="638964" lvl="3" indent="-171450">
              <a:spcBef>
                <a:spcPts val="0"/>
              </a:spcBef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Financial education in the community (libraries, museums, other places where people go to learn</a:t>
            </a:r>
            <a:r>
              <a:rPr lang="en-US" dirty="0" smtClean="0">
                <a:solidFill>
                  <a:srgbClr val="054166"/>
                </a:solidFill>
              </a:rPr>
              <a:t>)</a:t>
            </a:r>
            <a:endParaRPr lang="en-US" sz="1600" b="1" dirty="0">
              <a:solidFill>
                <a:srgbClr val="054166"/>
              </a:solidFill>
            </a:endParaRPr>
          </a:p>
          <a:p>
            <a:pPr lvl="1">
              <a:lnSpc>
                <a:spcPct val="90000"/>
              </a:lnSpc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541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5218" y="6104039"/>
            <a:ext cx="60755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9" lvl="1" algn="ctr">
              <a:lnSpc>
                <a:spcPct val="90000"/>
              </a:lnSpc>
              <a:buClr>
                <a:srgbClr val="054166"/>
              </a:buClr>
              <a:defRPr/>
            </a:pPr>
            <a:r>
              <a:rPr lang="en-US" sz="1600" b="1" dirty="0">
                <a:solidFill>
                  <a:srgbClr val="054166"/>
                </a:solidFill>
              </a:rPr>
              <a:t>Widespread financial illiteracy requires robust interventions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17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90726" y="670365"/>
            <a:ext cx="8553450" cy="485775"/>
          </a:xfrm>
        </p:spPr>
        <p:txBody>
          <a:bodyPr/>
          <a:lstStyle/>
          <a:p>
            <a:pPr>
              <a:defRPr/>
            </a:pPr>
            <a:r>
              <a:rPr lang="en-US" dirty="0"/>
              <a:t>Overview of </a:t>
            </a:r>
            <a:r>
              <a:rPr lang="en-US" dirty="0" smtClean="0"/>
              <a:t>Our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/>
              <a:t>P</a:t>
            </a:r>
            <a:r>
              <a:rPr lang="en-US" dirty="0" smtClean="0"/>
              <a:t>rograms </a:t>
            </a:r>
            <a:r>
              <a:rPr lang="en-US" dirty="0"/>
              <a:t>and </a:t>
            </a:r>
            <a:r>
              <a:rPr lang="en-US" dirty="0" smtClean="0"/>
              <a:t>Initiatives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1827666" y="1826504"/>
            <a:ext cx="8126681" cy="30042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600"/>
              </a:spcAft>
              <a:buClr>
                <a:srgbClr val="054166"/>
              </a:buClr>
            </a:pP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Besides research, GFLEC develops personal finance education material for </a:t>
            </a:r>
            <a:r>
              <a:rPr lang="en-US" altLang="en-US" sz="1800" dirty="0" smtClean="0">
                <a:solidFill>
                  <a:srgbClr val="054166"/>
                </a:solidFill>
                <a:cs typeface="Arial" panose="020B0604020202020204" pitchFamily="34" charset="0"/>
              </a:rPr>
              <a:t>schools and the workplace, </a:t>
            </a: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and builds initiatives to advance financial </a:t>
            </a:r>
            <a:r>
              <a:rPr lang="en-US" altLang="en-US" sz="1800" dirty="0" smtClean="0">
                <a:solidFill>
                  <a:srgbClr val="054166"/>
                </a:solidFill>
                <a:cs typeface="Arial" panose="020B0604020202020204" pitchFamily="34" charset="0"/>
              </a:rPr>
              <a:t>literacy</a:t>
            </a:r>
            <a:endParaRPr lang="en-US" altLang="en-US" sz="800" dirty="0">
              <a:solidFill>
                <a:srgbClr val="054166"/>
              </a:solidFill>
              <a:cs typeface="Arial" panose="020B0604020202020204" pitchFamily="34" charset="0"/>
            </a:endParaRPr>
          </a:p>
          <a:p>
            <a:pPr lvl="2">
              <a:spcBef>
                <a:spcPts val="1800"/>
              </a:spcBef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Financial Literacy Micro-Credentials</a:t>
            </a:r>
          </a:p>
          <a:p>
            <a:pPr lvl="2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054166"/>
                </a:solidFill>
                <a:cs typeface="Arial" panose="020B0604020202020204" pitchFamily="34" charset="0"/>
              </a:rPr>
              <a:t>College Personal </a:t>
            </a: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Finance Course</a:t>
            </a:r>
          </a:p>
          <a:p>
            <a:pPr lvl="2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altLang="en-US" sz="1800" dirty="0" smtClean="0">
                <a:solidFill>
                  <a:srgbClr val="054166"/>
                </a:solidFill>
                <a:cs typeface="Arial" panose="020B0604020202020204" pitchFamily="34" charset="0"/>
              </a:rPr>
              <a:t>Financial </a:t>
            </a:r>
            <a:r>
              <a:rPr lang="de-CH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Literacy Curriculum for Girl Rising</a:t>
            </a:r>
            <a:endParaRPr lang="en-US" altLang="en-US" sz="1800" dirty="0">
              <a:solidFill>
                <a:srgbClr val="054166"/>
              </a:solidFill>
              <a:cs typeface="Arial" panose="020B0604020202020204" pitchFamily="34" charset="0"/>
            </a:endParaRPr>
          </a:p>
          <a:p>
            <a:pPr lvl="2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International Federation of Finance Museums (IFFM)</a:t>
            </a:r>
          </a:p>
          <a:p>
            <a:pPr lvl="2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54166"/>
                </a:solidFill>
                <a:cs typeface="Arial" panose="020B0604020202020204" pitchFamily="34" charset="0"/>
              </a:rPr>
              <a:t>Workplace financial wellness programs</a:t>
            </a:r>
          </a:p>
          <a:p>
            <a:pPr marL="0" indent="0">
              <a:buClr>
                <a:srgbClr val="054166"/>
              </a:buClr>
            </a:pPr>
            <a:endParaRPr lang="en-US" altLang="en-US" sz="2000" dirty="0">
              <a:solidFill>
                <a:srgbClr val="054166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65" y="2696573"/>
            <a:ext cx="18288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0" y="4838673"/>
            <a:ext cx="8810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75" y="4838674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87" y="4838673"/>
            <a:ext cx="8620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87" y="4830735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49" y="4830735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18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64006" y="525449"/>
            <a:ext cx="6909538" cy="591810"/>
          </a:xfrm>
        </p:spPr>
        <p:txBody>
          <a:bodyPr/>
          <a:lstStyle/>
          <a:p>
            <a:r>
              <a:rPr lang="de-CH" dirty="0" smtClean="0"/>
              <a:t>Section 1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54739" y="3072344"/>
            <a:ext cx="9020784" cy="108065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CH" sz="4400" dirty="0" smtClean="0">
                <a:solidFill>
                  <a:srgbClr val="054166"/>
                </a:solidFill>
              </a:rPr>
              <a:t>Financial Literacy Around the World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2800" dirty="0" smtClean="0">
                <a:solidFill>
                  <a:srgbClr val="054166"/>
                </a:solidFill>
              </a:rPr>
              <a:t>Findings from Various Surveys and Studies</a:t>
            </a:r>
            <a:endParaRPr lang="en-US" sz="2800" dirty="0">
              <a:solidFill>
                <a:srgbClr val="0541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02775" y="497707"/>
            <a:ext cx="7919438" cy="5918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Employee Financial Literacy and Retirement Plan Behavior: A Case Study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98746" y="1447905"/>
            <a:ext cx="8205849" cy="5051708"/>
          </a:xfrm>
        </p:spPr>
        <p:txBody>
          <a:bodyPr>
            <a:normAutofit lnSpcReduction="10000"/>
          </a:bodyPr>
          <a:lstStyle/>
          <a:p>
            <a:pPr marL="0" lvl="1" indent="-5290">
              <a:buClr>
                <a:srgbClr val="054166"/>
              </a:buClr>
              <a:buNone/>
            </a:pPr>
            <a:r>
              <a:rPr lang="de-CH" sz="1600" b="1" dirty="0" smtClean="0">
                <a:solidFill>
                  <a:srgbClr val="084166"/>
                </a:solidFill>
              </a:rPr>
              <a:t>Set-up:</a:t>
            </a: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84166"/>
                </a:solidFill>
              </a:rPr>
              <a:t>Administrative data from the Federal Reserve System</a:t>
            </a: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84166"/>
                </a:solidFill>
              </a:rPr>
              <a:t>Study of the participation in and contribution to the DC plan (Thrift Saving Plan)</a:t>
            </a: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84166"/>
                </a:solidFill>
              </a:rPr>
              <a:t>Learning module about retirement planning</a:t>
            </a: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84166"/>
                </a:solidFill>
              </a:rPr>
              <a:t>Comparing employee </a:t>
            </a:r>
            <a:r>
              <a:rPr lang="de-CH" dirty="0">
                <a:solidFill>
                  <a:srgbClr val="084166"/>
                </a:solidFill>
              </a:rPr>
              <a:t>plan behavior one year after </a:t>
            </a:r>
            <a:r>
              <a:rPr lang="de-CH" dirty="0" smtClean="0">
                <a:solidFill>
                  <a:srgbClr val="084166"/>
                </a:solidFill>
              </a:rPr>
              <a:t>the intervention</a:t>
            </a:r>
            <a:endParaRPr lang="en-US" dirty="0">
              <a:solidFill>
                <a:srgbClr val="084166"/>
              </a:solidFill>
            </a:endParaRP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endParaRPr lang="de-CH" sz="800" dirty="0" smtClean="0">
              <a:solidFill>
                <a:srgbClr val="084166"/>
              </a:solidFill>
            </a:endParaRPr>
          </a:p>
          <a:p>
            <a:pPr marL="0" lvl="1" indent="0">
              <a:buClr>
                <a:srgbClr val="054166"/>
              </a:buClr>
              <a:buNone/>
            </a:pPr>
            <a:r>
              <a:rPr lang="de-CH" sz="1600" b="1" dirty="0" smtClean="0">
                <a:solidFill>
                  <a:srgbClr val="084166"/>
                </a:solidFill>
              </a:rPr>
              <a:t>Findings:</a:t>
            </a: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084166"/>
                </a:solidFill>
              </a:rPr>
              <a:t>Most financially knowledgeable employees </a:t>
            </a:r>
          </a:p>
          <a:p>
            <a:pPr marL="851879" lvl="3" indent="-285750">
              <a:buClr>
                <a:srgbClr val="054166"/>
              </a:buClr>
              <a:buFontTx/>
              <a:buChar char="→"/>
            </a:pPr>
            <a:r>
              <a:rPr lang="de-CH" dirty="0" smtClean="0">
                <a:solidFill>
                  <a:srgbClr val="084166"/>
                </a:solidFill>
              </a:rPr>
              <a:t>are more likely to participate</a:t>
            </a:r>
          </a:p>
          <a:p>
            <a:pPr marL="851879" lvl="3" indent="-285750">
              <a:buClr>
                <a:srgbClr val="054166"/>
              </a:buClr>
              <a:buFontTx/>
              <a:buChar char="→"/>
            </a:pPr>
            <a:r>
              <a:rPr lang="de-CH" dirty="0" smtClean="0">
                <a:solidFill>
                  <a:srgbClr val="084166"/>
                </a:solidFill>
              </a:rPr>
              <a:t>contribute 3 percentage points more of their earnings to the DC plan</a:t>
            </a:r>
          </a:p>
          <a:p>
            <a:pPr marL="851879" lvl="3" indent="-285750">
              <a:spcAft>
                <a:spcPts val="0"/>
              </a:spcAft>
              <a:buClr>
                <a:srgbClr val="054166"/>
              </a:buClr>
              <a:buFontTx/>
              <a:buChar char="→"/>
            </a:pPr>
            <a:r>
              <a:rPr lang="de-CH" dirty="0" smtClean="0">
                <a:solidFill>
                  <a:srgbClr val="084166"/>
                </a:solidFill>
              </a:rPr>
              <a:t>hold more equity in their pension accounts</a:t>
            </a:r>
          </a:p>
          <a:p>
            <a:pPr marL="851879" lvl="3" indent="-285750"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endParaRPr lang="de-CH" sz="800" dirty="0">
              <a:solidFill>
                <a:srgbClr val="084166"/>
              </a:solidFill>
            </a:endParaRP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Higher </a:t>
            </a:r>
            <a:r>
              <a:rPr lang="en-US" dirty="0">
                <a:solidFill>
                  <a:srgbClr val="084166"/>
                </a:solidFill>
              </a:rPr>
              <a:t>levels of financial literacy </a:t>
            </a:r>
            <a:r>
              <a:rPr lang="en-US" dirty="0" smtClean="0">
                <a:solidFill>
                  <a:srgbClr val="084166"/>
                </a:solidFill>
              </a:rPr>
              <a:t>levels are linked to greater retirement readiness</a:t>
            </a:r>
          </a:p>
          <a:p>
            <a:pPr marL="239415" lvl="2" indent="0">
              <a:buClr>
                <a:srgbClr val="054166"/>
              </a:buClr>
              <a:buNone/>
            </a:pPr>
            <a:endParaRPr lang="en-US" sz="800" dirty="0" smtClean="0">
              <a:solidFill>
                <a:srgbClr val="084166"/>
              </a:solidFill>
            </a:endParaRPr>
          </a:p>
          <a:p>
            <a:pPr marL="525165" lvl="2" indent="-285750"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Employees </a:t>
            </a:r>
            <a:r>
              <a:rPr lang="en-US" dirty="0">
                <a:solidFill>
                  <a:srgbClr val="084166"/>
                </a:solidFill>
              </a:rPr>
              <a:t>who completed </a:t>
            </a:r>
            <a:r>
              <a:rPr lang="en-US" dirty="0" smtClean="0">
                <a:solidFill>
                  <a:srgbClr val="084166"/>
                </a:solidFill>
              </a:rPr>
              <a:t>the learning </a:t>
            </a:r>
            <a:r>
              <a:rPr lang="en-US" dirty="0">
                <a:solidFill>
                  <a:srgbClr val="084166"/>
                </a:solidFill>
              </a:rPr>
              <a:t>m</a:t>
            </a:r>
            <a:r>
              <a:rPr lang="en-US" dirty="0" smtClean="0">
                <a:solidFill>
                  <a:srgbClr val="084166"/>
                </a:solidFill>
              </a:rPr>
              <a:t>odule were </a:t>
            </a:r>
          </a:p>
          <a:p>
            <a:pPr marL="851879" lvl="3" indent="-285750">
              <a:buClr>
                <a:srgbClr val="054166"/>
              </a:buClr>
              <a:buFontTx/>
              <a:buChar char="→"/>
            </a:pPr>
            <a:r>
              <a:rPr lang="en-US" dirty="0" smtClean="0">
                <a:solidFill>
                  <a:srgbClr val="084166"/>
                </a:solidFill>
              </a:rPr>
              <a:t>more </a:t>
            </a:r>
            <a:r>
              <a:rPr lang="en-US" dirty="0">
                <a:solidFill>
                  <a:srgbClr val="084166"/>
                </a:solidFill>
              </a:rPr>
              <a:t>likely to </a:t>
            </a:r>
            <a:r>
              <a:rPr lang="en-US" dirty="0" smtClean="0">
                <a:solidFill>
                  <a:srgbClr val="084166"/>
                </a:solidFill>
              </a:rPr>
              <a:t>start contributing </a:t>
            </a:r>
            <a:r>
              <a:rPr lang="en-US" dirty="0">
                <a:solidFill>
                  <a:srgbClr val="084166"/>
                </a:solidFill>
              </a:rPr>
              <a:t>to their DC </a:t>
            </a:r>
            <a:r>
              <a:rPr lang="en-US" dirty="0" smtClean="0">
                <a:solidFill>
                  <a:srgbClr val="084166"/>
                </a:solidFill>
              </a:rPr>
              <a:t>plan</a:t>
            </a:r>
          </a:p>
          <a:p>
            <a:pPr marL="851879" lvl="3" indent="-285750">
              <a:buClr>
                <a:srgbClr val="054166"/>
              </a:buClr>
              <a:buFontTx/>
              <a:buChar char="→"/>
            </a:pPr>
            <a:r>
              <a:rPr lang="en-US" dirty="0" smtClean="0">
                <a:solidFill>
                  <a:srgbClr val="084166"/>
                </a:solidFill>
              </a:rPr>
              <a:t>less </a:t>
            </a:r>
            <a:r>
              <a:rPr lang="en-US" dirty="0">
                <a:solidFill>
                  <a:srgbClr val="084166"/>
                </a:solidFill>
              </a:rPr>
              <a:t>likely </a:t>
            </a:r>
            <a:r>
              <a:rPr lang="en-US" dirty="0" smtClean="0">
                <a:solidFill>
                  <a:srgbClr val="084166"/>
                </a:solidFill>
              </a:rPr>
              <a:t>to have stopped contributing post-survey</a:t>
            </a:r>
          </a:p>
          <a:p>
            <a:pPr marL="851879" lvl="3" indent="-285750">
              <a:buClr>
                <a:srgbClr val="054166"/>
              </a:buClr>
              <a:buFontTx/>
              <a:buChar char="→"/>
            </a:pPr>
            <a:r>
              <a:rPr lang="de-CH" dirty="0" smtClean="0">
                <a:solidFill>
                  <a:srgbClr val="084166"/>
                </a:solidFill>
              </a:rPr>
              <a:t>More likely to boost contributions and equity allocations after the intervention</a:t>
            </a:r>
            <a:endParaRPr lang="en-US" dirty="0" smtClean="0">
              <a:solidFill>
                <a:srgbClr val="084166"/>
              </a:solidFill>
            </a:endParaRPr>
          </a:p>
          <a:p>
            <a:pPr marL="566129" lvl="3" indent="0">
              <a:buClr>
                <a:srgbClr val="054166"/>
              </a:buClr>
              <a:buNone/>
            </a:pPr>
            <a:endParaRPr lang="en-US" dirty="0">
              <a:solidFill>
                <a:srgbClr val="084166"/>
              </a:solidFill>
            </a:endParaRPr>
          </a:p>
          <a:p>
            <a:pPr marL="239415" lvl="2" indent="0">
              <a:buClr>
                <a:srgbClr val="054166"/>
              </a:buClr>
              <a:buNone/>
            </a:pPr>
            <a:endParaRPr lang="en-US" dirty="0" smtClean="0">
              <a:solidFill>
                <a:srgbClr val="0841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1627" y="2521060"/>
            <a:ext cx="2018805" cy="1815882"/>
          </a:xfrm>
          <a:prstGeom prst="rect">
            <a:avLst/>
          </a:prstGeom>
          <a:solidFill>
            <a:srgbClr val="054166"/>
          </a:solidFill>
        </p:spPr>
        <p:txBody>
          <a:bodyPr wrap="square">
            <a:spAutoFit/>
          </a:bodyPr>
          <a:lstStyle/>
          <a:p>
            <a:pPr indent="-522476" algn="ctr"/>
            <a:r>
              <a:rPr lang="en-US" sz="1600" dirty="0">
                <a:solidFill>
                  <a:srgbClr val="FFFFFF"/>
                </a:solidFill>
              </a:rPr>
              <a:t>E</a:t>
            </a:r>
            <a:r>
              <a:rPr lang="en-US" sz="1600" dirty="0">
                <a:solidFill>
                  <a:srgbClr val="FFFFFF"/>
                </a:solidFill>
              </a:rPr>
              <a:t>vidence </a:t>
            </a:r>
            <a:r>
              <a:rPr lang="en-US" sz="1600" dirty="0">
                <a:solidFill>
                  <a:srgbClr val="FFFFFF"/>
                </a:solidFill>
              </a:rPr>
              <a:t>that employer-provided </a:t>
            </a:r>
            <a:r>
              <a:rPr lang="en-US" sz="1600" dirty="0">
                <a:solidFill>
                  <a:srgbClr val="FFFFFF"/>
                </a:solidFill>
              </a:rPr>
              <a:t>educational </a:t>
            </a:r>
            <a:r>
              <a:rPr lang="en-US" sz="1600" dirty="0">
                <a:solidFill>
                  <a:srgbClr val="FFFFFF"/>
                </a:solidFill>
              </a:rPr>
              <a:t>programs do </a:t>
            </a:r>
            <a:r>
              <a:rPr lang="en-US" sz="1600" dirty="0">
                <a:solidFill>
                  <a:srgbClr val="FFFFFF"/>
                </a:solidFill>
              </a:rPr>
              <a:t>have </a:t>
            </a:r>
            <a:r>
              <a:rPr lang="en-US" sz="1600" dirty="0">
                <a:solidFill>
                  <a:srgbClr val="FFFFFF"/>
                </a:solidFill>
              </a:rPr>
              <a:t>positive </a:t>
            </a:r>
            <a:r>
              <a:rPr lang="en-US" sz="1600" dirty="0">
                <a:solidFill>
                  <a:srgbClr val="FFFFFF"/>
                </a:solidFill>
              </a:rPr>
              <a:t>effects on </a:t>
            </a:r>
            <a:r>
              <a:rPr lang="en-US" sz="1600" dirty="0">
                <a:solidFill>
                  <a:srgbClr val="FFFFFF"/>
                </a:solidFill>
              </a:rPr>
              <a:t>employees’ </a:t>
            </a:r>
            <a:r>
              <a:rPr lang="en-US" sz="1600" dirty="0">
                <a:solidFill>
                  <a:srgbClr val="FFFFFF"/>
                </a:solidFill>
              </a:rPr>
              <a:t>behavior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19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49067" y="510386"/>
            <a:ext cx="6909538" cy="5918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Ways to Make People Save: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Dartmouth Project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32202" y="1612581"/>
            <a:ext cx="4784241" cy="4341695"/>
          </a:xfrm>
        </p:spPr>
        <p:txBody>
          <a:bodyPr>
            <a:normAutofit fontScale="85000" lnSpcReduction="10000"/>
          </a:bodyPr>
          <a:lstStyle/>
          <a:p>
            <a:pPr marL="28046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84166"/>
                </a:solidFill>
              </a:rPr>
              <a:t>A </a:t>
            </a:r>
            <a:r>
              <a:rPr lang="en-US" sz="1500" dirty="0">
                <a:solidFill>
                  <a:srgbClr val="084166"/>
                </a:solidFill>
              </a:rPr>
              <a:t>social marketing program </a:t>
            </a:r>
            <a:r>
              <a:rPr lang="en-US" sz="1500" dirty="0" smtClean="0">
                <a:solidFill>
                  <a:srgbClr val="084166"/>
                </a:solidFill>
              </a:rPr>
              <a:t>that </a:t>
            </a:r>
            <a:r>
              <a:rPr lang="en-US" sz="1500" dirty="0">
                <a:solidFill>
                  <a:srgbClr val="084166"/>
                </a:solidFill>
              </a:rPr>
              <a:t>targeted individuals who wanted to save but were limited by a </a:t>
            </a:r>
            <a:r>
              <a:rPr lang="en-US" sz="1500" dirty="0" smtClean="0">
                <a:solidFill>
                  <a:srgbClr val="084166"/>
                </a:solidFill>
              </a:rPr>
              <a:t>lack </a:t>
            </a:r>
            <a:r>
              <a:rPr lang="en-US" sz="1500" dirty="0">
                <a:solidFill>
                  <a:srgbClr val="084166"/>
                </a:solidFill>
              </a:rPr>
              <a:t>of </a:t>
            </a:r>
            <a:r>
              <a:rPr lang="en-US" sz="1500" dirty="0" smtClean="0">
                <a:solidFill>
                  <a:srgbClr val="084166"/>
                </a:solidFill>
              </a:rPr>
              <a:t>knowledge</a:t>
            </a:r>
          </a:p>
          <a:p>
            <a:pPr marL="28046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1500" dirty="0" smtClean="0">
                <a:solidFill>
                  <a:srgbClr val="084166"/>
                </a:solidFill>
              </a:rPr>
              <a:t>Development of a comprehensive, cost-effective plan to improve participation in and contribution to Supplementary Retirement Accounts (SRAs)</a:t>
            </a:r>
          </a:p>
          <a:p>
            <a:pPr marL="28046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84166"/>
                </a:solidFill>
              </a:rPr>
              <a:t>S</a:t>
            </a:r>
            <a:r>
              <a:rPr lang="en-US" sz="1500" dirty="0" smtClean="0">
                <a:solidFill>
                  <a:srgbClr val="084166"/>
                </a:solidFill>
              </a:rPr>
              <a:t>tep-by-step </a:t>
            </a:r>
            <a:r>
              <a:rPr lang="en-US" sz="1500" dirty="0">
                <a:solidFill>
                  <a:srgbClr val="084166"/>
                </a:solidFill>
              </a:rPr>
              <a:t>planning </a:t>
            </a:r>
            <a:r>
              <a:rPr lang="en-US" sz="1500" dirty="0" smtClean="0">
                <a:solidFill>
                  <a:srgbClr val="084166"/>
                </a:solidFill>
              </a:rPr>
              <a:t>aid</a:t>
            </a:r>
            <a:endParaRPr lang="en-US" sz="1500" dirty="0">
              <a:solidFill>
                <a:srgbClr val="084166"/>
              </a:solidFill>
            </a:endParaRPr>
          </a:p>
          <a:p>
            <a:pPr marL="280460" lvl="1" indent="-2857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84166"/>
                </a:solidFill>
              </a:rPr>
              <a:t>The </a:t>
            </a:r>
            <a:r>
              <a:rPr lang="en-US" sz="1500" dirty="0">
                <a:solidFill>
                  <a:srgbClr val="084166"/>
                </a:solidFill>
              </a:rPr>
              <a:t>planning aid </a:t>
            </a:r>
            <a:r>
              <a:rPr lang="en-US" sz="1500" dirty="0" smtClean="0">
                <a:solidFill>
                  <a:srgbClr val="084166"/>
                </a:solidFill>
              </a:rPr>
              <a:t>enhanced enrollment in supplementary pensions: Retirement plan election rates more than tripled </a:t>
            </a:r>
            <a:r>
              <a:rPr lang="en-US" sz="1500" dirty="0">
                <a:solidFill>
                  <a:srgbClr val="084166"/>
                </a:solidFill>
              </a:rPr>
              <a:t>in the 30-day period and </a:t>
            </a:r>
            <a:r>
              <a:rPr lang="en-US" sz="1500" dirty="0" smtClean="0">
                <a:solidFill>
                  <a:srgbClr val="084166"/>
                </a:solidFill>
              </a:rPr>
              <a:t>doubled </a:t>
            </a:r>
            <a:r>
              <a:rPr lang="en-US" sz="1500" dirty="0">
                <a:solidFill>
                  <a:srgbClr val="084166"/>
                </a:solidFill>
              </a:rPr>
              <a:t>in the 60-day </a:t>
            </a:r>
            <a:r>
              <a:rPr lang="en-US" sz="1500" dirty="0" smtClean="0">
                <a:solidFill>
                  <a:srgbClr val="084166"/>
                </a:solidFill>
              </a:rPr>
              <a:t>period</a:t>
            </a:r>
            <a:endParaRPr lang="en-US" sz="1500" dirty="0">
              <a:solidFill>
                <a:srgbClr val="084166"/>
              </a:solidFill>
            </a:endParaRPr>
          </a:p>
          <a:p>
            <a:pPr marL="280460" lvl="1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84166"/>
                </a:solidFill>
              </a:rPr>
              <a:t>Guiding principles for “best practice”: </a:t>
            </a:r>
          </a:p>
          <a:p>
            <a:pPr marL="851879" lvl="3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simplify financial decisions</a:t>
            </a:r>
          </a:p>
          <a:p>
            <a:pPr marL="851879" lvl="3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provide information when needed by individuals (“teachable moments”)</a:t>
            </a:r>
          </a:p>
          <a:p>
            <a:pPr marL="851879" lvl="3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target specific subgroups</a:t>
            </a:r>
          </a:p>
          <a:p>
            <a:pPr marL="851879" lvl="3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84166"/>
                </a:solidFill>
              </a:rPr>
              <a:t>planning aids to complement other saving programs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86" y="1619248"/>
            <a:ext cx="5092309" cy="426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20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642" y="1081547"/>
            <a:ext cx="12192000" cy="5776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9" lvl="1"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de-CH" sz="1600" b="1" dirty="0">
                <a:solidFill>
                  <a:srgbClr val="054166"/>
                </a:solidFill>
              </a:rPr>
              <a:t>Set-up: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Design of a low-cost, easily-replicable financial education program called «Five Steps»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Covering five basic financial planning concepts that relate to retirement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Delivery models: written narratives and online videos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Field experiment to evaluate the overall impact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Follow-up tests 8 months after the intervention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de-CH" sz="800" dirty="0">
              <a:solidFill>
                <a:srgbClr val="054166"/>
              </a:solidFill>
            </a:endParaRPr>
          </a:p>
          <a:p>
            <a:pPr marL="89919" lvl="1"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de-CH" sz="1600" b="1" dirty="0">
                <a:solidFill>
                  <a:srgbClr val="054166"/>
                </a:solidFill>
              </a:rPr>
              <a:t>Program:</a:t>
            </a:r>
            <a:endParaRPr lang="en-US" sz="1600" b="1" dirty="0">
              <a:solidFill>
                <a:srgbClr val="054166"/>
              </a:solidFill>
            </a:endParaRP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Targeted to young workers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Kept the message free of economic/ finance jargon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Covered concepts that people know the least in a simple story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de-CH" sz="900" dirty="0">
              <a:solidFill>
                <a:srgbClr val="054166"/>
              </a:solidFill>
            </a:endParaRPr>
          </a:p>
          <a:p>
            <a:pPr marL="89919" lvl="1" algn="just">
              <a:lnSpc>
                <a:spcPct val="110000"/>
              </a:lnSpc>
              <a:spcAft>
                <a:spcPts val="600"/>
              </a:spcAft>
              <a:defRPr/>
            </a:pPr>
            <a:r>
              <a:rPr lang="de-CH" sz="1600" b="1" dirty="0">
                <a:solidFill>
                  <a:srgbClr val="054166"/>
                </a:solidFill>
              </a:rPr>
              <a:t>Findings: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Short videos and narratives have sizeable short-run effects on financial knowledge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Format has significant effects (keeping informational content relatively constant)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After being exposed to videos, the performance on financial literacy questions improved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While young were targeted, the videos affected all age groups</a:t>
            </a:r>
            <a:endParaRPr lang="de-CH" dirty="0">
              <a:solidFill>
                <a:srgbClr val="054166"/>
              </a:solidFill>
            </a:endParaRP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25-33% of the knowledge gain is still observable 8 months after the intervention</a:t>
            </a:r>
          </a:p>
          <a:p>
            <a:pPr lvl="2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CH" dirty="0">
                <a:solidFill>
                  <a:srgbClr val="054166"/>
                </a:solidFill>
              </a:rPr>
              <a:t>Simple program has effects both in the short and medium run</a:t>
            </a:r>
          </a:p>
          <a:p>
            <a:pPr lvl="1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endParaRPr lang="en-US" sz="515" b="1" dirty="0">
              <a:solidFill>
                <a:srgbClr val="054166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4288" y="558090"/>
            <a:ext cx="7027450" cy="591810"/>
          </a:xfrm>
        </p:spPr>
        <p:txBody>
          <a:bodyPr/>
          <a:lstStyle/>
          <a:p>
            <a:pPr marL="89919" lvl="1" algn="just">
              <a:spcBef>
                <a:spcPct val="40000"/>
              </a:spcBef>
              <a:buClr>
                <a:srgbClr val="0B3153"/>
              </a:buClr>
              <a:defRPr/>
            </a:pPr>
            <a:r>
              <a:rPr lang="en-US" sz="1800" b="1" dirty="0">
                <a:solidFill>
                  <a:schemeClr val="bg1"/>
                </a:solidFill>
                <a:latin typeface="Open Sans"/>
              </a:rPr>
              <a:t>Five </a:t>
            </a:r>
            <a:r>
              <a:rPr lang="en-US" sz="1800" b="1" dirty="0" smtClean="0">
                <a:solidFill>
                  <a:schemeClr val="bg1"/>
                </a:solidFill>
                <a:latin typeface="Open Sans"/>
              </a:rPr>
              <a:t>Steps </a:t>
            </a:r>
            <a:r>
              <a:rPr lang="en-US" sz="1800" b="1" dirty="0">
                <a:solidFill>
                  <a:schemeClr val="bg1"/>
                </a:solidFill>
                <a:latin typeface="Open Sans"/>
              </a:rPr>
              <a:t>to </a:t>
            </a:r>
            <a:r>
              <a:rPr lang="en-US" sz="1800" b="1" dirty="0" smtClean="0">
                <a:solidFill>
                  <a:schemeClr val="bg1"/>
                </a:solidFill>
                <a:latin typeface="Open Sans"/>
              </a:rPr>
              <a:t>Planning Success</a:t>
            </a:r>
            <a:r>
              <a:rPr lang="de-CH" sz="1800" b="1" dirty="0">
                <a:solidFill>
                  <a:schemeClr val="bg1"/>
                </a:solidFill>
                <a:latin typeface="Open Sans"/>
              </a:rPr>
              <a:t>: Experimental Evidence from US Households</a:t>
            </a:r>
            <a:r>
              <a:rPr lang="en-US" sz="1800" b="1" dirty="0">
                <a:solidFill>
                  <a:schemeClr val="bg1"/>
                </a:solidFill>
                <a:latin typeface="Open Sans"/>
              </a:rPr>
              <a:t> </a:t>
            </a:r>
          </a:p>
        </p:txBody>
      </p:sp>
      <p:pic>
        <p:nvPicPr>
          <p:cNvPr id="5" name="Picture 3" descr="divers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36" y="2350553"/>
            <a:ext cx="3198672" cy="200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21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103" y="567212"/>
            <a:ext cx="6335712" cy="531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Concluding </a:t>
            </a:r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AutoShape 2" descr="https://mail-attachment.googleusercontent.com/attachment/u/0/?ui=2&amp;ik=78cd8e2513&amp;view=att&amp;th=13e0de3caf059f2c&amp;attid=0.2&amp;disp=inline&amp;realattid=f_hfjoifsd1&amp;safe=1&amp;zw&amp;saduie=AG9B_P9wqK4iLAOmC2Ow7_D3Ioni&amp;sadet=1366037486536&amp;sads=3uZFG8U4QHpR-WBS9tKmbVFbSwU"/>
          <p:cNvSpPr>
            <a:spLocks noChangeAspect="1" noChangeArrowheads="1"/>
          </p:cNvSpPr>
          <p:nvPr/>
        </p:nvSpPr>
        <p:spPr bwMode="auto">
          <a:xfrm>
            <a:off x="1346201" y="190501"/>
            <a:ext cx="201613" cy="201613"/>
          </a:xfrm>
          <a:prstGeom prst="rect">
            <a:avLst/>
          </a:prstGeom>
          <a:noFill/>
        </p:spPr>
        <p:txBody>
          <a:bodyPr lIns="60512" tIns="30256" rIns="60512" bIns="30256"/>
          <a:lstStyle/>
          <a:p>
            <a:pPr>
              <a:defRPr/>
            </a:pPr>
            <a:endParaRPr lang="it-IT" sz="119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AutoShape 4" descr="https://mail-attachment.googleusercontent.com/attachment/u/0/?ui=2&amp;ik=78cd8e2513&amp;view=att&amp;th=13e0de3caf059f2c&amp;attid=0.2&amp;disp=inline&amp;realattid=f_hfjoifsd1&amp;safe=1&amp;zw&amp;saduie=AG9B_P9wqK4iLAOmC2Ow7_D3Ioni&amp;sadet=1366037486536&amp;sads=3uZFG8U4QHpR-WBS9tKmbVFbSwU"/>
          <p:cNvSpPr>
            <a:spLocks noChangeAspect="1" noChangeArrowheads="1"/>
          </p:cNvSpPr>
          <p:nvPr/>
        </p:nvSpPr>
        <p:spPr bwMode="auto">
          <a:xfrm>
            <a:off x="1346201" y="190501"/>
            <a:ext cx="201613" cy="201613"/>
          </a:xfrm>
          <a:prstGeom prst="rect">
            <a:avLst/>
          </a:prstGeom>
          <a:noFill/>
        </p:spPr>
        <p:txBody>
          <a:bodyPr lIns="60512" tIns="30256" rIns="60512" bIns="30256"/>
          <a:lstStyle/>
          <a:p>
            <a:pPr>
              <a:defRPr/>
            </a:pPr>
            <a:endParaRPr lang="it-IT" sz="119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814" y="1889312"/>
            <a:ext cx="8458200" cy="34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863" tIns="34431" rIns="68863" bIns="34431">
            <a:spAutoFit/>
          </a:bodyPr>
          <a:lstStyle>
            <a:lvl1pPr marL="285750" indent="-285750" defTabSz="873125"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73125"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755650" indent="-285750" defTabSz="873125"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73125"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73125"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tabLst>
                <a:tab pos="4889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054166"/>
              </a:buClr>
            </a:pPr>
            <a:r>
              <a:rPr lang="en-US" altLang="en-US" dirty="0">
                <a:solidFill>
                  <a:srgbClr val="054166"/>
                </a:solidFill>
                <a:latin typeface="Open Sans" panose="020B0606030504020204"/>
              </a:rPr>
              <a:t>Financial literacy is like reading and writing</a:t>
            </a:r>
          </a:p>
          <a:p>
            <a:pPr marL="800100" lvl="1" indent="-342900"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54166"/>
                </a:solidFill>
                <a:latin typeface="Open Sans" panose="020B0606030504020204"/>
              </a:rPr>
              <a:t>It is an essential skill for the 21st century</a:t>
            </a:r>
          </a:p>
          <a:p>
            <a:pPr marL="800100" lvl="1" indent="-342900"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54166"/>
                </a:solidFill>
                <a:latin typeface="Open Sans" panose="020B0606030504020204"/>
              </a:rPr>
              <a:t>As it was not possible in the past to participate in society without being able to read and write, so it is not possible to thrive in today</a:t>
            </a:r>
            <a:r>
              <a:rPr lang="en-US" altLang="de-DE" dirty="0">
                <a:solidFill>
                  <a:srgbClr val="054166"/>
                </a:solidFill>
                <a:latin typeface="Open Sans" panose="020B0606030504020204"/>
              </a:rPr>
              <a:t>’</a:t>
            </a:r>
            <a:r>
              <a:rPr lang="en-US" altLang="en-US" dirty="0">
                <a:solidFill>
                  <a:srgbClr val="054166"/>
                </a:solidFill>
                <a:latin typeface="Open Sans" panose="020B0606030504020204"/>
              </a:rPr>
              <a:t>s society without being financially </a:t>
            </a:r>
            <a:r>
              <a:rPr lang="en-US" altLang="en-US" dirty="0" smtClean="0">
                <a:solidFill>
                  <a:srgbClr val="054166"/>
                </a:solidFill>
                <a:latin typeface="Open Sans" panose="020B0606030504020204"/>
              </a:rPr>
              <a:t>literate</a:t>
            </a:r>
          </a:p>
          <a:p>
            <a:pPr marL="800100" lvl="1" indent="-342900"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54166"/>
                </a:solidFill>
                <a:latin typeface="Open Sans" panose="020B0606030504020204"/>
              </a:rPr>
              <a:t>Everyone </a:t>
            </a:r>
            <a:r>
              <a:rPr lang="en-US" altLang="en-US" dirty="0">
                <a:solidFill>
                  <a:srgbClr val="054166"/>
                </a:solidFill>
                <a:latin typeface="Open Sans" panose="020B0606030504020204"/>
              </a:rPr>
              <a:t>deals with finance, and finance is sufficiently complex that we cannot leave it to the individual to learn by </a:t>
            </a:r>
            <a:r>
              <a:rPr lang="en-US" altLang="en-US" dirty="0" smtClean="0">
                <a:solidFill>
                  <a:srgbClr val="054166"/>
                </a:solidFill>
                <a:latin typeface="Open Sans" panose="020B0606030504020204"/>
              </a:rPr>
              <a:t>himself/herself</a:t>
            </a:r>
            <a:endParaRPr lang="en-US" altLang="en-US" dirty="0">
              <a:solidFill>
                <a:srgbClr val="054166"/>
              </a:solidFill>
              <a:latin typeface="Open Sans" panose="020B0606030504020204"/>
            </a:endParaRPr>
          </a:p>
          <a:p>
            <a:pPr marL="342900" indent="-342900">
              <a:buClr>
                <a:srgbClr val="054166"/>
              </a:buClr>
              <a:buFont typeface="Arial" panose="020B0604020202020204" pitchFamily="34" charset="0"/>
              <a:buChar char="•"/>
            </a:pPr>
            <a:endParaRPr lang="it-IT" altLang="en-US" dirty="0">
              <a:solidFill>
                <a:srgbClr val="054166"/>
              </a:solidFill>
              <a:latin typeface="Open Sans" panose="020B0606030504020204"/>
            </a:endParaRPr>
          </a:p>
          <a:p>
            <a:pPr marL="0" indent="0">
              <a:buClr>
                <a:srgbClr val="054166"/>
              </a:buClr>
            </a:pPr>
            <a:r>
              <a:rPr lang="it-IT" altLang="en-US" dirty="0">
                <a:solidFill>
                  <a:srgbClr val="054166"/>
                </a:solidFill>
                <a:latin typeface="Open Sans" panose="020B0606030504020204"/>
              </a:rPr>
              <a:t>It is very important to be financially literate as early as possible</a:t>
            </a:r>
          </a:p>
          <a:p>
            <a:pPr>
              <a:spcAft>
                <a:spcPts val="600"/>
              </a:spcAft>
              <a:buClr>
                <a:srgbClr val="054166"/>
              </a:buClr>
              <a:buFont typeface="Arial" panose="020B0604020202020204" pitchFamily="34" charset="0"/>
              <a:buChar char="•"/>
            </a:pPr>
            <a:endParaRPr lang="it-IT" altLang="en-US" dirty="0">
              <a:solidFill>
                <a:srgbClr val="054166"/>
              </a:solidFill>
              <a:latin typeface="Open Sans" panose="020B0606030504020204"/>
            </a:endParaRPr>
          </a:p>
          <a:p>
            <a:pPr marL="0" indent="0" algn="ctr">
              <a:buClr>
                <a:srgbClr val="054166"/>
              </a:buClr>
            </a:pPr>
            <a:r>
              <a:rPr lang="it-IT" altLang="en-US" b="1" dirty="0">
                <a:solidFill>
                  <a:srgbClr val="054166"/>
                </a:solidFill>
                <a:latin typeface="Open Sans" panose="020B0606030504020204"/>
              </a:rPr>
              <a:t>What is the future we want to build?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6270" y="6611780"/>
            <a:ext cx="325730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4913" y="2486660"/>
            <a:ext cx="6858000" cy="1884680"/>
          </a:xfrm>
        </p:spPr>
        <p:txBody>
          <a:bodyPr/>
          <a:lstStyle/>
          <a:p>
            <a:r>
              <a:rPr lang="en-US" b="1" dirty="0" smtClean="0"/>
              <a:t>Thank you!</a:t>
            </a:r>
          </a:p>
          <a:p>
            <a:r>
              <a:rPr lang="en-US" sz="1800" b="0" dirty="0" smtClean="0"/>
              <a:t>Questions? Contact us at </a:t>
            </a:r>
            <a:r>
              <a:rPr lang="en-US" sz="1800" dirty="0" err="1" smtClean="0"/>
              <a:t>gflec@gwu.edu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80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12644" y="509452"/>
            <a:ext cx="6909538" cy="591810"/>
          </a:xfrm>
        </p:spPr>
        <p:txBody>
          <a:bodyPr/>
          <a:lstStyle/>
          <a:p>
            <a:r>
              <a:rPr lang="en-US" dirty="0" smtClean="0"/>
              <a:t>A Simple Measure of Financial Literacy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xfrm>
            <a:off x="763621" y="1684106"/>
            <a:ext cx="5851565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defTabSz="73025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 sz="2000" b="1" dirty="0" smtClean="0">
                <a:solidFill>
                  <a:srgbClr val="054166"/>
                </a:solidFill>
                <a:cs typeface="Arial" panose="020B0604020202020204" pitchFamily="34" charset="0"/>
              </a:rPr>
              <a:t>The Big Three</a:t>
            </a:r>
          </a:p>
          <a:p>
            <a:pPr marL="342900" indent="-342900" defTabSz="730250">
              <a:spcAft>
                <a:spcPts val="2400"/>
              </a:spcAft>
              <a:buClr>
                <a:schemeClr val="tx2"/>
              </a:buClr>
              <a:buFont typeface="Arial" panose="020B0604020202020204" pitchFamily="34" charset="0"/>
              <a:buAutoNum type="arabicPeriod"/>
            </a:pP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“</a:t>
            </a:r>
            <a:r>
              <a:rPr lang="en-US" altLang="ja-JP" dirty="0" smtClean="0">
                <a:solidFill>
                  <a:srgbClr val="054166"/>
                </a:solidFill>
                <a:cs typeface="Arial" panose="020B0604020202020204" pitchFamily="34" charset="0"/>
              </a:rPr>
              <a:t>Suppose you had $100 in a savings account and the interest rate was 2% per year.  After 5 years, how much do you think you would have in the account if you left the money to grow?</a:t>
            </a: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”</a:t>
            </a:r>
            <a:endParaRPr lang="de-CH" altLang="ja-JP" dirty="0">
              <a:solidFill>
                <a:srgbClr val="054166"/>
              </a:solidFill>
              <a:cs typeface="Arial" panose="020B0604020202020204" pitchFamily="34" charset="0"/>
            </a:endParaRPr>
          </a:p>
          <a:p>
            <a:pPr marL="342900" indent="-342900" defTabSz="730250">
              <a:spcAft>
                <a:spcPts val="2400"/>
              </a:spcAft>
              <a:buClr>
                <a:schemeClr val="tx2"/>
              </a:buClr>
              <a:buFont typeface="Arial" panose="020B0604020202020204" pitchFamily="34" charset="0"/>
              <a:buAutoNum type="arabicPeriod"/>
            </a:pP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“</a:t>
            </a:r>
            <a:r>
              <a:rPr lang="en-US" altLang="ja-JP" dirty="0" smtClean="0">
                <a:solidFill>
                  <a:srgbClr val="054166"/>
                </a:solidFill>
                <a:cs typeface="Arial" panose="020B0604020202020204" pitchFamily="34" charset="0"/>
              </a:rPr>
              <a:t>Imagine that the interest rate on your savings account was 1% per year and inflation was 2% per year. After 1 year, with the money in this account, would you be able to buy…</a:t>
            </a: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”</a:t>
            </a:r>
            <a:endParaRPr lang="de-CH" altLang="ja-JP" dirty="0">
              <a:solidFill>
                <a:srgbClr val="054166"/>
              </a:solidFill>
              <a:cs typeface="Arial" panose="020B0604020202020204" pitchFamily="34" charset="0"/>
            </a:endParaRPr>
          </a:p>
          <a:p>
            <a:pPr marL="342900" indent="-342900" defTabSz="730250">
              <a:spcAft>
                <a:spcPts val="2400"/>
              </a:spcAft>
              <a:buClr>
                <a:schemeClr val="tx2"/>
              </a:buClr>
              <a:buFont typeface="Arial" panose="020B0604020202020204" pitchFamily="34" charset="0"/>
              <a:buAutoNum type="arabicPeriod"/>
            </a:pP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“</a:t>
            </a:r>
            <a:r>
              <a:rPr lang="en-US" altLang="ja-JP" dirty="0" smtClean="0">
                <a:solidFill>
                  <a:srgbClr val="054166"/>
                </a:solidFill>
                <a:cs typeface="Arial" panose="020B0604020202020204" pitchFamily="34" charset="0"/>
              </a:rPr>
              <a:t>Do you think the following statement is true or false? </a:t>
            </a:r>
            <a:r>
              <a:rPr lang="en-US" altLang="ja-JP" i="1" dirty="0" smtClean="0">
                <a:solidFill>
                  <a:srgbClr val="054166"/>
                </a:solidFill>
                <a:cs typeface="Arial" panose="020B0604020202020204" pitchFamily="34" charset="0"/>
              </a:rPr>
              <a:t>Buying a single company stock usually provides a safer return than a stock mutual fund</a:t>
            </a:r>
            <a:r>
              <a:rPr lang="en-US" altLang="ja-JP" dirty="0" smtClean="0">
                <a:solidFill>
                  <a:srgbClr val="054166"/>
                </a:solidFill>
                <a:cs typeface="Arial" panose="020B0604020202020204" pitchFamily="34" charset="0"/>
              </a:rPr>
              <a:t>.</a:t>
            </a:r>
            <a:r>
              <a:rPr lang="ja-JP" altLang="en-US" dirty="0" smtClean="0">
                <a:solidFill>
                  <a:srgbClr val="054166"/>
                </a:solidFill>
                <a:cs typeface="Arial" panose="020B0604020202020204" pitchFamily="34" charset="0"/>
              </a:rPr>
              <a:t>”</a:t>
            </a:r>
            <a:endParaRPr lang="en-US" altLang="en-US" dirty="0" smtClean="0">
              <a:solidFill>
                <a:srgbClr val="054166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25873" y="2284532"/>
            <a:ext cx="30480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302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7302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76350" indent="-285750" defTabSz="7302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7302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7302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2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More than $102 </a:t>
            </a:r>
          </a:p>
          <a:p>
            <a:pPr lvl="2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Exactly $102</a:t>
            </a:r>
          </a:p>
          <a:p>
            <a:pPr lvl="2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Less than $102 </a:t>
            </a:r>
          </a:p>
          <a:p>
            <a:pPr lvl="2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Don</a:t>
            </a:r>
            <a:r>
              <a:rPr lang="en-US" altLang="de-DE" sz="1400" dirty="0">
                <a:solidFill>
                  <a:srgbClr val="054166"/>
                </a:solidFill>
                <a:latin typeface="Open Sans"/>
              </a:rPr>
              <a:t>’</a:t>
            </a: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t know</a:t>
            </a:r>
          </a:p>
          <a:p>
            <a:pPr lvl="2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</a:pPr>
            <a:r>
              <a:rPr lang="en-US" altLang="en-US" sz="1400" dirty="0">
                <a:solidFill>
                  <a:srgbClr val="054166"/>
                </a:solidFill>
                <a:latin typeface="Open Sans"/>
              </a:rPr>
              <a:t>Refuse to answer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3112" y="3618441"/>
            <a:ext cx="3733800" cy="1173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27770" lvl="2" indent="-335115" algn="just" defTabSz="731161">
              <a:lnSpc>
                <a:spcPct val="90000"/>
              </a:lnSpc>
              <a:buSzPct val="95000"/>
              <a:defRPr/>
            </a:pPr>
            <a:endParaRPr lang="en-US" sz="800" kern="0" dirty="0">
              <a:solidFill>
                <a:srgbClr val="054166"/>
              </a:solidFill>
              <a:latin typeface="Open Sans"/>
              <a:cs typeface="Arial" charset="0"/>
            </a:endParaRPr>
          </a:p>
          <a:p>
            <a:pPr marL="1327770" lvl="2" indent="-335115" algn="just" defTabSz="731161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/>
              </a:rPr>
              <a:t>More than today  </a:t>
            </a:r>
          </a:p>
          <a:p>
            <a:pPr marL="1327770" lvl="2" indent="-335115" algn="just" defTabSz="731161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/>
              </a:rPr>
              <a:t>Exactly the same as today</a:t>
            </a:r>
          </a:p>
          <a:p>
            <a:pPr marL="1327770" lvl="2" indent="-335115" algn="just" defTabSz="731161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/>
              </a:rPr>
              <a:t>Less than today</a:t>
            </a:r>
          </a:p>
          <a:p>
            <a:pPr marL="1327770" lvl="2" indent="-335115" algn="just" defTabSz="731161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/>
              </a:rPr>
              <a:t>Don`t know</a:t>
            </a:r>
          </a:p>
          <a:p>
            <a:pPr marL="1327770" lvl="2" indent="-335115" algn="just" defTabSz="731161">
              <a:lnSpc>
                <a:spcPct val="90000"/>
              </a:lnSpc>
              <a:buSzPct val="95000"/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  <a:cs typeface="Arial"/>
              </a:rPr>
              <a:t>Refuse to answer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103112" y="5007781"/>
            <a:ext cx="38862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42900" indent="-342900" defTabSz="7302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7302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327150" indent="-334963" defTabSz="7302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7302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7302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lvl="2" algn="just">
              <a:lnSpc>
                <a:spcPct val="90000"/>
              </a:lnSpc>
              <a:buSzPct val="95000"/>
              <a:defRPr/>
            </a:pPr>
            <a:endParaRPr lang="en-US" altLang="en-US" sz="1100" dirty="0" smtClean="0">
              <a:solidFill>
                <a:srgbClr val="054166"/>
              </a:solidFill>
              <a:latin typeface="Open Sans"/>
            </a:endParaRPr>
          </a:p>
          <a:p>
            <a:pPr lvl="2" algn="just">
              <a:lnSpc>
                <a:spcPct val="90000"/>
              </a:lnSpc>
              <a:buSzPct val="95000"/>
              <a:buFont typeface="Wingdings" pitchFamily="2" charset="2"/>
              <a:buChar char="q"/>
              <a:defRPr/>
            </a:pPr>
            <a:r>
              <a:rPr lang="en-US" altLang="en-US" sz="1400" dirty="0" smtClean="0">
                <a:solidFill>
                  <a:srgbClr val="054166"/>
                </a:solidFill>
                <a:latin typeface="Open Sans"/>
              </a:rPr>
              <a:t>True</a:t>
            </a:r>
          </a:p>
          <a:p>
            <a:pPr lvl="2" algn="just">
              <a:lnSpc>
                <a:spcPct val="90000"/>
              </a:lnSpc>
              <a:buSzPct val="95000"/>
              <a:buFont typeface="Wingdings" pitchFamily="2" charset="2"/>
              <a:buChar char="q"/>
              <a:defRPr/>
            </a:pPr>
            <a:r>
              <a:rPr lang="en-US" altLang="en-US" sz="1400" dirty="0" smtClean="0">
                <a:solidFill>
                  <a:srgbClr val="054166"/>
                </a:solidFill>
                <a:latin typeface="Open Sans"/>
              </a:rPr>
              <a:t>False</a:t>
            </a:r>
          </a:p>
          <a:p>
            <a:pPr lvl="2" algn="just">
              <a:lnSpc>
                <a:spcPct val="90000"/>
              </a:lnSpc>
              <a:buSzPct val="95000"/>
              <a:buFont typeface="Wingdings" pitchFamily="2" charset="2"/>
              <a:buChar char="q"/>
              <a:defRPr/>
            </a:pPr>
            <a:r>
              <a:rPr lang="en-US" altLang="en-US" sz="1400" dirty="0" smtClean="0">
                <a:solidFill>
                  <a:srgbClr val="054166"/>
                </a:solidFill>
                <a:latin typeface="Open Sans"/>
              </a:rPr>
              <a:t>Don`t know</a:t>
            </a:r>
          </a:p>
          <a:p>
            <a:pPr lvl="2" algn="just">
              <a:lnSpc>
                <a:spcPct val="90000"/>
              </a:lnSpc>
              <a:buSzPct val="95000"/>
              <a:buFont typeface="Wingdings" pitchFamily="2" charset="2"/>
              <a:buChar char="q"/>
              <a:defRPr/>
            </a:pPr>
            <a:r>
              <a:rPr lang="en-US" altLang="en-US" sz="1400" dirty="0" smtClean="0">
                <a:solidFill>
                  <a:srgbClr val="054166"/>
                </a:solidFill>
                <a:latin typeface="Open Sans"/>
              </a:rPr>
              <a:t>Refuse to answer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93712" y="402960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16473" y="2208332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93712" y="5266544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2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95912" y="489997"/>
            <a:ext cx="6909538" cy="591810"/>
          </a:xfrm>
        </p:spPr>
        <p:txBody>
          <a:bodyPr/>
          <a:lstStyle/>
          <a:p>
            <a:r>
              <a:rPr lang="de-CH" dirty="0" smtClean="0"/>
              <a:t>Financial Literacy Around the World (FLAT World)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435880" y="1676731"/>
            <a:ext cx="8229601" cy="20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61" tIns="41178" rIns="82361" bIns="41178">
            <a:spAutoFit/>
          </a:bodyPr>
          <a:lstStyle>
            <a:lvl1pPr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742950" indent="-28575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GB" sz="2000" b="0" dirty="0">
                <a:solidFill>
                  <a:srgbClr val="054166"/>
                </a:solidFill>
                <a:latin typeface="Open Sans"/>
              </a:rPr>
              <a:t>Evidence from 15 countries:</a:t>
            </a:r>
          </a:p>
          <a:p>
            <a:endParaRPr lang="en-GB" sz="2500" b="0" dirty="0">
              <a:solidFill>
                <a:srgbClr val="054166"/>
              </a:solidFill>
              <a:latin typeface="Open Sans"/>
            </a:endParaRPr>
          </a:p>
          <a:p>
            <a:endParaRPr lang="en-GB" sz="2500" b="0" baseline="30000" dirty="0">
              <a:solidFill>
                <a:srgbClr val="054166"/>
              </a:solidFill>
              <a:latin typeface="Open Sans"/>
            </a:endParaRPr>
          </a:p>
          <a:p>
            <a:endParaRPr lang="en-GB" b="0" baseline="30000" dirty="0">
              <a:solidFill>
                <a:srgbClr val="054166"/>
              </a:solidFill>
              <a:latin typeface="Open San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60717" y="2084489"/>
            <a:ext cx="3528146" cy="377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61" tIns="41178" rIns="82361" bIns="41178">
            <a:spAutoFit/>
          </a:bodyPr>
          <a:lstStyle>
            <a:lvl1pPr marL="342900" indent="-3429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1pPr>
            <a:lvl2pPr marL="917575" indent="-338138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73138" eaLnBrk="0" hangingPunct="0"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tabLst>
                <a:tab pos="544513" algn="l"/>
              </a:tabLs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USA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The Netherlands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Germany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Italy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Russia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Sweden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New Zealand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Japan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Australia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France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Switzerland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Romania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Chile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Canada</a:t>
            </a:r>
          </a:p>
          <a:p>
            <a:pPr lvl="1">
              <a:buFont typeface="Wingdings" pitchFamily="2" charset="2"/>
              <a:buChar char="v"/>
              <a:defRPr/>
            </a:pPr>
            <a:r>
              <a:rPr lang="en-GB" sz="1600" b="0" dirty="0">
                <a:solidFill>
                  <a:srgbClr val="054166"/>
                </a:solidFill>
                <a:latin typeface="Open Sans"/>
              </a:rPr>
              <a:t>Finland</a:t>
            </a:r>
          </a:p>
        </p:txBody>
      </p:sp>
      <p:pic>
        <p:nvPicPr>
          <p:cNvPr id="6" name="Picture 2" descr="globe-32299_1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92" y="2680113"/>
            <a:ext cx="5033329" cy="25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22374" y="6579286"/>
            <a:ext cx="269626" cy="276999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FF">
                    <a:lumMod val="50000"/>
                  </a:srgbClr>
                </a:solidFill>
              </a:rPr>
              <a:t>3</a:t>
            </a:r>
            <a:endParaRPr lang="en-CA" sz="12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3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86185" y="489997"/>
            <a:ext cx="6909538" cy="591810"/>
          </a:xfrm>
        </p:spPr>
        <p:txBody>
          <a:bodyPr/>
          <a:lstStyle/>
          <a:p>
            <a:r>
              <a:rPr lang="en-US" dirty="0" smtClean="0"/>
              <a:t>Findings: The World is </a:t>
            </a:r>
            <a:r>
              <a:rPr lang="en-US" i="1" dirty="0" smtClean="0"/>
              <a:t>flat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83067" y="1645918"/>
            <a:ext cx="8107810" cy="4275117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1077"/>
              </a:spcBef>
              <a:spcAft>
                <a:spcPts val="600"/>
              </a:spcAft>
              <a:buClr>
                <a:srgbClr val="054166"/>
              </a:buClr>
              <a:buNone/>
              <a:defRPr/>
            </a:pPr>
            <a:r>
              <a:rPr lang="en-US" sz="1600" b="1" dirty="0" smtClean="0">
                <a:solidFill>
                  <a:srgbClr val="054166"/>
                </a:solidFill>
              </a:rPr>
              <a:t>Financial </a:t>
            </a:r>
            <a:r>
              <a:rPr lang="en-US" sz="1600" b="1" dirty="0">
                <a:solidFill>
                  <a:srgbClr val="054166"/>
                </a:solidFill>
              </a:rPr>
              <a:t>illiteracy is widespread in the population</a:t>
            </a:r>
          </a:p>
          <a:p>
            <a:pPr marL="909029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Less than half of the population can answer three basic </a:t>
            </a:r>
            <a:r>
              <a:rPr lang="en-US" dirty="0" smtClean="0">
                <a:solidFill>
                  <a:srgbClr val="054166"/>
                </a:solidFill>
              </a:rPr>
              <a:t>questions</a:t>
            </a:r>
          </a:p>
          <a:p>
            <a:pPr marL="909029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de-CH" dirty="0" smtClean="0">
                <a:solidFill>
                  <a:srgbClr val="054166"/>
                </a:solidFill>
              </a:rPr>
              <a:t>Even in countries with well developed financial markets</a:t>
            </a:r>
          </a:p>
          <a:p>
            <a:pPr marL="909029" lvl="3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de-CH" dirty="0" smtClean="0">
                <a:solidFill>
                  <a:srgbClr val="054166"/>
                </a:solidFill>
              </a:rPr>
              <a:t>People lack knowledge of fundamental financial concepts (even among «investors»)</a:t>
            </a:r>
            <a:endParaRPr lang="en-US" b="1" dirty="0">
              <a:solidFill>
                <a:srgbClr val="054166"/>
              </a:solidFill>
            </a:endParaRPr>
          </a:p>
          <a:p>
            <a:pPr marL="0" lvl="1" indent="-35357">
              <a:lnSpc>
                <a:spcPct val="110000"/>
              </a:lnSpc>
              <a:spcBef>
                <a:spcPts val="538"/>
              </a:spcBef>
              <a:spcAft>
                <a:spcPts val="600"/>
              </a:spcAft>
              <a:buClr>
                <a:srgbClr val="054166"/>
              </a:buClr>
              <a:buNone/>
              <a:defRPr/>
            </a:pPr>
            <a:r>
              <a:rPr lang="en-US" sz="1600" b="1" dirty="0" smtClean="0">
                <a:solidFill>
                  <a:srgbClr val="054166"/>
                </a:solidFill>
              </a:rPr>
              <a:t>Risk </a:t>
            </a:r>
            <a:r>
              <a:rPr lang="en-US" sz="1600" b="1" dirty="0">
                <a:solidFill>
                  <a:srgbClr val="054166"/>
                </a:solidFill>
              </a:rPr>
              <a:t>diversification is most difficult </a:t>
            </a:r>
            <a:r>
              <a:rPr lang="en-US" sz="1600" b="1" dirty="0" smtClean="0">
                <a:solidFill>
                  <a:srgbClr val="054166"/>
                </a:solidFill>
              </a:rPr>
              <a:t>concept to grasp</a:t>
            </a:r>
            <a:endParaRPr lang="en-US" sz="1600" b="1" dirty="0">
              <a:solidFill>
                <a:srgbClr val="054166"/>
              </a:solidFill>
            </a:endParaRPr>
          </a:p>
          <a:p>
            <a:pPr marL="904005" lvl="3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Similar pattern of response across countries</a:t>
            </a:r>
          </a:p>
          <a:p>
            <a:pPr marL="904005" lvl="3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Prevalence of “do not know” </a:t>
            </a:r>
            <a:r>
              <a:rPr lang="en-US" dirty="0" smtClean="0">
                <a:solidFill>
                  <a:srgbClr val="054166"/>
                </a:solidFill>
              </a:rPr>
              <a:t>answers</a:t>
            </a:r>
            <a:endParaRPr lang="en-US" b="1" dirty="0">
              <a:solidFill>
                <a:srgbClr val="054166"/>
              </a:solidFill>
            </a:endParaRPr>
          </a:p>
          <a:p>
            <a:pPr marL="0" lvl="1" indent="-35357">
              <a:lnSpc>
                <a:spcPct val="110000"/>
              </a:lnSpc>
              <a:spcBef>
                <a:spcPts val="538"/>
              </a:spcBef>
              <a:spcAft>
                <a:spcPts val="600"/>
              </a:spcAft>
              <a:buClr>
                <a:srgbClr val="054166"/>
              </a:buClr>
              <a:buNone/>
              <a:defRPr/>
            </a:pPr>
            <a:r>
              <a:rPr lang="en-US" sz="1600" b="1" dirty="0">
                <a:solidFill>
                  <a:srgbClr val="054166"/>
                </a:solidFill>
              </a:rPr>
              <a:t>Some groups are less likely to answer correctly</a:t>
            </a:r>
          </a:p>
          <a:p>
            <a:pPr marL="904005" lvl="3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54166"/>
                </a:solidFill>
              </a:rPr>
              <a:t>Vulnerable groups, for example </a:t>
            </a:r>
            <a:r>
              <a:rPr lang="en-US" dirty="0" smtClean="0">
                <a:solidFill>
                  <a:srgbClr val="054166"/>
                </a:solidFill>
              </a:rPr>
              <a:t>women and the young, </a:t>
            </a:r>
            <a:r>
              <a:rPr lang="en-US" dirty="0">
                <a:solidFill>
                  <a:srgbClr val="054166"/>
                </a:solidFill>
              </a:rPr>
              <a:t>are similar across </a:t>
            </a:r>
            <a:r>
              <a:rPr lang="en-US" dirty="0" smtClean="0">
                <a:solidFill>
                  <a:srgbClr val="054166"/>
                </a:solidFill>
              </a:rPr>
              <a:t>countries</a:t>
            </a:r>
          </a:p>
          <a:p>
            <a:pPr marL="0" lvl="1" indent="-10314">
              <a:lnSpc>
                <a:spcPct val="110000"/>
              </a:lnSpc>
              <a:spcBef>
                <a:spcPts val="538"/>
              </a:spcBef>
              <a:spcAft>
                <a:spcPts val="600"/>
              </a:spcAft>
              <a:buClr>
                <a:srgbClr val="054166"/>
              </a:buClr>
              <a:buNone/>
              <a:defRPr/>
            </a:pPr>
            <a:r>
              <a:rPr lang="de-CH" sz="1600" b="1" dirty="0" smtClean="0">
                <a:solidFill>
                  <a:srgbClr val="054166"/>
                </a:solidFill>
              </a:rPr>
              <a:t>These findings are robust</a:t>
            </a:r>
          </a:p>
          <a:p>
            <a:pPr marL="904005" lvl="3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r>
              <a:rPr lang="de-CH" dirty="0" smtClean="0">
                <a:solidFill>
                  <a:srgbClr val="054166"/>
                </a:solidFill>
              </a:rPr>
              <a:t>Evidence from bigger surveys and different questions</a:t>
            </a:r>
          </a:p>
          <a:p>
            <a:pPr marL="904005" lvl="3" indent="-342900">
              <a:spcBef>
                <a:spcPts val="538"/>
              </a:spcBef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endParaRPr lang="de-CH" sz="1800" dirty="0" smtClean="0">
              <a:solidFill>
                <a:srgbClr val="054166"/>
              </a:solidFill>
            </a:endParaRPr>
          </a:p>
          <a:p>
            <a:pPr marL="904005" lvl="3" indent="-342900">
              <a:spcBef>
                <a:spcPts val="538"/>
              </a:spcBef>
              <a:buClr>
                <a:srgbClr val="054166"/>
              </a:buClr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rgbClr val="054166"/>
              </a:solidFill>
            </a:endParaRPr>
          </a:p>
          <a:p>
            <a:pPr>
              <a:buClr>
                <a:srgbClr val="054166"/>
              </a:buClr>
            </a:pPr>
            <a:endParaRPr lang="en-US" sz="1400" dirty="0">
              <a:solidFill>
                <a:srgbClr val="054166"/>
              </a:solidFill>
            </a:endParaRPr>
          </a:p>
          <a:p>
            <a:pPr>
              <a:buClr>
                <a:srgbClr val="054166"/>
              </a:buClr>
            </a:pPr>
            <a:endParaRPr lang="en-US" sz="1400" dirty="0">
              <a:solidFill>
                <a:srgbClr val="0541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9845" y="6085036"/>
            <a:ext cx="49757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1105" lvl="3">
              <a:spcBef>
                <a:spcPts val="538"/>
              </a:spcBef>
              <a:buClr>
                <a:srgbClr val="233E66">
                  <a:lumMod val="60000"/>
                  <a:lumOff val="40000"/>
                </a:srgbClr>
              </a:buClr>
              <a:defRPr/>
            </a:pPr>
            <a:r>
              <a:rPr lang="en-US" sz="2000" b="1" dirty="0">
                <a:solidFill>
                  <a:srgbClr val="054166"/>
                </a:solidFill>
                <a:latin typeface="Open Sans"/>
              </a:rPr>
              <a:t>Similar patterns across 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22374" y="6579286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>
                    <a:lumMod val="50000"/>
                  </a:srgbClr>
                </a:solidFill>
              </a:rPr>
              <a:t>4</a:t>
            </a:r>
            <a:endParaRPr lang="en-CA" sz="10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4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98636" y="453253"/>
            <a:ext cx="6909538" cy="59181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S&amp;P Global </a:t>
            </a:r>
            <a:r>
              <a:rPr lang="en-US" altLang="en-US" dirty="0" err="1" smtClean="0"/>
              <a:t>FinLit</a:t>
            </a:r>
            <a:r>
              <a:rPr lang="en-US" altLang="en-US" dirty="0" smtClean="0"/>
              <a:t> Survey (GFLS)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40668" y="1870153"/>
            <a:ext cx="4649303" cy="4162757"/>
          </a:xfrm>
        </p:spPr>
        <p:txBody>
          <a:bodyPr>
            <a:normAutofit lnSpcReduction="10000"/>
          </a:bodyPr>
          <a:lstStyle/>
          <a:p>
            <a:pPr marL="280809" indent="-280809" defTabSz="913972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54166"/>
                </a:solidFill>
              </a:rPr>
              <a:t>The </a:t>
            </a:r>
            <a:r>
              <a:rPr lang="en-US" sz="1500" dirty="0">
                <a:solidFill>
                  <a:srgbClr val="054166"/>
                </a:solidFill>
              </a:rPr>
              <a:t>largest, most comprehensive, global measure of financial literacy</a:t>
            </a:r>
          </a:p>
          <a:p>
            <a:pPr marL="280809" indent="-280809" defTabSz="913972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54166"/>
                </a:solidFill>
              </a:rPr>
              <a:t>Interviewed more than 150,000 adults age 15+ in 148 countries</a:t>
            </a:r>
          </a:p>
          <a:p>
            <a:pPr marL="280809" indent="-280809" defTabSz="913972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541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S&amp;P Global </a:t>
            </a:r>
            <a:r>
              <a:rPr lang="en-US" sz="1500" dirty="0">
                <a:solidFill>
                  <a:srgbClr val="054166"/>
                </a:solidFill>
                <a:ea typeface="Calibri" panose="020F0502020204030204" pitchFamily="34" charset="0"/>
                <a:cs typeface="Adobe Caslon Pro" panose="0205050205050A020403" pitchFamily="18" charset="0"/>
              </a:rPr>
              <a:t>partnered with Gallup, GFLEC, and the World Bank</a:t>
            </a:r>
          </a:p>
          <a:p>
            <a:pPr marL="280809" indent="-280809" defTabSz="913972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54166"/>
                </a:solidFill>
              </a:rPr>
              <a:t>The measure has to be applicable to every country, irrespective of economic structure and financial market development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rgbClr val="173954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54166"/>
                </a:solidFill>
              </a:rPr>
              <a:t>The survey covers four topics:</a:t>
            </a:r>
          </a:p>
          <a:p>
            <a:pPr lvl="2">
              <a:lnSpc>
                <a:spcPct val="110000"/>
              </a:lnSpc>
              <a:buClr>
                <a:srgbClr val="173954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54166"/>
                </a:solidFill>
              </a:rPr>
              <a:t>Numeracy </a:t>
            </a:r>
          </a:p>
          <a:p>
            <a:pPr lvl="2">
              <a:lnSpc>
                <a:spcPct val="110000"/>
              </a:lnSpc>
              <a:buClr>
                <a:srgbClr val="173954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54166"/>
                </a:solidFill>
              </a:rPr>
              <a:t>Interest compounding </a:t>
            </a:r>
          </a:p>
          <a:p>
            <a:pPr lvl="2">
              <a:lnSpc>
                <a:spcPct val="110000"/>
              </a:lnSpc>
              <a:buClr>
                <a:srgbClr val="173954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54166"/>
                </a:solidFill>
              </a:rPr>
              <a:t>Inflation</a:t>
            </a:r>
          </a:p>
          <a:p>
            <a:pPr lvl="2">
              <a:lnSpc>
                <a:spcPct val="110000"/>
              </a:lnSpc>
              <a:buClr>
                <a:srgbClr val="173954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rgbClr val="054166"/>
                </a:solidFill>
              </a:rPr>
              <a:t>Risk </a:t>
            </a:r>
            <a:r>
              <a:rPr lang="en-US" altLang="en-US" sz="1500" dirty="0" smtClean="0">
                <a:solidFill>
                  <a:srgbClr val="054166"/>
                </a:solidFill>
              </a:rPr>
              <a:t>diversification</a:t>
            </a:r>
            <a:endParaRPr lang="en-US" altLang="en-US" sz="1500" dirty="0">
              <a:solidFill>
                <a:srgbClr val="0541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10785" r="10309" b="8031"/>
          <a:stretch/>
        </p:blipFill>
        <p:spPr>
          <a:xfrm>
            <a:off x="8587161" y="1328894"/>
            <a:ext cx="3022136" cy="307250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72378" y="3328988"/>
            <a:ext cx="30841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87388" indent="-306388" defTabSz="912813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73954"/>
              </a:buClr>
            </a:pPr>
            <a:endParaRPr lang="en-US" altLang="en-US" sz="1600" b="0" dirty="0">
              <a:solidFill>
                <a:srgbClr val="173954"/>
              </a:solidFill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83762" y="5162808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 i="1" dirty="0">
                <a:solidFill>
                  <a:srgbClr val="054166"/>
                </a:solidFill>
                <a:latin typeface="Open Sans"/>
              </a:rPr>
              <a:t>Being financially literate</a:t>
            </a:r>
            <a:r>
              <a:rPr lang="en-US" altLang="en-US" sz="1600" b="1" dirty="0">
                <a:solidFill>
                  <a:srgbClr val="054166"/>
                </a:solidFill>
                <a:latin typeface="Open Sans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en-US" sz="1600" dirty="0">
                <a:solidFill>
                  <a:srgbClr val="054166"/>
                </a:solidFill>
                <a:latin typeface="Open Sans"/>
              </a:rPr>
              <a:t>Able to answer </a:t>
            </a:r>
            <a:r>
              <a:rPr lang="en-US" altLang="en-US" sz="1600" dirty="0">
                <a:solidFill>
                  <a:srgbClr val="054166"/>
                </a:solidFill>
                <a:latin typeface="Open Sans"/>
              </a:rPr>
              <a:t>3 out of these 4 topics correctly 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4531881" y="4854620"/>
            <a:ext cx="249382" cy="1151907"/>
          </a:xfrm>
          <a:prstGeom prst="rightBrace">
            <a:avLst/>
          </a:prstGeom>
          <a:noFill/>
          <a:ln w="9525" cap="flat" cmpd="sng" algn="ctr">
            <a:solidFill>
              <a:srgbClr val="0541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5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27818" y="494536"/>
            <a:ext cx="6909538" cy="59181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Financial Literacy </a:t>
            </a:r>
            <a:r>
              <a:rPr lang="en-US" altLang="en-US" dirty="0"/>
              <a:t>A</a:t>
            </a:r>
            <a:r>
              <a:rPr lang="en-US" altLang="en-US" dirty="0" smtClean="0"/>
              <a:t>cross the Globe</a:t>
            </a:r>
            <a:endParaRPr lang="en-IN" altLang="en-US" dirty="0" smtClean="0"/>
          </a:p>
        </p:txBody>
      </p:sp>
      <p:pic>
        <p:nvPicPr>
          <p:cNvPr id="4" name="Content Placeholder 3" descr="FinLitSurvey_graphics_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640" y="1596138"/>
            <a:ext cx="6752720" cy="431515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0302" y="6082529"/>
            <a:ext cx="7809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Only 1 in 3 adults worldwide responded correctly to three out of four </a:t>
            </a:r>
            <a:r>
              <a:rPr lang="en-US" altLang="en-US" sz="1600" dirty="0" smtClean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topics</a:t>
            </a:r>
            <a:endParaRPr lang="en-US" altLang="en-US" sz="1600" dirty="0">
              <a:solidFill>
                <a:srgbClr val="054166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70672" y="1332567"/>
            <a:ext cx="2933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0" dirty="0" smtClean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% of</a:t>
            </a:r>
            <a:r>
              <a:rPr lang="en-US" altLang="en-US" sz="1400" dirty="0" smtClean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 </a:t>
            </a:r>
            <a:r>
              <a:rPr lang="en-US" altLang="en-US" sz="1400" b="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financially</a:t>
            </a:r>
            <a:r>
              <a:rPr lang="en-US" altLang="en-US" sz="140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 </a:t>
            </a:r>
            <a:r>
              <a:rPr lang="en-US" altLang="en-US" sz="1400" b="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literate</a:t>
            </a:r>
            <a:r>
              <a:rPr lang="en-US" altLang="en-US" sz="140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 </a:t>
            </a:r>
            <a:r>
              <a:rPr lang="en-US" altLang="en-US" sz="1400" b="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adults</a:t>
            </a:r>
            <a:endParaRPr lang="en-IN" altLang="en-US" sz="1400" b="0" dirty="0">
              <a:solidFill>
                <a:srgbClr val="054166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76298" y="5426246"/>
            <a:ext cx="2085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Source: S&amp;P GFLS</a:t>
            </a:r>
            <a:endParaRPr lang="en-IN" altLang="en-US" sz="1000" b="0" dirty="0">
              <a:solidFill>
                <a:srgbClr val="054166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6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1974715" y="592004"/>
            <a:ext cx="9601199" cy="378597"/>
          </a:xfrm>
        </p:spPr>
        <p:txBody>
          <a:bodyPr>
            <a:noAutofit/>
          </a:bodyPr>
          <a:lstStyle/>
          <a:p>
            <a:r>
              <a:rPr lang="en-US" dirty="0"/>
              <a:t>Financial </a:t>
            </a:r>
            <a:r>
              <a:rPr lang="en-US" dirty="0" smtClean="0"/>
              <a:t>Literacy </a:t>
            </a:r>
            <a:r>
              <a:rPr lang="en-US" dirty="0"/>
              <a:t>in </a:t>
            </a:r>
            <a:r>
              <a:rPr lang="en-US" dirty="0" smtClean="0"/>
              <a:t>Advanced </a:t>
            </a:r>
            <a:r>
              <a:rPr lang="en-US" dirty="0"/>
              <a:t>C</a:t>
            </a:r>
            <a:r>
              <a:rPr lang="en-US" dirty="0" smtClean="0"/>
              <a:t>ountries </a:t>
            </a:r>
            <a:r>
              <a:rPr lang="en-US" dirty="0"/>
              <a:t>and in </a:t>
            </a:r>
            <a:r>
              <a:rPr lang="en-US" dirty="0" smtClean="0"/>
              <a:t>Emerging </a:t>
            </a:r>
            <a:r>
              <a:rPr lang="en-US" dirty="0"/>
              <a:t>E</a:t>
            </a:r>
            <a:r>
              <a:rPr lang="en-US" dirty="0" smtClean="0"/>
              <a:t>conomies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594600" y="1749998"/>
            <a:ext cx="6572250" cy="378597"/>
          </a:xfrm>
          <a:prstGeom prst="rect">
            <a:avLst/>
          </a:prstGeom>
        </p:spPr>
        <p:txBody>
          <a:bodyPr vert="horz" lIns="75186" tIns="37593" rIns="75186" bIns="375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" dirty="0">
                <a:solidFill>
                  <a:srgbClr val="054166"/>
                </a:solidFill>
              </a:rPr>
              <a:t> % of adults who are financially literate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30940" y="5281740"/>
            <a:ext cx="8419606" cy="796863"/>
          </a:xfrm>
          <a:prstGeom prst="rect">
            <a:avLst/>
          </a:prstGeom>
        </p:spPr>
        <p:txBody>
          <a:bodyPr vert="horz" lIns="75186" tIns="37593" rIns="75186" bIns="3759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54166"/>
                </a:solidFill>
              </a:rPr>
              <a:t>Financial literacy is low </a:t>
            </a:r>
            <a:r>
              <a:rPr lang="en-US" sz="1600" dirty="0" smtClean="0">
                <a:solidFill>
                  <a:srgbClr val="054166"/>
                </a:solidFill>
              </a:rPr>
              <a:t>among the BRICS and even in advanced </a:t>
            </a:r>
            <a:r>
              <a:rPr lang="en-US" sz="1600" dirty="0">
                <a:solidFill>
                  <a:srgbClr val="054166"/>
                </a:solidFill>
              </a:rPr>
              <a:t>countries (e.g. Italy</a:t>
            </a:r>
            <a:r>
              <a:rPr lang="en-US" sz="1600" dirty="0" smtClean="0">
                <a:solidFill>
                  <a:srgbClr val="054166"/>
                </a:solidFill>
              </a:rPr>
              <a:t>)</a:t>
            </a:r>
            <a:endParaRPr lang="en-US" sz="1600" dirty="0">
              <a:solidFill>
                <a:srgbClr val="0541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21" y="2228819"/>
            <a:ext cx="8087096" cy="285070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50546" y="4833299"/>
            <a:ext cx="20859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 dirty="0">
                <a:solidFill>
                  <a:srgbClr val="054166"/>
                </a:solidFill>
                <a:latin typeface="Open Sans"/>
                <a:cs typeface="Calibri Light" panose="020F0302020204030204" pitchFamily="34" charset="0"/>
              </a:rPr>
              <a:t>Source: S&amp;P GFLS</a:t>
            </a:r>
            <a:endParaRPr lang="en-IN" altLang="en-US" sz="1000" b="0" dirty="0">
              <a:solidFill>
                <a:srgbClr val="054166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7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08363" y="509452"/>
            <a:ext cx="6909538" cy="59181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Financial Literacy by Topic</a:t>
            </a:r>
            <a:endParaRPr lang="en-IN" altLang="en-US" dirty="0" smtClean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863830" y="1520777"/>
            <a:ext cx="3231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 smtClean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% of </a:t>
            </a:r>
            <a:r>
              <a:rPr lang="en-US" altLang="en-US" sz="1200" b="0" dirty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adults answering correctly</a:t>
            </a:r>
            <a:endParaRPr lang="en-IN" altLang="en-US" sz="1200" b="0" dirty="0">
              <a:solidFill>
                <a:srgbClr val="173954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425828" y="6192265"/>
            <a:ext cx="1538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b="0" dirty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Source: </a:t>
            </a:r>
            <a:r>
              <a:rPr lang="en-US" altLang="en-US" sz="1000" b="0" dirty="0" smtClean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S&amp;P </a:t>
            </a:r>
            <a:r>
              <a:rPr lang="en-US" altLang="en-US" sz="1000" b="0" dirty="0">
                <a:solidFill>
                  <a:srgbClr val="173954"/>
                </a:solidFill>
                <a:latin typeface="Open Sans"/>
                <a:cs typeface="Calibri Light" panose="020F0302020204030204" pitchFamily="34" charset="0"/>
              </a:rPr>
              <a:t>GFLS</a:t>
            </a:r>
            <a:endParaRPr lang="en-IN" altLang="en-US" sz="1000" b="0" dirty="0">
              <a:solidFill>
                <a:srgbClr val="173954"/>
              </a:solidFill>
              <a:latin typeface="Open Sans"/>
              <a:cs typeface="Calibri Light" panose="020F0302020204030204" pitchFamily="34" charset="0"/>
            </a:endParaRPr>
          </a:p>
        </p:txBody>
      </p:sp>
      <p:pic>
        <p:nvPicPr>
          <p:cNvPr id="6" name="Picture 6" descr="FinLitSurvey_graphics_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97" y="1774693"/>
            <a:ext cx="6281469" cy="441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99446" y="2321485"/>
            <a:ext cx="24214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33E66"/>
              </a:buClr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</a:rPr>
              <a:t>Inflation and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simple interest/numeracy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is what people know most across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countries.</a:t>
            </a:r>
          </a:p>
          <a:p>
            <a:pPr>
              <a:buClr>
                <a:srgbClr val="233E66"/>
              </a:buClr>
              <a:defRPr/>
            </a:pPr>
            <a:endParaRPr lang="en-US" sz="1400" dirty="0">
              <a:solidFill>
                <a:srgbClr val="054166"/>
              </a:solidFill>
              <a:latin typeface="Open Sans"/>
            </a:endParaRPr>
          </a:p>
          <a:p>
            <a:pPr>
              <a:buClr>
                <a:srgbClr val="233E66"/>
              </a:buClr>
              <a:defRPr/>
            </a:pPr>
            <a:endParaRPr lang="en-US" sz="1400" dirty="0">
              <a:solidFill>
                <a:srgbClr val="054166"/>
              </a:solidFill>
              <a:latin typeface="Open Sans"/>
            </a:endParaRPr>
          </a:p>
          <a:p>
            <a:pPr>
              <a:buClr>
                <a:srgbClr val="233E66"/>
              </a:buClr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</a:rPr>
              <a:t>Risk diversification is what people know the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least.</a:t>
            </a:r>
          </a:p>
          <a:p>
            <a:pPr>
              <a:buClr>
                <a:srgbClr val="233E66"/>
              </a:buClr>
              <a:defRPr/>
            </a:pPr>
            <a:endParaRPr lang="en-US" sz="1400" dirty="0">
              <a:solidFill>
                <a:srgbClr val="054166"/>
              </a:solidFill>
              <a:latin typeface="Open Sans"/>
            </a:endParaRPr>
          </a:p>
          <a:p>
            <a:pPr>
              <a:buClr>
                <a:srgbClr val="233E66"/>
              </a:buClr>
              <a:defRPr/>
            </a:pPr>
            <a:endParaRPr lang="en-US" sz="1400" dirty="0">
              <a:solidFill>
                <a:srgbClr val="054166"/>
              </a:solidFill>
              <a:latin typeface="Open Sans"/>
            </a:endParaRPr>
          </a:p>
          <a:p>
            <a:pPr>
              <a:buClr>
                <a:srgbClr val="233E66"/>
              </a:buClr>
              <a:defRPr/>
            </a:pPr>
            <a:r>
              <a:rPr lang="en-US" sz="1400" dirty="0">
                <a:solidFill>
                  <a:srgbClr val="054166"/>
                </a:solidFill>
                <a:latin typeface="Open Sans"/>
              </a:rPr>
              <a:t>Large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differences across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countries, but similar findings as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in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the FLAT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World </a:t>
            </a:r>
            <a:r>
              <a:rPr lang="en-US" sz="1400" dirty="0">
                <a:solidFill>
                  <a:srgbClr val="054166"/>
                </a:solidFill>
                <a:latin typeface="Open Sans"/>
              </a:rPr>
              <a:t>Project.</a:t>
            </a:r>
            <a:endParaRPr lang="en-US" sz="1400" dirty="0">
              <a:solidFill>
                <a:srgbClr val="054166"/>
              </a:solidFill>
              <a:latin typeface="Open Sans"/>
            </a:endParaRPr>
          </a:p>
          <a:p>
            <a:pPr>
              <a:buClr>
                <a:srgbClr val="233E66"/>
              </a:buClr>
              <a:defRPr/>
            </a:pPr>
            <a:endParaRPr lang="en-US" sz="1400" dirty="0">
              <a:solidFill>
                <a:srgbClr val="054166"/>
              </a:solidFill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36802" y="6611779"/>
            <a:ext cx="255198" cy="246221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FFFF">
                    <a:lumMod val="50000"/>
                  </a:srgbClr>
                </a:solidFill>
              </a:rPr>
              <a:t>8</a:t>
            </a:r>
            <a:endParaRPr lang="en-CA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LEC Presentation Template v4">
  <a:themeElements>
    <a:clrScheme name="">
      <a:dk1>
        <a:srgbClr val="000000"/>
      </a:dk1>
      <a:lt1>
        <a:srgbClr val="FFFFFF"/>
      </a:lt1>
      <a:dk2>
        <a:srgbClr val="233E66"/>
      </a:dk2>
      <a:lt2>
        <a:srgbClr val="808080"/>
      </a:lt2>
      <a:accent1>
        <a:srgbClr val="0082D1"/>
      </a:accent1>
      <a:accent2>
        <a:srgbClr val="9EC405"/>
      </a:accent2>
      <a:accent3>
        <a:srgbClr val="FFFFFF"/>
      </a:accent3>
      <a:accent4>
        <a:srgbClr val="000000"/>
      </a:accent4>
      <a:accent5>
        <a:srgbClr val="AAC1E5"/>
      </a:accent5>
      <a:accent6>
        <a:srgbClr val="8FB104"/>
      </a:accent6>
      <a:hlink>
        <a:srgbClr val="9EC405"/>
      </a:hlink>
      <a:folHlink>
        <a:srgbClr val="B2B2B2"/>
      </a:folHlink>
    </a:clrScheme>
    <a:fontScheme name="Foundation Template-FINRA Fdt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undation Template-FINRA Fdt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undation Template-FINRA Fdt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undation Template-FINRA Fdt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LEC Presentation Template Map - Size A" id="{31913711-DC14-C642-8C57-CC26F0DFFE11}" vid="{25DE6993-ED61-C34A-A408-09A5AC16B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Microsoft Office PowerPoint</Application>
  <PresentationFormat>Widescreen</PresentationFormat>
  <Paragraphs>276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Adobe Caslon Pro</vt:lpstr>
      <vt:lpstr>Arial</vt:lpstr>
      <vt:lpstr>Calibri</vt:lpstr>
      <vt:lpstr>Calibri Light</vt:lpstr>
      <vt:lpstr>Open Sans</vt:lpstr>
      <vt:lpstr>Times New Roman</vt:lpstr>
      <vt:lpstr>Wingdings</vt:lpstr>
      <vt:lpstr>GFLEC Presentation Template v4</vt:lpstr>
      <vt:lpstr>PowerPoint Presentation</vt:lpstr>
      <vt:lpstr>Section 1</vt:lpstr>
      <vt:lpstr>A Simple Measure of Financial Literacy </vt:lpstr>
      <vt:lpstr>Financial Literacy Around the World (FLAT World)</vt:lpstr>
      <vt:lpstr>Findings: The World is flat</vt:lpstr>
      <vt:lpstr>The S&amp;P Global FinLit Survey (GFLS)</vt:lpstr>
      <vt:lpstr>Financial Literacy Across the Globe</vt:lpstr>
      <vt:lpstr>Financial Literacy in Advanced Countries and in Emerging Economies</vt:lpstr>
      <vt:lpstr>Financial Literacy by Topic</vt:lpstr>
      <vt:lpstr> Evidence of Learning by Experience</vt:lpstr>
      <vt:lpstr>Financial Literacy across Age in the U.S.</vt:lpstr>
      <vt:lpstr>Planning Ahead: Most Workers Don’t </vt:lpstr>
      <vt:lpstr>Section 2</vt:lpstr>
      <vt:lpstr>Financial Behavior: Retirement Planning and Wealth Accumulation</vt:lpstr>
      <vt:lpstr>Financial Behavior: Debt and Debt Management</vt:lpstr>
      <vt:lpstr>Financial Behavior: Wealth Accumulation</vt:lpstr>
      <vt:lpstr>Section 3</vt:lpstr>
      <vt:lpstr>How to Improve Financial Decision-Making</vt:lpstr>
      <vt:lpstr>Overview of Our Education Programs and Initiatives </vt:lpstr>
      <vt:lpstr>Employee Financial Literacy and Retirement Plan Behavior: A Case Study</vt:lpstr>
      <vt:lpstr>New Ways to Make People Save:  The Dartmouth Project</vt:lpstr>
      <vt:lpstr>Five Steps to Planning Success: Experimental Evidence from US Households </vt:lpstr>
      <vt:lpstr>Concluding Remarks</vt:lpstr>
      <vt:lpstr>PowerPoint Presentation</vt:lpstr>
      <vt:lpstr>PowerPoint Presentation</vt:lpstr>
    </vt:vector>
  </TitlesOfParts>
  <Company>FCAC-ACFC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andreahasler-eng</dc:title>
  <dc:creator>Sunil Nouraly (FCAC/ACFC)</dc:creator>
  <cp:lastModifiedBy>Sunil Nouraly (FCAC/ACFC)</cp:lastModifiedBy>
  <cp:revision>1</cp:revision>
  <dcterms:created xsi:type="dcterms:W3CDTF">2017-11-10T15:32:09Z</dcterms:created>
  <dcterms:modified xsi:type="dcterms:W3CDTF">2017-11-10T15:32:25Z</dcterms:modified>
</cp:coreProperties>
</file>