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3AB94-B749-4938-852F-35CB93162AB6}" type="datetimeFigureOut">
              <a:rPr lang="en-CA" smtClean="0"/>
              <a:t>2017-11-10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E2C0-53E9-4681-A4D9-9E6DF817F518}" type="slidenum">
              <a:rPr lang="en-CA" smtClean="0"/>
              <a:t>‹#›</a:t>
            </a:fld>
            <a:endParaRPr lang="en-CA"/>
          </a:p>
        </p:txBody>
      </p:sp>
    </p:spTree>
    <p:extLst>
      <p:ext uri="{BB962C8B-B14F-4D97-AF65-F5344CB8AC3E}">
        <p14:creationId xmlns:p14="http://schemas.microsoft.com/office/powerpoint/2010/main" val="159435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5BC2747-DDF6-42C4-9C18-AD905B1B4FBB}" type="slidenum">
              <a:rPr lang="en-CA" smtClean="0">
                <a:solidFill>
                  <a:prstClr val="black"/>
                </a:solidFill>
              </a:rPr>
              <a:pPr>
                <a:defRPr/>
              </a:pPr>
              <a:t>1</a:t>
            </a:fld>
            <a:endParaRPr lang="en-CA">
              <a:solidFill>
                <a:prstClr val="black"/>
              </a:solidFill>
            </a:endParaRPr>
          </a:p>
        </p:txBody>
      </p:sp>
    </p:spTree>
    <p:extLst>
      <p:ext uri="{BB962C8B-B14F-4D97-AF65-F5344CB8AC3E}">
        <p14:creationId xmlns:p14="http://schemas.microsoft.com/office/powerpoint/2010/main" val="286403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CA" altLang="en-US" sz="1600" smtClean="0"/>
              <a:t>We all understand that money is a major stressor in people’s lives.  Mack outlined the research findings and the other participants have provided excellent information pertaining to the topic.  </a:t>
            </a:r>
          </a:p>
          <a:p>
            <a:pPr marL="171450" indent="-171450">
              <a:buFontTx/>
              <a:buChar char="•"/>
            </a:pPr>
            <a:r>
              <a:rPr lang="en-CA" altLang="en-US" sz="1600" smtClean="0"/>
              <a:t>Workplace financial literacy is about reaching out to where people are. People often don’t know where to go if they have questions or need information.  Providing materials and valuable assistance at the workplace is an excellent place to start.     </a:t>
            </a:r>
          </a:p>
          <a:p>
            <a:pPr marL="171450" indent="-171450">
              <a:buFontTx/>
              <a:buChar char="•"/>
            </a:pPr>
            <a:r>
              <a:rPr lang="en-CA" altLang="en-US" sz="1600" smtClean="0"/>
              <a:t>My role on the panel is to share some specifics of workplace financial literacy initiatives carried out by Credit Counselling Canada members across Canada. </a:t>
            </a:r>
          </a:p>
          <a:p>
            <a:pPr marL="171450" indent="-171450">
              <a:buFontTx/>
              <a:buChar char="•"/>
            </a:pPr>
            <a:r>
              <a:rPr lang="en-CA" altLang="en-US" sz="1600" smtClean="0"/>
              <a:t>We have 17 member agencies from coast to coast who have provided financial literacy programs to employees for many years.  </a:t>
            </a:r>
          </a:p>
          <a:p>
            <a:pPr marL="171450" indent="-171450">
              <a:buFontTx/>
              <a:buChar char="•"/>
            </a:pPr>
            <a:r>
              <a:rPr lang="en-CA" altLang="en-US" sz="1600" smtClean="0"/>
              <a:t>This is the data for the last fiscal year – April 1, 2016 to March 31, 2017 so you can see that our members are extremely busy.   </a:t>
            </a:r>
          </a:p>
        </p:txBody>
      </p:sp>
      <p:sp>
        <p:nvSpPr>
          <p:cNvPr id="4" name="Slide Number Placeholder 3"/>
          <p:cNvSpPr>
            <a:spLocks noGrp="1"/>
          </p:cNvSpPr>
          <p:nvPr>
            <p:ph type="sldNum" sz="quarter" idx="5"/>
          </p:nvPr>
        </p:nvSpPr>
        <p:spPr/>
        <p:txBody>
          <a:bodyPr/>
          <a:lstStyle/>
          <a:p>
            <a:pPr>
              <a:defRPr/>
            </a:pPr>
            <a:fld id="{705D30DB-0874-4284-ABC6-4EDE1C0FE776}" type="slidenum">
              <a:rPr lang="en-CA" smtClean="0">
                <a:solidFill>
                  <a:prstClr val="black"/>
                </a:solidFill>
              </a:rPr>
              <a:pPr>
                <a:defRPr/>
              </a:pPr>
              <a:t>2</a:t>
            </a:fld>
            <a:endParaRPr lang="en-CA">
              <a:solidFill>
                <a:prstClr val="black"/>
              </a:solidFill>
            </a:endParaRPr>
          </a:p>
        </p:txBody>
      </p:sp>
    </p:spTree>
    <p:extLst>
      <p:ext uri="{BB962C8B-B14F-4D97-AF65-F5344CB8AC3E}">
        <p14:creationId xmlns:p14="http://schemas.microsoft.com/office/powerpoint/2010/main" val="190347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CA" dirty="0" smtClean="0"/>
              <a:t>Here is the list of the most popular topics provided by CCC members. Most workshop topics would be determined by an employee survey or a discussion with the HR department prior to the event.  </a:t>
            </a:r>
          </a:p>
          <a:p>
            <a:pPr marL="171450" indent="-171450">
              <a:buFont typeface="Arial" panose="020B0604020202020204" pitchFamily="34" charset="0"/>
              <a:buChar char="•"/>
              <a:defRPr/>
            </a:pPr>
            <a:r>
              <a:rPr lang="en-CA" dirty="0" smtClean="0"/>
              <a:t>I haven’t gone into detail on this slide but money management topics would include the usual budgeting information but also things like savings and spending. Credit and debt would involve managing credit wisely, how to pay down debt and the cost of credit. Many of our educators discuss the behavioural aspects of money with information on habits and attitudes about money vs. rational thoughts in decision making. </a:t>
            </a:r>
          </a:p>
          <a:p>
            <a:pPr marL="171450" indent="-171450">
              <a:buFont typeface="Arial" panose="020B0604020202020204" pitchFamily="34" charset="0"/>
              <a:buChar char="•"/>
              <a:defRPr/>
            </a:pPr>
            <a:r>
              <a:rPr lang="en-CA" dirty="0" smtClean="0"/>
              <a:t>‘Talk about money – it just makes cent$’ is the theme for CCC’s Financial Literacy Month initiatives which our members promote.  In a topic like speaking with your kids about money the kids might be from quite young to adult children.  </a:t>
            </a:r>
          </a:p>
          <a:p>
            <a:pPr>
              <a:defRPr/>
            </a:pPr>
            <a:endParaRPr lang="en-CA" altLang="en-US" dirty="0" smtClean="0"/>
          </a:p>
        </p:txBody>
      </p:sp>
      <p:sp>
        <p:nvSpPr>
          <p:cNvPr id="4" name="Slide Number Placeholder 3"/>
          <p:cNvSpPr>
            <a:spLocks noGrp="1"/>
          </p:cNvSpPr>
          <p:nvPr>
            <p:ph type="sldNum" sz="quarter" idx="5"/>
          </p:nvPr>
        </p:nvSpPr>
        <p:spPr/>
        <p:txBody>
          <a:bodyPr/>
          <a:lstStyle/>
          <a:p>
            <a:pPr>
              <a:defRPr/>
            </a:pPr>
            <a:fld id="{DC6E9DC5-52A1-44A4-A0DE-352F5B3C35FF}" type="slidenum">
              <a:rPr lang="en-CA" smtClean="0">
                <a:solidFill>
                  <a:prstClr val="black"/>
                </a:solidFill>
              </a:rPr>
              <a:pPr>
                <a:defRPr/>
              </a:pPr>
              <a:t>3</a:t>
            </a:fld>
            <a:endParaRPr lang="en-CA">
              <a:solidFill>
                <a:prstClr val="black"/>
              </a:solidFill>
            </a:endParaRPr>
          </a:p>
        </p:txBody>
      </p:sp>
    </p:spTree>
    <p:extLst>
      <p:ext uri="{BB962C8B-B14F-4D97-AF65-F5344CB8AC3E}">
        <p14:creationId xmlns:p14="http://schemas.microsoft.com/office/powerpoint/2010/main" val="60651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CA" dirty="0" smtClean="0"/>
              <a:t>This is just a summary of key components that will help those of you who are responsible for workplace financial literacy presentations.  </a:t>
            </a:r>
          </a:p>
          <a:p>
            <a:pPr marL="171450" indent="-171450">
              <a:buFont typeface="Arial" panose="020B0604020202020204" pitchFamily="34" charset="0"/>
              <a:buChar char="•"/>
              <a:defRPr/>
            </a:pPr>
            <a:r>
              <a:rPr lang="en-CA" dirty="0" smtClean="0"/>
              <a:t>Having a coordinator means someone who can rally the employees to attend your session along with organizing and marketing.  This person can also register employees for the workshop. Having the support of top management goes a long way to the overall promotion of the event.  </a:t>
            </a:r>
          </a:p>
          <a:p>
            <a:pPr marL="171450" indent="-171450">
              <a:buFont typeface="Arial" panose="020B0604020202020204" pitchFamily="34" charset="0"/>
              <a:buChar char="•"/>
              <a:defRPr/>
            </a:pPr>
            <a:r>
              <a:rPr lang="en-CA" dirty="0" smtClean="0"/>
              <a:t>Lunch time works better than after work for obvious reasons.  You should offer two sessions over the lunch period if time permits in case there are employees that can’t leave their work station at the same time.  Workshops should be no longer than 45-50 minutes including questions.  This provides opportunity for employees to get back to work without rushing or stay to ask individual questions. </a:t>
            </a:r>
          </a:p>
          <a:p>
            <a:pPr marL="171450" indent="-171450">
              <a:buFont typeface="Arial" panose="020B0604020202020204" pitchFamily="34" charset="0"/>
              <a:buChar char="•"/>
              <a:defRPr/>
            </a:pPr>
            <a:r>
              <a:rPr lang="en-CA" dirty="0" smtClean="0"/>
              <a:t>There is an optimal size for a group.  Much larger than 30 means you will have more of a lecture format than a discussion.   Fewer than 10 means less variety in the discussion. </a:t>
            </a:r>
          </a:p>
          <a:p>
            <a:pPr marL="171450" indent="-171450">
              <a:buFont typeface="Arial" panose="020B0604020202020204" pitchFamily="34" charset="0"/>
              <a:buChar char="•"/>
              <a:defRPr/>
            </a:pPr>
            <a:r>
              <a:rPr lang="en-CA" dirty="0" smtClean="0"/>
              <a:t>Make sure you bring resources and when you can, offer incentives for participation – for example, coffee, snacks, prizes (for example, a Friday afternoon off work on a long weekend).</a:t>
            </a:r>
          </a:p>
          <a:p>
            <a:pPr marL="171450" indent="-171450">
              <a:buFont typeface="Arial" panose="020B0604020202020204" pitchFamily="34" charset="0"/>
              <a:buChar char="•"/>
              <a:defRPr/>
            </a:pPr>
            <a:r>
              <a:rPr lang="en-CA" dirty="0" smtClean="0"/>
              <a:t>Always allow sufficient time for you to answer individual questions at the end.  There are always people who want to ask something that might be personal or on another topic.</a:t>
            </a:r>
          </a:p>
          <a:p>
            <a:pPr marL="171450" indent="-171450">
              <a:buFont typeface="Arial" panose="020B0604020202020204" pitchFamily="34" charset="0"/>
              <a:buChar char="•"/>
              <a:defRPr/>
            </a:pPr>
            <a:r>
              <a:rPr lang="en-CA" dirty="0" smtClean="0"/>
              <a:t>Our members are finding that online courses are becoming popular for employees.  They can do their learning on their own time and at home which often makes it easier.  Online programming will be considered in the best practices by the Workplace Financial Literacy Committee.  </a:t>
            </a:r>
          </a:p>
          <a:p>
            <a:pPr marL="171450" indent="-171450">
              <a:buFont typeface="Arial" panose="020B0604020202020204" pitchFamily="34" charset="0"/>
              <a:buChar char="•"/>
              <a:defRPr/>
            </a:pPr>
            <a:r>
              <a:rPr lang="en-CA" dirty="0" smtClean="0"/>
              <a:t>In closing, if we can help people to understand how to manage their money and change the way they think about money we might start to see changes in things like savings rates, debt levels and overall confidence which will result in less stress.  Let’s work together to bring talking about money into everyone day conversations.   </a:t>
            </a:r>
          </a:p>
          <a:p>
            <a:pPr>
              <a:defRPr/>
            </a:pPr>
            <a:endParaRPr lang="en-CA" altLang="en-US" dirty="0" smtClean="0"/>
          </a:p>
        </p:txBody>
      </p:sp>
      <p:sp>
        <p:nvSpPr>
          <p:cNvPr id="4" name="Slide Number Placeholder 3"/>
          <p:cNvSpPr>
            <a:spLocks noGrp="1"/>
          </p:cNvSpPr>
          <p:nvPr>
            <p:ph type="sldNum" sz="quarter" idx="5"/>
          </p:nvPr>
        </p:nvSpPr>
        <p:spPr/>
        <p:txBody>
          <a:bodyPr/>
          <a:lstStyle/>
          <a:p>
            <a:pPr>
              <a:defRPr/>
            </a:pPr>
            <a:fld id="{6B7E739C-C9B4-4055-9A41-32B4218458AE}" type="slidenum">
              <a:rPr lang="en-CA" smtClean="0">
                <a:solidFill>
                  <a:prstClr val="black"/>
                </a:solidFill>
              </a:rPr>
              <a:pPr>
                <a:defRPr/>
              </a:pPr>
              <a:t>4</a:t>
            </a:fld>
            <a:endParaRPr lang="en-CA">
              <a:solidFill>
                <a:prstClr val="black"/>
              </a:solidFill>
            </a:endParaRPr>
          </a:p>
        </p:txBody>
      </p:sp>
    </p:spTree>
    <p:extLst>
      <p:ext uri="{BB962C8B-B14F-4D97-AF65-F5344CB8AC3E}">
        <p14:creationId xmlns:p14="http://schemas.microsoft.com/office/powerpoint/2010/main" val="3367237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2144713"/>
            <a:ext cx="12192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950" y="307975"/>
            <a:ext cx="40973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88950" y="2144713"/>
            <a:ext cx="115888"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itle 1"/>
          <p:cNvSpPr>
            <a:spLocks noGrp="1"/>
          </p:cNvSpPr>
          <p:nvPr>
            <p:ph type="title"/>
          </p:nvPr>
        </p:nvSpPr>
        <p:spPr>
          <a:xfrm>
            <a:off x="522628" y="1276590"/>
            <a:ext cx="11189597" cy="868018"/>
          </a:xfrm>
          <a:prstGeom prst="rect">
            <a:avLst/>
          </a:prstGeom>
        </p:spPr>
        <p:txBody>
          <a:bodyPr lIns="91440" rIns="91440" anchor="t">
            <a:noAutofit/>
          </a:bodyPr>
          <a:lstStyle>
            <a:lvl1pPr algn="l">
              <a:defRPr sz="3600" b="0" cap="all"/>
            </a:lvl1pPr>
          </a:lstStyle>
          <a:p>
            <a:r>
              <a:rPr lang="en-US" dirty="0" smtClean="0"/>
              <a:t>Click to edit Master title style</a:t>
            </a:r>
            <a:endParaRPr lang="en-US" dirty="0"/>
          </a:p>
        </p:txBody>
      </p:sp>
      <p:sp>
        <p:nvSpPr>
          <p:cNvPr id="5" name="Text Placeholder 19"/>
          <p:cNvSpPr>
            <a:spLocks noGrp="1"/>
          </p:cNvSpPr>
          <p:nvPr>
            <p:ph type="body" sz="quarter" idx="14"/>
          </p:nvPr>
        </p:nvSpPr>
        <p:spPr>
          <a:xfrm>
            <a:off x="680162" y="2144607"/>
            <a:ext cx="5585172" cy="548640"/>
          </a:xfrm>
          <a:prstGeom prst="rect">
            <a:avLst/>
          </a:prstGeom>
          <a:solidFill>
            <a:schemeClr val="tx2"/>
          </a:solidFill>
        </p:spPr>
        <p:txBody>
          <a:bodyPr lIns="182880" tIns="0" bIns="0" anchor="ctr" anchorCtr="0">
            <a:noAutofit/>
          </a:bodyPr>
          <a:lstStyle>
            <a:lvl1pPr marL="0" indent="0">
              <a:buNone/>
              <a:defRPr sz="2400" b="1">
                <a:solidFill>
                  <a:srgbClr val="FFFFFF"/>
                </a:solidFill>
              </a:defRPr>
            </a:lvl1pPr>
          </a:lstStyle>
          <a:p>
            <a:pPr lvl="0"/>
            <a:r>
              <a:rPr lang="en-US" dirty="0" smtClean="0"/>
              <a:t>Click to edit Master text styles</a:t>
            </a:r>
            <a:endParaRPr lang="en-US" dirty="0"/>
          </a:p>
        </p:txBody>
      </p:sp>
      <p:sp>
        <p:nvSpPr>
          <p:cNvPr id="7" name="Text Placeholder 15"/>
          <p:cNvSpPr>
            <a:spLocks noGrp="1"/>
          </p:cNvSpPr>
          <p:nvPr>
            <p:ph type="body" sz="quarter" idx="13"/>
          </p:nvPr>
        </p:nvSpPr>
        <p:spPr>
          <a:xfrm>
            <a:off x="534110" y="2844806"/>
            <a:ext cx="7512871" cy="404616"/>
          </a:xfrm>
          <a:prstGeom prst="rect">
            <a:avLst/>
          </a:prstGeom>
        </p:spPr>
        <p:txBody>
          <a:bodyPr>
            <a:noAutofit/>
          </a:bodyPr>
          <a:lstStyle>
            <a:lvl1pPr marL="0" indent="0">
              <a:buNone/>
              <a:defRPr sz="2000"/>
            </a:lvl1pPr>
          </a:lstStyle>
          <a:p>
            <a:pPr lvl="0"/>
            <a:r>
              <a:rPr lang="en-US" smtClean="0"/>
              <a:t>Click to edit Master text styles</a:t>
            </a:r>
          </a:p>
        </p:txBody>
      </p:sp>
    </p:spTree>
    <p:extLst>
      <p:ext uri="{BB962C8B-B14F-4D97-AF65-F5344CB8AC3E}">
        <p14:creationId xmlns:p14="http://schemas.microsoft.com/office/powerpoint/2010/main" val="184054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ackground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73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FIP+Canada">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600" y="307975"/>
            <a:ext cx="40989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8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9072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0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2144713"/>
            <a:ext cx="12192000" cy="549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tangle 5"/>
          <p:cNvSpPr/>
          <p:nvPr userDrawn="1"/>
        </p:nvSpPr>
        <p:spPr>
          <a:xfrm>
            <a:off x="488950" y="2144713"/>
            <a:ext cx="115888" cy="549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524933" y="1276590"/>
            <a:ext cx="10972800" cy="728662"/>
          </a:xfrm>
          <a:prstGeom prst="rect">
            <a:avLst/>
          </a:prstGeom>
        </p:spPr>
        <p:txBody>
          <a:bodyPr/>
          <a:lstStyle>
            <a:lvl1pPr>
              <a:defRPr sz="3400" cap="all"/>
            </a:lvl1pPr>
          </a:lstStyle>
          <a:p>
            <a:endParaRPr lang="en-US" dirty="0"/>
          </a:p>
        </p:txBody>
      </p:sp>
      <p:sp>
        <p:nvSpPr>
          <p:cNvPr id="8" name="Text Placeholder 19"/>
          <p:cNvSpPr>
            <a:spLocks noGrp="1"/>
          </p:cNvSpPr>
          <p:nvPr>
            <p:ph type="body" sz="quarter" idx="14"/>
          </p:nvPr>
        </p:nvSpPr>
        <p:spPr>
          <a:xfrm>
            <a:off x="680162" y="2144607"/>
            <a:ext cx="5585172" cy="548640"/>
          </a:xfrm>
          <a:prstGeom prst="rect">
            <a:avLst/>
          </a:prstGeom>
          <a:solidFill>
            <a:schemeClr val="tx2"/>
          </a:solidFill>
        </p:spPr>
        <p:txBody>
          <a:bodyPr tIns="0" bIns="0" anchor="ctr" anchorCtr="0">
            <a:noAutofit/>
          </a:bodyPr>
          <a:lstStyle>
            <a:lvl1pPr marL="0" indent="0">
              <a:buNone/>
              <a:defRPr sz="2400" b="1">
                <a:solidFill>
                  <a:srgbClr val="FFFFFF"/>
                </a:solidFill>
              </a:defRPr>
            </a:lvl1pPr>
          </a:lstStyle>
          <a:p>
            <a:pPr lvl="0"/>
            <a:r>
              <a:rPr lang="en-US" dirty="0" smtClean="0"/>
              <a:t>Click to edit Master text styles</a:t>
            </a:r>
            <a:endParaRPr lang="en-US" dirty="0"/>
          </a:p>
        </p:txBody>
      </p:sp>
      <p:sp>
        <p:nvSpPr>
          <p:cNvPr id="10" name="Text Placeholder 15"/>
          <p:cNvSpPr>
            <a:spLocks noGrp="1"/>
          </p:cNvSpPr>
          <p:nvPr>
            <p:ph type="body" sz="quarter" idx="13"/>
          </p:nvPr>
        </p:nvSpPr>
        <p:spPr>
          <a:xfrm>
            <a:off x="534110" y="2844806"/>
            <a:ext cx="7512871" cy="404616"/>
          </a:xfrm>
          <a:prstGeom prst="rect">
            <a:avLst/>
          </a:prstGeom>
        </p:spPr>
        <p:txBody>
          <a:bodyPr>
            <a:noAutofit/>
          </a:bodyPr>
          <a:lstStyle>
            <a:lvl1pPr marL="0" indent="0">
              <a:buNone/>
              <a:defRPr sz="2000"/>
            </a:lvl1pPr>
          </a:lstStyle>
          <a:p>
            <a:pPr lvl="0"/>
            <a:r>
              <a:rPr lang="en-US" smtClean="0"/>
              <a:t>Click to edit Master text styles</a:t>
            </a:r>
          </a:p>
        </p:txBody>
      </p:sp>
      <p:sp>
        <p:nvSpPr>
          <p:cNvPr id="7" name="Slide Number Placeholder 5"/>
          <p:cNvSpPr>
            <a:spLocks noGrp="1"/>
          </p:cNvSpPr>
          <p:nvPr>
            <p:ph type="sldNum" sz="quarter" idx="15"/>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5D3592C9-22B0-4B0C-987C-4E399241123A}" type="slidenum">
              <a:rPr lang="en-US"/>
              <a:pPr>
                <a:defRPr/>
              </a:pPr>
              <a:t>‹#›</a:t>
            </a:fld>
            <a:endParaRPr lang="en-US" dirty="0"/>
          </a:p>
        </p:txBody>
      </p:sp>
    </p:spTree>
    <p:extLst>
      <p:ext uri="{BB962C8B-B14F-4D97-AF65-F5344CB8AC3E}">
        <p14:creationId xmlns:p14="http://schemas.microsoft.com/office/powerpoint/2010/main" val="49603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10972800" cy="8048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609600" y="1752600"/>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C67F86B7-CC63-4545-AEEB-70B2C14302BE}" type="slidenum">
              <a:rPr lang="en-US"/>
              <a:pPr>
                <a:defRPr/>
              </a:pPr>
              <a:t>‹#›</a:t>
            </a:fld>
            <a:endParaRPr lang="en-US" dirty="0"/>
          </a:p>
        </p:txBody>
      </p:sp>
    </p:spTree>
    <p:extLst>
      <p:ext uri="{BB962C8B-B14F-4D97-AF65-F5344CB8AC3E}">
        <p14:creationId xmlns:p14="http://schemas.microsoft.com/office/powerpoint/2010/main" val="414176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10972800" cy="804862"/>
          </a:xfrm>
          <a:prstGeom prst="rect">
            <a:avLst/>
          </a:prstGeo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609600" y="17526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526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833429B5-13BB-4E61-8DA0-02FF2C7A401D}" type="slidenum">
              <a:rPr lang="en-US"/>
              <a:pPr>
                <a:defRPr/>
              </a:pPr>
              <a:t>‹#›</a:t>
            </a:fld>
            <a:endParaRPr lang="en-US" dirty="0"/>
          </a:p>
        </p:txBody>
      </p:sp>
    </p:spTree>
    <p:extLst>
      <p:ext uri="{BB962C8B-B14F-4D97-AF65-F5344CB8AC3E}">
        <p14:creationId xmlns:p14="http://schemas.microsoft.com/office/powerpoint/2010/main" val="209969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10972800" cy="817562"/>
          </a:xfrm>
          <a:prstGeom prst="rect">
            <a:avLst/>
          </a:prstGeom>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09600" y="16875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3272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875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3272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B5C72168-967F-4AAA-B4D2-4E1887F5E0E9}" type="slidenum">
              <a:rPr lang="en-US"/>
              <a:pPr>
                <a:defRPr/>
              </a:pPr>
              <a:t>‹#›</a:t>
            </a:fld>
            <a:endParaRPr lang="en-US" dirty="0"/>
          </a:p>
        </p:txBody>
      </p:sp>
    </p:spTree>
    <p:extLst>
      <p:ext uri="{BB962C8B-B14F-4D97-AF65-F5344CB8AC3E}">
        <p14:creationId xmlns:p14="http://schemas.microsoft.com/office/powerpoint/2010/main" val="42233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10972800" cy="1143000"/>
          </a:xfrm>
          <a:prstGeom prst="rect">
            <a:avLst/>
          </a:prstGeom>
        </p:spPr>
        <p:txBody>
          <a:bodyPr/>
          <a:lstStyle>
            <a:lvl1pPr>
              <a:defRPr sz="4000"/>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7100A689-D003-4F11-8778-E37D923F0AF3}" type="slidenum">
              <a:rPr lang="en-US"/>
              <a:pPr>
                <a:defRPr/>
              </a:pPr>
              <a:t>‹#›</a:t>
            </a:fld>
            <a:endParaRPr lang="en-US" dirty="0"/>
          </a:p>
        </p:txBody>
      </p:sp>
    </p:spTree>
    <p:extLst>
      <p:ext uri="{BB962C8B-B14F-4D97-AF65-F5344CB8AC3E}">
        <p14:creationId xmlns:p14="http://schemas.microsoft.com/office/powerpoint/2010/main" val="308682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Rectangle 3"/>
          <p:cNvSpPr/>
          <p:nvPr userDrawn="1"/>
        </p:nvSpPr>
        <p:spPr>
          <a:xfrm>
            <a:off x="0" y="2144713"/>
            <a:ext cx="12192000" cy="9509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tangle 4"/>
          <p:cNvSpPr/>
          <p:nvPr userDrawn="1"/>
        </p:nvSpPr>
        <p:spPr>
          <a:xfrm>
            <a:off x="500063" y="2144713"/>
            <a:ext cx="233362" cy="950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ext Placeholder 2"/>
          <p:cNvSpPr>
            <a:spLocks noGrp="1"/>
          </p:cNvSpPr>
          <p:nvPr>
            <p:ph type="body" sz="quarter" idx="15"/>
          </p:nvPr>
        </p:nvSpPr>
        <p:spPr>
          <a:xfrm>
            <a:off x="733779" y="2144607"/>
            <a:ext cx="7027333" cy="950976"/>
          </a:xfrm>
          <a:prstGeom prst="rect">
            <a:avLst/>
          </a:prstGeom>
          <a:solidFill>
            <a:schemeClr val="tx2"/>
          </a:solidFill>
        </p:spPr>
        <p:txBody>
          <a:bodyPr vert="horz" lIns="182880" anchor="ctr" anchorCtr="0"/>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smtClean="0"/>
              <a:t>Click to edit Master text styles</a:t>
            </a:r>
          </a:p>
        </p:txBody>
      </p:sp>
      <p:sp>
        <p:nvSpPr>
          <p:cNvPr id="6" name="Slide Number Placeholder 5"/>
          <p:cNvSpPr>
            <a:spLocks noGrp="1"/>
          </p:cNvSpPr>
          <p:nvPr>
            <p:ph type="sldNum" sz="quarter" idx="16"/>
          </p:nvPr>
        </p:nvSpPr>
        <p:spPr>
          <a:xfrm>
            <a:off x="5608638" y="6356350"/>
            <a:ext cx="995362" cy="365125"/>
          </a:xfrm>
          <a:prstGeom prst="rect">
            <a:avLst/>
          </a:prstGeom>
        </p:spPr>
        <p:txBody>
          <a:bodyPr/>
          <a:lstStyle>
            <a:lvl1pPr algn="ctr" defTabSz="457200" eaLnBrk="1" fontAlgn="auto" hangingPunct="1">
              <a:spcBef>
                <a:spcPts val="0"/>
              </a:spcBef>
              <a:spcAft>
                <a:spcPts val="0"/>
              </a:spcAft>
              <a:defRPr sz="1200">
                <a:solidFill>
                  <a:srgbClr val="7D7D7D"/>
                </a:solidFill>
                <a:latin typeface="+mn-lt"/>
              </a:defRPr>
            </a:lvl1pPr>
          </a:lstStyle>
          <a:p>
            <a:pPr>
              <a:defRPr/>
            </a:pPr>
            <a:fld id="{B2B2E50D-92A7-451D-A9A4-AAC90676FE09}" type="slidenum">
              <a:rPr lang="en-US"/>
              <a:pPr>
                <a:defRPr/>
              </a:pPr>
              <a:t>‹#›</a:t>
            </a:fld>
            <a:endParaRPr lang="en-US" dirty="0"/>
          </a:p>
        </p:txBody>
      </p:sp>
    </p:spTree>
    <p:extLst>
      <p:ext uri="{BB962C8B-B14F-4D97-AF65-F5344CB8AC3E}">
        <p14:creationId xmlns:p14="http://schemas.microsoft.com/office/powerpoint/2010/main" val="308822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2" descr="Last Slide PPT icons En.pdf"/>
          <p:cNvPicPr>
            <a:picLocks noChangeAspect="1"/>
          </p:cNvPicPr>
          <p:nvPr userDrawn="1"/>
        </p:nvPicPr>
        <p:blipFill>
          <a:blip r:embed="rId2">
            <a:extLst>
              <a:ext uri="{28A0092B-C50C-407E-A947-70E740481C1C}">
                <a14:useLocalDpi xmlns:a14="http://schemas.microsoft.com/office/drawing/2010/main" val="0"/>
              </a:ext>
            </a:extLst>
          </a:blip>
          <a:srcRect t="4744" b="34151"/>
          <a:stretch>
            <a:fillRect/>
          </a:stretch>
        </p:blipFill>
        <p:spPr bwMode="auto">
          <a:xfrm>
            <a:off x="0" y="642938"/>
            <a:ext cx="12192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7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44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9"/>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233025" y="6338888"/>
            <a:ext cx="15414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507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Calibri" panose="020F0502020204030204" pitchFamily="34" charset="0"/>
        </a:defRPr>
      </a:lvl2pPr>
      <a:lvl3pPr algn="l" defTabSz="457200" rtl="0" eaLnBrk="0" fontAlgn="base" hangingPunct="0">
        <a:spcBef>
          <a:spcPct val="0"/>
        </a:spcBef>
        <a:spcAft>
          <a:spcPct val="0"/>
        </a:spcAft>
        <a:defRPr sz="4400">
          <a:solidFill>
            <a:schemeClr val="tx1"/>
          </a:solidFill>
          <a:latin typeface="Calibri" panose="020F0502020204030204" pitchFamily="34" charset="0"/>
        </a:defRPr>
      </a:lvl3pPr>
      <a:lvl4pPr algn="l" defTabSz="457200" rtl="0" eaLnBrk="0" fontAlgn="base" hangingPunct="0">
        <a:spcBef>
          <a:spcPct val="0"/>
        </a:spcBef>
        <a:spcAft>
          <a:spcPct val="0"/>
        </a:spcAft>
        <a:defRPr sz="4400">
          <a:solidFill>
            <a:schemeClr val="tx1"/>
          </a:solidFill>
          <a:latin typeface="Calibri" panose="020F0502020204030204" pitchFamily="34" charset="0"/>
        </a:defRPr>
      </a:lvl4pPr>
      <a:lvl5pPr algn="l"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l" defTabSz="457200" rtl="0" fontAlgn="base">
        <a:spcBef>
          <a:spcPct val="0"/>
        </a:spcBef>
        <a:spcAft>
          <a:spcPct val="0"/>
        </a:spcAft>
        <a:defRPr sz="4400">
          <a:solidFill>
            <a:schemeClr val="tx1"/>
          </a:solidFill>
          <a:latin typeface="Calibri" panose="020F0502020204030204" pitchFamily="34" charset="0"/>
        </a:defRPr>
      </a:lvl6pPr>
      <a:lvl7pPr marL="914400" algn="l" defTabSz="457200" rtl="0" fontAlgn="base">
        <a:spcBef>
          <a:spcPct val="0"/>
        </a:spcBef>
        <a:spcAft>
          <a:spcPct val="0"/>
        </a:spcAft>
        <a:defRPr sz="4400">
          <a:solidFill>
            <a:schemeClr val="tx1"/>
          </a:solidFill>
          <a:latin typeface="Calibri" panose="020F0502020204030204" pitchFamily="34" charset="0"/>
        </a:defRPr>
      </a:lvl7pPr>
      <a:lvl8pPr marL="1371600" algn="l" defTabSz="457200" rtl="0" fontAlgn="base">
        <a:spcBef>
          <a:spcPct val="0"/>
        </a:spcBef>
        <a:spcAft>
          <a:spcPct val="0"/>
        </a:spcAft>
        <a:defRPr sz="4400">
          <a:solidFill>
            <a:schemeClr val="tx1"/>
          </a:solidFill>
          <a:latin typeface="Calibri" panose="020F0502020204030204" pitchFamily="34" charset="0"/>
        </a:defRPr>
      </a:lvl8pPr>
      <a:lvl9pPr marL="1828800" algn="l"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Clr>
          <a:schemeClr val="tx2"/>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tx2"/>
        </a:buClr>
        <a:buSzPct val="50000"/>
        <a:buFont typeface="Courier New" panose="02070309020205020404" pitchFamily="49" charset="0"/>
        <a:buChar char="o"/>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7D7D7D"/>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7D7D7D"/>
        </a:buClr>
        <a:buSzPct val="70000"/>
        <a:buFont typeface="Wingdings" panose="05000000000000000000" pitchFamily="2"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p:cNvPr>
          <p:cNvSpPr/>
          <p:nvPr/>
        </p:nvSpPr>
        <p:spPr>
          <a:xfrm>
            <a:off x="1528763" y="4654396"/>
            <a:ext cx="9144000" cy="2205037"/>
          </a:xfrm>
          <a:prstGeom prst="rect">
            <a:avLst/>
          </a:pr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CA" dirty="0">
              <a:solidFill>
                <a:prstClr val="white"/>
              </a:solidFill>
            </a:endParaRPr>
          </a:p>
        </p:txBody>
      </p:sp>
      <p:pic>
        <p:nvPicPr>
          <p:cNvPr id="81923" name="Picture 2" descr="A close up of a logo&#10;&#10;Description generated with high confid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5246688"/>
            <a:ext cx="3573462"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1"/>
          <p:cNvSpPr txBox="1">
            <a:spLocks noChangeArrowheads="1"/>
          </p:cNvSpPr>
          <p:nvPr/>
        </p:nvSpPr>
        <p:spPr bwMode="auto">
          <a:xfrm>
            <a:off x="1671638" y="5013325"/>
            <a:ext cx="5616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ko-KR" sz="3200" b="1" smtClean="0">
                <a:solidFill>
                  <a:prstClr val="white"/>
                </a:solidFill>
                <a:latin typeface="Verdana" panose="020B0604030504040204" pitchFamily="34" charset="0"/>
                <a:ea typeface="Gulim" panose="020B0600000101010101" pitchFamily="34" charset="-127"/>
              </a:rPr>
              <a:t>Examples of Workplace Financial Education</a:t>
            </a:r>
          </a:p>
        </p:txBody>
      </p:sp>
      <p:sp>
        <p:nvSpPr>
          <p:cNvPr id="81925" name="TextBox 5"/>
          <p:cNvSpPr txBox="1">
            <a:spLocks noChangeArrowheads="1"/>
          </p:cNvSpPr>
          <p:nvPr/>
        </p:nvSpPr>
        <p:spPr bwMode="auto">
          <a:xfrm>
            <a:off x="1703388" y="6308725"/>
            <a:ext cx="4787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ko-KR" sz="1200" b="1" smtClean="0">
                <a:solidFill>
                  <a:prstClr val="white"/>
                </a:solidFill>
                <a:latin typeface="Verdana" panose="020B0604030504040204" pitchFamily="34" charset="0"/>
                <a:ea typeface="Gulim" panose="020B0600000101010101" pitchFamily="34" charset="-127"/>
              </a:rPr>
              <a:t>November 3, 2017</a:t>
            </a:r>
          </a:p>
        </p:txBody>
      </p:sp>
      <p:pic>
        <p:nvPicPr>
          <p:cNvPr id="81926" name="Picture 3"/>
          <p:cNvPicPr>
            <a:picLocks noChangeAspect="1"/>
          </p:cNvPicPr>
          <p:nvPr/>
        </p:nvPicPr>
        <p:blipFill>
          <a:blip r:embed="rId4">
            <a:extLst>
              <a:ext uri="{28A0092B-C50C-407E-A947-70E740481C1C}">
                <a14:useLocalDpi xmlns:a14="http://schemas.microsoft.com/office/drawing/2010/main" val="0"/>
              </a:ext>
            </a:extLst>
          </a:blip>
          <a:srcRect l="140" t="2043" r="-140" b="20541"/>
          <a:stretch>
            <a:fillRect/>
          </a:stretch>
        </p:blipFill>
        <p:spPr bwMode="auto">
          <a:xfrm>
            <a:off x="1487488" y="6350"/>
            <a:ext cx="9180512"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p:cNvPr>
          <p:cNvSpPr/>
          <p:nvPr/>
        </p:nvSpPr>
        <p:spPr>
          <a:xfrm>
            <a:off x="1487488" y="4662488"/>
            <a:ext cx="9180512" cy="825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CA">
              <a:solidFill>
                <a:prstClr val="white"/>
              </a:solidFill>
            </a:endParaRPr>
          </a:p>
        </p:txBody>
      </p:sp>
      <p:sp>
        <p:nvSpPr>
          <p:cNvPr id="3" name="Rectangle 2"/>
          <p:cNvSpPr/>
          <p:nvPr/>
        </p:nvSpPr>
        <p:spPr>
          <a:xfrm>
            <a:off x="10479116" y="6159022"/>
            <a:ext cx="1577947" cy="606903"/>
          </a:xfrm>
          <a:prstGeom prst="rect">
            <a:avLst/>
          </a:prstGeom>
          <a:solidFill>
            <a:srgbClr val="3838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25989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0"/>
          </p:nvPr>
        </p:nvSpPr>
        <p:spPr>
          <a:xfrm>
            <a:off x="5375275" y="1698625"/>
            <a:ext cx="6372225" cy="1439863"/>
          </a:xfrm>
        </p:spPr>
        <p:txBody>
          <a:bodyPr wrap="square">
            <a:noAutofit/>
          </a:bodyPr>
          <a:lstStyle/>
          <a:p>
            <a:pPr marL="265113">
              <a:defRPr/>
            </a:pPr>
            <a:endParaRPr lang="en-CA" sz="2600" dirty="0">
              <a:latin typeface="Verdana" panose="020B0604030504040204" pitchFamily="34" charset="0"/>
              <a:ea typeface="Verdana" panose="020B0604030504040204" pitchFamily="34" charset="0"/>
              <a:cs typeface="Verdana" panose="020B0604030504040204" pitchFamily="34" charset="0"/>
            </a:endParaRPr>
          </a:p>
          <a:p>
            <a:pPr marL="265113">
              <a:defRPr/>
            </a:pPr>
            <a:r>
              <a:rPr lang="en-CA" sz="2600" dirty="0">
                <a:latin typeface="Verdana" panose="020B0604030504040204" pitchFamily="34" charset="0"/>
                <a:ea typeface="Verdana" panose="020B0604030504040204" pitchFamily="34" charset="0"/>
                <a:cs typeface="Verdana" panose="020B0604030504040204" pitchFamily="34" charset="0"/>
              </a:rPr>
              <a:t>3,272 presentations</a:t>
            </a:r>
          </a:p>
          <a:p>
            <a:pPr marL="265113">
              <a:defRPr/>
            </a:pPr>
            <a:endParaRPr lang="en-CA" sz="2600" dirty="0">
              <a:latin typeface="Verdana" panose="020B0604030504040204" pitchFamily="34" charset="0"/>
              <a:ea typeface="Verdana" panose="020B0604030504040204" pitchFamily="34" charset="0"/>
              <a:cs typeface="Verdana" panose="020B0604030504040204" pitchFamily="34" charset="0"/>
            </a:endParaRPr>
          </a:p>
          <a:p>
            <a:pPr>
              <a:defRPr/>
            </a:pPr>
            <a:endParaRPr lang="ko-KR" altLang="en-US" sz="2400" dirty="0">
              <a:latin typeface="Verdana" panose="020B0604030504040204" pitchFamily="34" charset="0"/>
              <a:cs typeface="Verdana" panose="020B0604030504040204" pitchFamily="34" charset="0"/>
            </a:endParaRPr>
          </a:p>
        </p:txBody>
      </p:sp>
      <p:pic>
        <p:nvPicPr>
          <p:cNvPr id="83972" name="Picture 6"/>
          <p:cNvPicPr>
            <a:picLocks noChangeAspect="1"/>
          </p:cNvPicPr>
          <p:nvPr/>
        </p:nvPicPr>
        <p:blipFill rotWithShape="1">
          <a:blip r:embed="rId3">
            <a:extLst>
              <a:ext uri="{28A0092B-C50C-407E-A947-70E740481C1C}">
                <a14:useLocalDpi xmlns:a14="http://schemas.microsoft.com/office/drawing/2010/main" val="0"/>
              </a:ext>
            </a:extLst>
          </a:blip>
          <a:srcRect l="77986" t="7498" r="3105" b="-16019"/>
          <a:stretch/>
        </p:blipFill>
        <p:spPr bwMode="auto">
          <a:xfrm>
            <a:off x="-32901" y="-621506"/>
            <a:ext cx="2402126" cy="892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itle 3"/>
          <p:cNvSpPr txBox="1">
            <a:spLocks/>
          </p:cNvSpPr>
          <p:nvPr/>
        </p:nvSpPr>
        <p:spPr bwMode="auto">
          <a:xfrm>
            <a:off x="3971925" y="227013"/>
            <a:ext cx="6372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latinLnBrk="1">
              <a:spcBef>
                <a:spcPct val="0"/>
              </a:spcBef>
              <a:spcAft>
                <a:spcPct val="0"/>
              </a:spcAft>
            </a:pPr>
            <a:r>
              <a:rPr lang="en-US" altLang="ko-KR" sz="4000" b="1" smtClean="0">
                <a:solidFill>
                  <a:srgbClr val="404040"/>
                </a:solidFill>
                <a:latin typeface="Verdana" panose="020B0604030504040204" pitchFamily="34" charset="0"/>
                <a:ea typeface="Gulim" panose="020B0600000101010101" pitchFamily="34" charset="-127"/>
              </a:rPr>
              <a:t> Our Numbers</a:t>
            </a:r>
            <a:endParaRPr lang="ko-KR" altLang="en-US" sz="3600" b="1" smtClean="0">
              <a:solidFill>
                <a:srgbClr val="404040"/>
              </a:solidFill>
              <a:latin typeface="Verdana" panose="020B0604030504040204" pitchFamily="34" charset="0"/>
              <a:cs typeface="Verdana" panose="020B0604030504040204" pitchFamily="34" charset="0"/>
            </a:endParaRPr>
          </a:p>
        </p:txBody>
      </p:sp>
      <p:pic>
        <p:nvPicPr>
          <p:cNvPr id="83974" name="Graphic 8" descr="Teach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700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2">
            <a:extLst/>
          </p:cNvPr>
          <p:cNvSpPr txBox="1">
            <a:spLocks/>
          </p:cNvSpPr>
          <p:nvPr/>
        </p:nvSpPr>
        <p:spPr>
          <a:xfrm>
            <a:off x="5375275" y="3516313"/>
            <a:ext cx="4464050" cy="647700"/>
          </a:xfrm>
          <a:prstGeom prst="rect">
            <a:avLst/>
          </a:prstGeom>
        </p:spPr>
        <p:txBody>
          <a:bodyPr lIns="396000"/>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65113" fontAlgn="base">
              <a:spcAft>
                <a:spcPct val="0"/>
              </a:spcAft>
              <a:defRPr/>
            </a:pPr>
            <a:r>
              <a:rPr lang="en-CA" sz="2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13,683 participants</a:t>
            </a:r>
          </a:p>
          <a:p>
            <a:pPr fontAlgn="base">
              <a:spcAft>
                <a:spcPct val="0"/>
              </a:spcAft>
              <a:defRPr/>
            </a:pPr>
            <a:endParaRPr lang="ko-KR" altLang="en-US" sz="2400" dirty="0">
              <a:solidFill>
                <a:prstClr val="black">
                  <a:lumMod val="75000"/>
                  <a:lumOff val="25000"/>
                </a:prstClr>
              </a:solidFill>
              <a:latin typeface="Verdana" panose="020B0604030504040204" pitchFamily="34" charset="0"/>
              <a:cs typeface="Verdana" panose="020B0604030504040204" pitchFamily="34" charset="0"/>
            </a:endParaRPr>
          </a:p>
        </p:txBody>
      </p:sp>
      <p:pic>
        <p:nvPicPr>
          <p:cNvPr id="83976" name="Graphic 11" descr="User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6138" y="3068638"/>
            <a:ext cx="128428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139320" y="6085211"/>
            <a:ext cx="1739788" cy="671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pic>
        <p:nvPicPr>
          <p:cNvPr id="83971" name="Picture 5" descr="A close up of a logo&#10;&#10;Description generated with high confidence"/>
          <p:cNvPicPr>
            <a:picLocks noChangeAspect="1"/>
          </p:cNvPicPr>
          <p:nvPr/>
        </p:nvPicPr>
        <p:blipFill>
          <a:blip r:embed="rId6">
            <a:extLst>
              <a:ext uri="{28A0092B-C50C-407E-A947-70E740481C1C}">
                <a14:useLocalDpi xmlns:a14="http://schemas.microsoft.com/office/drawing/2010/main" val="0"/>
              </a:ext>
            </a:extLst>
          </a:blip>
          <a:srcRect r="36224" b="21689"/>
          <a:stretch>
            <a:fillRect/>
          </a:stretch>
        </p:blipFill>
        <p:spPr bwMode="auto">
          <a:xfrm>
            <a:off x="10572750" y="4868863"/>
            <a:ext cx="16192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46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7038" y="260350"/>
            <a:ext cx="6372225" cy="1069975"/>
          </a:xfrm>
        </p:spPr>
        <p:txBody>
          <a:bodyPr/>
          <a:lstStyle/>
          <a:p>
            <a:pPr>
              <a:defRPr/>
            </a:pPr>
            <a:r>
              <a:rPr lang="en-US" altLang="ko-KR" dirty="0">
                <a:latin typeface="Verdana" panose="020B0604030504040204" pitchFamily="34" charset="0"/>
                <a:ea typeface="Verdana" panose="020B0604030504040204" pitchFamily="34" charset="0"/>
                <a:cs typeface="Verdana" panose="020B0604030504040204" pitchFamily="34" charset="0"/>
              </a:rPr>
              <a:t> Topics </a:t>
            </a:r>
            <a:endParaRPr lang="ko-KR" altLang="en-US" sz="3600" dirty="0">
              <a:latin typeface="Verdana" panose="020B0604030504040204" pitchFamily="34" charset="0"/>
              <a:cs typeface="Verdana" panose="020B0604030504040204" pitchFamily="34" charset="0"/>
            </a:endParaRPr>
          </a:p>
        </p:txBody>
      </p:sp>
      <p:sp>
        <p:nvSpPr>
          <p:cNvPr id="13" name="Content Placeholder 12"/>
          <p:cNvSpPr>
            <a:spLocks noGrp="1"/>
          </p:cNvSpPr>
          <p:nvPr>
            <p:ph idx="10"/>
          </p:nvPr>
        </p:nvSpPr>
        <p:spPr>
          <a:xfrm>
            <a:off x="4237038" y="1628775"/>
            <a:ext cx="6372225" cy="3240088"/>
          </a:xfrm>
        </p:spPr>
        <p:txBody>
          <a:bodyPr wrap="square">
            <a:noAutofit/>
          </a:bodyPr>
          <a:lstStyle/>
          <a:p>
            <a:pPr marL="342900" indent="-342900">
              <a:buFont typeface="Arial" panose="020B0604020202020204" pitchFamily="34" charset="0"/>
              <a:buChar char="•"/>
              <a:defRPr/>
            </a:pPr>
            <a:r>
              <a:rPr lang="en-CA" altLang="ko-KR" sz="2600" dirty="0">
                <a:latin typeface="Verdana" panose="020B0604030504040204" pitchFamily="34" charset="0"/>
                <a:cs typeface="Verdana" panose="020B0604030504040204" pitchFamily="34" charset="0"/>
              </a:rPr>
              <a:t>Money management/budgeting</a:t>
            </a:r>
          </a:p>
          <a:p>
            <a:pPr marL="342900" indent="-342900">
              <a:buFont typeface="Arial" panose="020B0604020202020204" pitchFamily="34" charset="0"/>
              <a:buChar char="•"/>
              <a:defRPr/>
            </a:pPr>
            <a:r>
              <a:rPr lang="en-CA" altLang="ko-KR" sz="2600" dirty="0">
                <a:latin typeface="Verdana" panose="020B0604030504040204" pitchFamily="34" charset="0"/>
                <a:cs typeface="Verdana" panose="020B0604030504040204" pitchFamily="34" charset="0"/>
              </a:rPr>
              <a:t>Credit and debt</a:t>
            </a:r>
          </a:p>
          <a:p>
            <a:pPr marL="342900" indent="-342900">
              <a:buFont typeface="Arial" panose="020B0604020202020204" pitchFamily="34" charset="0"/>
              <a:buChar char="•"/>
              <a:defRPr/>
            </a:pPr>
            <a:r>
              <a:rPr lang="en-CA" altLang="ko-KR" sz="2600" dirty="0">
                <a:latin typeface="Verdana" panose="020B0604030504040204" pitchFamily="34" charset="0"/>
                <a:cs typeface="Verdana" panose="020B0604030504040204" pitchFamily="34" charset="0"/>
              </a:rPr>
              <a:t>Credit reporting</a:t>
            </a:r>
          </a:p>
          <a:p>
            <a:pPr marL="342900" indent="-342900">
              <a:buFont typeface="Arial" panose="020B0604020202020204" pitchFamily="34" charset="0"/>
              <a:buChar char="•"/>
              <a:defRPr/>
            </a:pPr>
            <a:r>
              <a:rPr lang="en-CA" altLang="ko-KR" sz="2600" dirty="0">
                <a:latin typeface="Verdana" panose="020B0604030504040204" pitchFamily="34" charset="0"/>
                <a:cs typeface="Verdana" panose="020B0604030504040204" pitchFamily="34" charset="0"/>
              </a:rPr>
              <a:t>Talking to children about money</a:t>
            </a:r>
          </a:p>
          <a:p>
            <a:pPr marL="342900" indent="-342900">
              <a:buFont typeface="Arial" panose="020B0604020202020204" pitchFamily="34" charset="0"/>
              <a:buChar char="•"/>
              <a:defRPr/>
            </a:pPr>
            <a:r>
              <a:rPr lang="en-CA" altLang="ko-KR" sz="2600" dirty="0">
                <a:latin typeface="Verdana" panose="020B0604030504040204" pitchFamily="34" charset="0"/>
                <a:cs typeface="Verdana" panose="020B0604030504040204" pitchFamily="34" charset="0"/>
              </a:rPr>
              <a:t>Fraud detection and prevention</a:t>
            </a:r>
          </a:p>
          <a:p>
            <a:pPr marL="342900" indent="-342900">
              <a:buFont typeface="Arial" panose="020B0604020202020204" pitchFamily="34" charset="0"/>
              <a:buChar char="•"/>
              <a:defRPr/>
            </a:pPr>
            <a:endParaRPr lang="en-CA" altLang="ko-KR" sz="2400" dirty="0">
              <a:latin typeface="Verdana" panose="020B0604030504040204" pitchFamily="34" charset="0"/>
              <a:cs typeface="Verdana" panose="020B0604030504040204" pitchFamily="34" charset="0"/>
            </a:endParaRPr>
          </a:p>
          <a:p>
            <a:pPr marL="342900" indent="-342900">
              <a:buFont typeface="Arial" panose="020B0604020202020204" pitchFamily="34" charset="0"/>
              <a:buChar char="•"/>
              <a:defRPr/>
            </a:pPr>
            <a:endParaRPr lang="ko-KR" altLang="en-US" sz="2400" dirty="0">
              <a:latin typeface="Verdana" panose="020B0604030504040204" pitchFamily="34" charset="0"/>
              <a:cs typeface="Verdana" panose="020B0604030504040204" pitchFamily="34" charset="0"/>
            </a:endParaRPr>
          </a:p>
        </p:txBody>
      </p:sp>
      <p:pic>
        <p:nvPicPr>
          <p:cNvPr id="86021" name="Picture 6"/>
          <p:cNvPicPr>
            <a:picLocks noChangeAspect="1"/>
          </p:cNvPicPr>
          <p:nvPr/>
        </p:nvPicPr>
        <p:blipFill>
          <a:blip r:embed="rId3">
            <a:extLst>
              <a:ext uri="{28A0092B-C50C-407E-A947-70E740481C1C}">
                <a14:useLocalDpi xmlns:a14="http://schemas.microsoft.com/office/drawing/2010/main" val="0"/>
              </a:ext>
            </a:extLst>
          </a:blip>
          <a:srcRect l="50999" t="7498" r="27467" b="-16019"/>
          <a:stretch>
            <a:fillRect/>
          </a:stretch>
        </p:blipFill>
        <p:spPr bwMode="auto">
          <a:xfrm>
            <a:off x="0" y="0"/>
            <a:ext cx="2346325" cy="808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139320" y="6085211"/>
            <a:ext cx="1739788" cy="671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pic>
        <p:nvPicPr>
          <p:cNvPr id="7" name="Picture 5" descr="A close up of a logo&#10;&#10;Description generated with high confidence"/>
          <p:cNvPicPr>
            <a:picLocks noChangeAspect="1"/>
          </p:cNvPicPr>
          <p:nvPr/>
        </p:nvPicPr>
        <p:blipFill>
          <a:blip r:embed="rId4">
            <a:extLst>
              <a:ext uri="{28A0092B-C50C-407E-A947-70E740481C1C}">
                <a14:useLocalDpi xmlns:a14="http://schemas.microsoft.com/office/drawing/2010/main" val="0"/>
              </a:ext>
            </a:extLst>
          </a:blip>
          <a:srcRect r="36224" b="21689"/>
          <a:stretch>
            <a:fillRect/>
          </a:stretch>
        </p:blipFill>
        <p:spPr bwMode="auto">
          <a:xfrm>
            <a:off x="10572750" y="4868863"/>
            <a:ext cx="16192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00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5775" y="260350"/>
            <a:ext cx="6372225" cy="1069975"/>
          </a:xfrm>
        </p:spPr>
        <p:txBody>
          <a:bodyPr/>
          <a:lstStyle/>
          <a:p>
            <a:pPr>
              <a:defRPr/>
            </a:pPr>
            <a:r>
              <a:rPr lang="en-US" altLang="ko-KR" dirty="0"/>
              <a:t> </a:t>
            </a:r>
            <a:r>
              <a:rPr lang="en-US" altLang="ko-KR" dirty="0">
                <a:latin typeface="Verdana" panose="020B0604030504040204" pitchFamily="34" charset="0"/>
                <a:ea typeface="Verdana" panose="020B0604030504040204" pitchFamily="34" charset="0"/>
                <a:cs typeface="Verdana" panose="020B0604030504040204" pitchFamily="34" charset="0"/>
              </a:rPr>
              <a:t>Lessons Learned</a:t>
            </a:r>
            <a:endParaRPr lang="ko-KR" altLang="en-US" sz="3600" dirty="0">
              <a:latin typeface="Verdana" panose="020B0604030504040204" pitchFamily="34" charset="0"/>
              <a:cs typeface="Verdana" panose="020B0604030504040204" pitchFamily="34" charset="0"/>
            </a:endParaRPr>
          </a:p>
        </p:txBody>
      </p:sp>
      <p:sp>
        <p:nvSpPr>
          <p:cNvPr id="13" name="Content Placeholder 12"/>
          <p:cNvSpPr>
            <a:spLocks noGrp="1"/>
          </p:cNvSpPr>
          <p:nvPr>
            <p:ph idx="10"/>
          </p:nvPr>
        </p:nvSpPr>
        <p:spPr>
          <a:xfrm>
            <a:off x="4008438" y="1628775"/>
            <a:ext cx="6299200" cy="3671888"/>
          </a:xfrm>
        </p:spPr>
        <p:txBody>
          <a:bodyPr wrap="square">
            <a:noAutofit/>
          </a:bodyPr>
          <a:lstStyle/>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Use a workplace coordinator </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Pre-screen for topics</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Lunch time/2 sessions/1 hour </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Offer incentives</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10-30 people</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Resources to take away</a:t>
            </a:r>
          </a:p>
          <a:p>
            <a:pPr marL="608013" indent="-342900">
              <a:buFont typeface="Arial" panose="020B0604020202020204" pitchFamily="34" charset="0"/>
              <a:buChar char="•"/>
              <a:defRPr/>
            </a:pPr>
            <a:r>
              <a:rPr lang="en-CA" sz="2600" dirty="0">
                <a:latin typeface="Verdana" panose="020B0604030504040204" pitchFamily="34" charset="0"/>
                <a:ea typeface="Verdana" panose="020B0604030504040204" pitchFamily="34" charset="0"/>
                <a:cs typeface="Verdana" panose="020B0604030504040204" pitchFamily="34" charset="0"/>
              </a:rPr>
              <a:t>Stay for individual questions</a:t>
            </a:r>
          </a:p>
          <a:p>
            <a:pPr marL="608013" indent="-342900">
              <a:buFont typeface="Arial" panose="020B0604020202020204" pitchFamily="34" charset="0"/>
              <a:buChar char="•"/>
              <a:defRPr/>
            </a:pPr>
            <a:endParaRPr lang="en-CA" sz="2600" dirty="0">
              <a:latin typeface="Verdana" panose="020B0604030504040204" pitchFamily="34" charset="0"/>
              <a:ea typeface="Verdana" panose="020B0604030504040204" pitchFamily="34" charset="0"/>
              <a:cs typeface="Verdana" panose="020B0604030504040204" pitchFamily="34" charset="0"/>
            </a:endParaRPr>
          </a:p>
          <a:p>
            <a:pPr marL="608013" indent="-342900">
              <a:buFont typeface="Arial" panose="020B0604020202020204" pitchFamily="34" charset="0"/>
              <a:buChar char="•"/>
              <a:defRPr/>
            </a:pPr>
            <a:endParaRPr lang="en-CA" sz="2600" dirty="0">
              <a:latin typeface="Verdana" panose="020B0604030504040204" pitchFamily="34" charset="0"/>
              <a:ea typeface="Verdana" panose="020B0604030504040204" pitchFamily="34" charset="0"/>
              <a:cs typeface="Verdana" panose="020B0604030504040204" pitchFamily="34" charset="0"/>
            </a:endParaRPr>
          </a:p>
          <a:p>
            <a:pPr marL="265113">
              <a:defRPr/>
            </a:pPr>
            <a:endParaRPr lang="en-CA" sz="26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defRPr/>
            </a:pPr>
            <a:endParaRPr lang="ko-KR" altLang="en-US" sz="2600" dirty="0">
              <a:latin typeface="Verdana" panose="020B0604030504040204" pitchFamily="34" charset="0"/>
              <a:cs typeface="Verdana" panose="020B0604030504040204" pitchFamily="34" charset="0"/>
            </a:endParaRPr>
          </a:p>
        </p:txBody>
      </p:sp>
      <p:pic>
        <p:nvPicPr>
          <p:cNvPr id="88069" name="Picture 6"/>
          <p:cNvPicPr>
            <a:picLocks noChangeAspect="1"/>
          </p:cNvPicPr>
          <p:nvPr/>
        </p:nvPicPr>
        <p:blipFill>
          <a:blip r:embed="rId3">
            <a:extLst>
              <a:ext uri="{28A0092B-C50C-407E-A947-70E740481C1C}">
                <a14:useLocalDpi xmlns:a14="http://schemas.microsoft.com/office/drawing/2010/main" val="0"/>
              </a:ext>
            </a:extLst>
          </a:blip>
          <a:srcRect l="3401" t="7057" r="74500" b="-15578"/>
          <a:stretch>
            <a:fillRect/>
          </a:stretch>
        </p:blipFill>
        <p:spPr bwMode="auto">
          <a:xfrm>
            <a:off x="0" y="0"/>
            <a:ext cx="2519363" cy="800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139320" y="6085211"/>
            <a:ext cx="1739788" cy="671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pic>
        <p:nvPicPr>
          <p:cNvPr id="7" name="Picture 5" descr="A close up of a logo&#10;&#10;Description generated with high confidence"/>
          <p:cNvPicPr>
            <a:picLocks noChangeAspect="1"/>
          </p:cNvPicPr>
          <p:nvPr/>
        </p:nvPicPr>
        <p:blipFill>
          <a:blip r:embed="rId4">
            <a:extLst>
              <a:ext uri="{28A0092B-C50C-407E-A947-70E740481C1C}">
                <a14:useLocalDpi xmlns:a14="http://schemas.microsoft.com/office/drawing/2010/main" val="0"/>
              </a:ext>
            </a:extLst>
          </a:blip>
          <a:srcRect r="36224" b="21689"/>
          <a:stretch>
            <a:fillRect/>
          </a:stretch>
        </p:blipFill>
        <p:spPr bwMode="auto">
          <a:xfrm>
            <a:off x="10572750" y="4868863"/>
            <a:ext cx="16192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985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CAC main">
  <a:themeElements>
    <a:clrScheme name="FCAC-ACFC 1">
      <a:dk1>
        <a:sysClr val="windowText" lastClr="000000"/>
      </a:dk1>
      <a:lt1>
        <a:sysClr val="window" lastClr="FFFFFF"/>
      </a:lt1>
      <a:dk2>
        <a:srgbClr val="294A97"/>
      </a:dk2>
      <a:lt2>
        <a:srgbClr val="EEECE1"/>
      </a:lt2>
      <a:accent1>
        <a:srgbClr val="2464AF"/>
      </a:accent1>
      <a:accent2>
        <a:srgbClr val="52A732"/>
      </a:accent2>
      <a:accent3>
        <a:srgbClr val="7D7D7D"/>
      </a:accent3>
      <a:accent4>
        <a:srgbClr val="3366CC"/>
      </a:accent4>
      <a:accent5>
        <a:srgbClr val="99CC99"/>
      </a:accent5>
      <a:accent6>
        <a:srgbClr val="CCCC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C_PowerPoint_(4-3)-EN.pptx" id="{1140DB6C-914D-449F-A30C-A216D0F2B49B}" vid="{D56BD59F-DFEE-4C73-85B8-C6DD04614C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맑은 고딕</vt:lpstr>
      <vt:lpstr>Arial</vt:lpstr>
      <vt:lpstr>Calibri</vt:lpstr>
      <vt:lpstr>Courier New</vt:lpstr>
      <vt:lpstr>Gulim</vt:lpstr>
      <vt:lpstr>Verdana</vt:lpstr>
      <vt:lpstr>Wingdings</vt:lpstr>
      <vt:lpstr>FCAC main</vt:lpstr>
      <vt:lpstr>PowerPoint Presentation</vt:lpstr>
      <vt:lpstr>PowerPoint Presentation</vt:lpstr>
      <vt:lpstr> Topics </vt:lpstr>
      <vt:lpstr> Lessons Learned</vt:lpstr>
    </vt:vector>
  </TitlesOfParts>
  <Company>FCAC-ACFC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patriciawhite-eng</dc:title>
  <dc:creator>Sunil Nouraly (FCAC/ACFC)</dc:creator>
  <cp:lastModifiedBy>Sunil Nouraly (FCAC/ACFC)</cp:lastModifiedBy>
  <cp:revision>1</cp:revision>
  <dcterms:created xsi:type="dcterms:W3CDTF">2017-11-10T16:00:11Z</dcterms:created>
  <dcterms:modified xsi:type="dcterms:W3CDTF">2017-11-10T16:00:25Z</dcterms:modified>
</cp:coreProperties>
</file>