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08" r:id="rId5"/>
  </p:sldMasterIdLst>
  <p:notesMasterIdLst>
    <p:notesMasterId r:id="rId40"/>
  </p:notesMasterIdLst>
  <p:handoutMasterIdLst>
    <p:handoutMasterId r:id="rId41"/>
  </p:handoutMasterIdLst>
  <p:sldIdLst>
    <p:sldId id="403"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Lst>
  <p:sldSz cx="9144000" cy="6858000" type="screen4x3"/>
  <p:notesSz cx="7010400" cy="9296400"/>
  <p:defaultTextStyle>
    <a:defPPr>
      <a:defRPr lang="fr-FR"/>
    </a:defPPr>
    <a:lvl1pPr algn="l" rtl="0" eaLnBrk="0" fontAlgn="base" hangingPunct="0">
      <a:spcBef>
        <a:spcPct val="0"/>
      </a:spcBef>
      <a:spcAft>
        <a:spcPct val="0"/>
      </a:spcAft>
      <a:defRPr kern="1200" baseline="-25000">
        <a:solidFill>
          <a:schemeClr val="tx1"/>
        </a:solidFill>
        <a:latin typeface="Arial" charset="0"/>
        <a:ea typeface="+mn-ea"/>
        <a:cs typeface="+mn-cs"/>
      </a:defRPr>
    </a:lvl1pPr>
    <a:lvl2pPr marL="457200" algn="l" rtl="0" eaLnBrk="0" fontAlgn="base" hangingPunct="0">
      <a:spcBef>
        <a:spcPct val="0"/>
      </a:spcBef>
      <a:spcAft>
        <a:spcPct val="0"/>
      </a:spcAft>
      <a:defRPr kern="1200" baseline="-25000">
        <a:solidFill>
          <a:schemeClr val="tx1"/>
        </a:solidFill>
        <a:latin typeface="Arial" charset="0"/>
        <a:ea typeface="+mn-ea"/>
        <a:cs typeface="+mn-cs"/>
      </a:defRPr>
    </a:lvl2pPr>
    <a:lvl3pPr marL="914400" algn="l" rtl="0" eaLnBrk="0" fontAlgn="base" hangingPunct="0">
      <a:spcBef>
        <a:spcPct val="0"/>
      </a:spcBef>
      <a:spcAft>
        <a:spcPct val="0"/>
      </a:spcAft>
      <a:defRPr kern="1200" baseline="-25000">
        <a:solidFill>
          <a:schemeClr val="tx1"/>
        </a:solidFill>
        <a:latin typeface="Arial" charset="0"/>
        <a:ea typeface="+mn-ea"/>
        <a:cs typeface="+mn-cs"/>
      </a:defRPr>
    </a:lvl3pPr>
    <a:lvl4pPr marL="1371600" algn="l" rtl="0" eaLnBrk="0" fontAlgn="base" hangingPunct="0">
      <a:spcBef>
        <a:spcPct val="0"/>
      </a:spcBef>
      <a:spcAft>
        <a:spcPct val="0"/>
      </a:spcAft>
      <a:defRPr kern="1200" baseline="-25000">
        <a:solidFill>
          <a:schemeClr val="tx1"/>
        </a:solidFill>
        <a:latin typeface="Arial" charset="0"/>
        <a:ea typeface="+mn-ea"/>
        <a:cs typeface="+mn-cs"/>
      </a:defRPr>
    </a:lvl4pPr>
    <a:lvl5pPr marL="1828800" algn="l" rtl="0" eaLnBrk="0" fontAlgn="base" hangingPunct="0">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F18"/>
    <a:srgbClr val="787878"/>
    <a:srgbClr val="5A5A5A"/>
    <a:srgbClr val="ED2C05"/>
    <a:srgbClr val="7F0000"/>
    <a:srgbClr val="0B2F14"/>
    <a:srgbClr val="9A9CB9"/>
    <a:srgbClr val="492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2" autoAdjust="0"/>
    <p:restoredTop sz="89970" autoAdjust="0"/>
  </p:normalViewPr>
  <p:slideViewPr>
    <p:cSldViewPr snapToGrid="0" snapToObjects="1">
      <p:cViewPr varScale="1">
        <p:scale>
          <a:sx n="104" d="100"/>
          <a:sy n="104"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84"/>
    </p:cViewPr>
  </p:sorterViewPr>
  <p:notesViewPr>
    <p:cSldViewPr snapToGrid="0" snapToObjects="1">
      <p:cViewPr varScale="1">
        <p:scale>
          <a:sx n="84" d="100"/>
          <a:sy n="84" d="100"/>
        </p:scale>
        <p:origin x="-276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9109" cy="464662"/>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932330" eaLnBrk="1" hangingPunct="1">
              <a:defRPr sz="1200" baseline="0"/>
            </a:lvl1pPr>
          </a:lstStyle>
          <a:p>
            <a:endParaRPr lang="fr-CA"/>
          </a:p>
        </p:txBody>
      </p:sp>
      <p:sp>
        <p:nvSpPr>
          <p:cNvPr id="98307" name="Rectangle 3"/>
          <p:cNvSpPr>
            <a:spLocks noGrp="1" noChangeArrowheads="1"/>
          </p:cNvSpPr>
          <p:nvPr>
            <p:ph type="dt" sz="quarter" idx="1"/>
          </p:nvPr>
        </p:nvSpPr>
        <p:spPr bwMode="auto">
          <a:xfrm>
            <a:off x="3969706" y="0"/>
            <a:ext cx="3039109" cy="464662"/>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932330" eaLnBrk="1" hangingPunct="1">
              <a:defRPr sz="1200" baseline="0"/>
            </a:lvl1pPr>
          </a:lstStyle>
          <a:p>
            <a:endParaRPr lang="fr-CA"/>
          </a:p>
        </p:txBody>
      </p:sp>
      <p:sp>
        <p:nvSpPr>
          <p:cNvPr id="98308" name="Rectangle 4"/>
          <p:cNvSpPr>
            <a:spLocks noGrp="1" noChangeArrowheads="1"/>
          </p:cNvSpPr>
          <p:nvPr>
            <p:ph type="ftr" sz="quarter" idx="2"/>
          </p:nvPr>
        </p:nvSpPr>
        <p:spPr bwMode="auto">
          <a:xfrm>
            <a:off x="0" y="8830153"/>
            <a:ext cx="3039109" cy="464662"/>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932330" eaLnBrk="1" hangingPunct="1">
              <a:defRPr sz="1200" baseline="0"/>
            </a:lvl1pPr>
          </a:lstStyle>
          <a:p>
            <a:endParaRPr lang="fr-CA"/>
          </a:p>
        </p:txBody>
      </p:sp>
      <p:sp>
        <p:nvSpPr>
          <p:cNvPr id="98309" name="Rectangle 5"/>
          <p:cNvSpPr>
            <a:spLocks noGrp="1" noChangeArrowheads="1"/>
          </p:cNvSpPr>
          <p:nvPr>
            <p:ph type="sldNum" sz="quarter" idx="3"/>
          </p:nvPr>
        </p:nvSpPr>
        <p:spPr bwMode="auto">
          <a:xfrm>
            <a:off x="3969706" y="8830153"/>
            <a:ext cx="3039109" cy="464662"/>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932330" eaLnBrk="1" hangingPunct="1">
              <a:defRPr sz="1200" baseline="0"/>
            </a:lvl1pPr>
          </a:lstStyle>
          <a:p>
            <a:fld id="{E9FFDCF9-009F-404C-9D80-EED32C22585A}" type="slidenum">
              <a:rPr lang="fr-FR"/>
              <a:pPr/>
              <a:t>‹#›</a:t>
            </a:fld>
            <a:endParaRPr lang="fr-FR"/>
          </a:p>
        </p:txBody>
      </p:sp>
    </p:spTree>
    <p:extLst>
      <p:ext uri="{BB962C8B-B14F-4D97-AF65-F5344CB8AC3E}">
        <p14:creationId xmlns:p14="http://schemas.microsoft.com/office/powerpoint/2010/main" val="3461165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9109" cy="464662"/>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932330" eaLnBrk="1" hangingPunct="1">
              <a:defRPr sz="1200" baseline="0"/>
            </a:lvl1pPr>
          </a:lstStyle>
          <a:p>
            <a:endParaRPr lang="fr-CA"/>
          </a:p>
        </p:txBody>
      </p:sp>
      <p:sp>
        <p:nvSpPr>
          <p:cNvPr id="117763" name="Rectangle 3"/>
          <p:cNvSpPr>
            <a:spLocks noGrp="1" noChangeArrowheads="1"/>
          </p:cNvSpPr>
          <p:nvPr>
            <p:ph type="dt" idx="1"/>
          </p:nvPr>
        </p:nvSpPr>
        <p:spPr bwMode="auto">
          <a:xfrm>
            <a:off x="3969706" y="0"/>
            <a:ext cx="3039109" cy="464662"/>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932330" eaLnBrk="1" hangingPunct="1">
              <a:defRPr sz="1200" baseline="0"/>
            </a:lvl1pPr>
          </a:lstStyle>
          <a:p>
            <a:endParaRPr lang="fr-CA"/>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702309" y="4416663"/>
            <a:ext cx="5605783" cy="4183539"/>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7766" name="Rectangle 6"/>
          <p:cNvSpPr>
            <a:spLocks noGrp="1" noChangeArrowheads="1"/>
          </p:cNvSpPr>
          <p:nvPr>
            <p:ph type="ftr" sz="quarter" idx="4"/>
          </p:nvPr>
        </p:nvSpPr>
        <p:spPr bwMode="auto">
          <a:xfrm>
            <a:off x="0" y="8830153"/>
            <a:ext cx="3039109" cy="464662"/>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932330" eaLnBrk="1" hangingPunct="1">
              <a:defRPr sz="1200" baseline="0"/>
            </a:lvl1pPr>
          </a:lstStyle>
          <a:p>
            <a:endParaRPr lang="fr-CA"/>
          </a:p>
        </p:txBody>
      </p:sp>
      <p:sp>
        <p:nvSpPr>
          <p:cNvPr id="117767" name="Rectangle 7"/>
          <p:cNvSpPr>
            <a:spLocks noGrp="1" noChangeArrowheads="1"/>
          </p:cNvSpPr>
          <p:nvPr>
            <p:ph type="sldNum" sz="quarter" idx="5"/>
          </p:nvPr>
        </p:nvSpPr>
        <p:spPr bwMode="auto">
          <a:xfrm>
            <a:off x="3969706" y="8830153"/>
            <a:ext cx="3039109" cy="464662"/>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932330" eaLnBrk="1" hangingPunct="1">
              <a:defRPr sz="1200" baseline="0"/>
            </a:lvl1pPr>
          </a:lstStyle>
          <a:p>
            <a:fld id="{D89AA079-BC83-4A99-89FE-B4920AE40A23}" type="slidenum">
              <a:rPr lang="fr-FR"/>
              <a:pPr/>
              <a:t>‹#›</a:t>
            </a:fld>
            <a:endParaRPr lang="fr-FR"/>
          </a:p>
        </p:txBody>
      </p:sp>
    </p:spTree>
    <p:extLst>
      <p:ext uri="{BB962C8B-B14F-4D97-AF65-F5344CB8AC3E}">
        <p14:creationId xmlns:p14="http://schemas.microsoft.com/office/powerpoint/2010/main" val="860014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CA"/>
          </a:p>
        </p:txBody>
      </p:sp>
    </p:spTree>
    <p:extLst>
      <p:ext uri="{BB962C8B-B14F-4D97-AF65-F5344CB8AC3E}">
        <p14:creationId xmlns:p14="http://schemas.microsoft.com/office/powerpoint/2010/main" val="103589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9AA079-BC83-4A99-89FE-B4920AE40A23}" type="slidenum">
              <a:rPr lang="fr-FR" smtClean="0"/>
              <a:pPr/>
              <a:t>4</a:t>
            </a:fld>
            <a:endParaRPr lang="fr-FR" dirty="0"/>
          </a:p>
        </p:txBody>
      </p:sp>
    </p:spTree>
    <p:extLst>
      <p:ext uri="{BB962C8B-B14F-4D97-AF65-F5344CB8AC3E}">
        <p14:creationId xmlns:p14="http://schemas.microsoft.com/office/powerpoint/2010/main" val="137572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9AA079-BC83-4A99-89FE-B4920AE40A23}" type="slidenum">
              <a:rPr lang="fr-FR" smtClean="0"/>
              <a:pPr/>
              <a:t>6</a:t>
            </a:fld>
            <a:endParaRPr lang="fr-FR" dirty="0"/>
          </a:p>
        </p:txBody>
      </p:sp>
    </p:spTree>
    <p:extLst>
      <p:ext uri="{BB962C8B-B14F-4D97-AF65-F5344CB8AC3E}">
        <p14:creationId xmlns:p14="http://schemas.microsoft.com/office/powerpoint/2010/main" val="170586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89AA079-BC83-4A99-89FE-B4920AE40A23}" type="slidenum">
              <a:rPr lang="fr-FR" smtClean="0"/>
              <a:pPr/>
              <a:t>22</a:t>
            </a:fld>
            <a:endParaRPr lang="fr-FR" dirty="0"/>
          </a:p>
        </p:txBody>
      </p:sp>
    </p:spTree>
    <p:extLst>
      <p:ext uri="{BB962C8B-B14F-4D97-AF65-F5344CB8AC3E}">
        <p14:creationId xmlns:p14="http://schemas.microsoft.com/office/powerpoint/2010/main" val="187251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01713"/>
            <a:ext cx="2057400" cy="501491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001713"/>
            <a:ext cx="6019800" cy="5014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20558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0558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descr="internal.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0829" cy="6858000"/>
          </a:xfrm>
          <a:prstGeom prst="rect">
            <a:avLst/>
          </a:prstGeom>
        </p:spPr>
      </p:pic>
      <p:sp>
        <p:nvSpPr>
          <p:cNvPr id="72707" name="Rectangle 3"/>
          <p:cNvSpPr>
            <a:spLocks noGrp="1" noChangeArrowheads="1"/>
          </p:cNvSpPr>
          <p:nvPr>
            <p:ph type="title"/>
          </p:nvPr>
        </p:nvSpPr>
        <p:spPr bwMode="auto">
          <a:xfrm>
            <a:off x="457200" y="1001713"/>
            <a:ext cx="6923088" cy="86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t>Cliquez pour modifier le style du titre</a:t>
            </a:r>
          </a:p>
        </p:txBody>
      </p:sp>
      <p:sp>
        <p:nvSpPr>
          <p:cNvPr id="72708" name="Rectangle 4"/>
          <p:cNvSpPr>
            <a:spLocks noGrp="1" noChangeArrowheads="1"/>
          </p:cNvSpPr>
          <p:nvPr>
            <p:ph type="body" idx="1"/>
          </p:nvPr>
        </p:nvSpPr>
        <p:spPr bwMode="auto">
          <a:xfrm>
            <a:off x="457200" y="2055813"/>
            <a:ext cx="8229600"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t>Cliquez pour modifier les styles du texte du masque</a:t>
            </a:r>
          </a:p>
          <a:p>
            <a:pPr lvl="1"/>
            <a:r>
              <a:rPr lang="en-CA"/>
              <a:t>Deuxième niveau</a:t>
            </a:r>
          </a:p>
          <a:p>
            <a:pPr lvl="2"/>
            <a:r>
              <a:rPr lang="en-CA"/>
              <a:t>Troisième niveauq</a:t>
            </a:r>
          </a:p>
        </p:txBody>
      </p:sp>
      <p:sp>
        <p:nvSpPr>
          <p:cNvPr id="72712" name="Text Box 8"/>
          <p:cNvSpPr txBox="1">
            <a:spLocks noChangeArrowheads="1"/>
          </p:cNvSpPr>
          <p:nvPr/>
        </p:nvSpPr>
        <p:spPr bwMode="auto">
          <a:xfrm>
            <a:off x="4687888" y="2151063"/>
            <a:ext cx="4122737" cy="366712"/>
          </a:xfrm>
          <a:prstGeom prst="rect">
            <a:avLst/>
          </a:prstGeom>
          <a:noFill/>
          <a:ln w="9525">
            <a:noFill/>
            <a:miter lim="800000"/>
            <a:headEnd/>
            <a:tailEnd/>
          </a:ln>
          <a:effectLst/>
        </p:spPr>
        <p:txBody>
          <a:bodyPr>
            <a:spAutoFit/>
          </a:bodyPr>
          <a:lstStyle/>
          <a:p>
            <a:pPr>
              <a:spcBef>
                <a:spcPct val="50000"/>
              </a:spcBef>
            </a:pPr>
            <a:endParaRPr lang="en-CA" baseline="0"/>
          </a:p>
        </p:txBody>
      </p:sp>
      <p:sp>
        <p:nvSpPr>
          <p:cNvPr id="72713" name="Text Box 9"/>
          <p:cNvSpPr txBox="1">
            <a:spLocks noChangeArrowheads="1"/>
          </p:cNvSpPr>
          <p:nvPr userDrawn="1"/>
        </p:nvSpPr>
        <p:spPr bwMode="auto">
          <a:xfrm>
            <a:off x="4687888" y="2151063"/>
            <a:ext cx="4122737" cy="366712"/>
          </a:xfrm>
          <a:prstGeom prst="rect">
            <a:avLst/>
          </a:prstGeom>
          <a:noFill/>
          <a:ln w="9525">
            <a:noFill/>
            <a:miter lim="800000"/>
            <a:headEnd/>
            <a:tailEnd/>
          </a:ln>
          <a:effectLst/>
        </p:spPr>
        <p:txBody>
          <a:bodyPr>
            <a:spAutoFit/>
          </a:bodyPr>
          <a:lstStyle/>
          <a:p>
            <a:pPr>
              <a:spcBef>
                <a:spcPct val="50000"/>
              </a:spcBef>
            </a:pPr>
            <a:endParaRPr lang="en-CA" baseline="0"/>
          </a:p>
        </p:txBody>
      </p:sp>
      <p:sp>
        <p:nvSpPr>
          <p:cNvPr id="4" name="TextBox 3">
            <a:extLst>
              <a:ext uri="{FF2B5EF4-FFF2-40B4-BE49-F238E27FC236}">
                <a16:creationId xmlns:a16="http://schemas.microsoft.com/office/drawing/2014/main" id="{153AC1AA-4868-4730-9BC1-15A269EDEDF3}"/>
              </a:ext>
            </a:extLst>
          </p:cNvPr>
          <p:cNvSpPr txBox="1"/>
          <p:nvPr userDrawn="1">
            <p:extLst>
              <p:ext uri="{1162E1C5-73C7-4A58-AE30-91384D911F3F}">
                <p184:classification xmlns:p184="http://schemas.microsoft.com/office/powerpoint/2018/4/main" val="hdr"/>
              </p:ext>
            </p:extLst>
          </p:nvPr>
        </p:nvSpPr>
        <p:spPr>
          <a:xfrm>
            <a:off x="7778750" y="0"/>
            <a:ext cx="1393825" cy="152400"/>
          </a:xfrm>
          <a:prstGeom prst="rect">
            <a:avLst/>
          </a:prstGeom>
        </p:spPr>
        <p:txBody>
          <a:bodyPr horzOverflow="overflow" lIns="0" tIns="0" rIns="0" bIns="0">
            <a:spAutoFit/>
          </a:bodyPr>
          <a:lstStyle/>
          <a:p>
            <a:pPr algn="r"/>
            <a:r>
              <a:rPr lang="en-CA" sz="1000">
                <a:solidFill>
                  <a:srgbClr val="000000"/>
                </a:solidFill>
                <a:latin typeface="Calibri" panose="020F0502020204030204" pitchFamily="34" charset="0"/>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1000"/>
                                        <p:tgtEl>
                                          <p:spTgt spid="7270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2708">
                                            <p:txEl>
                                              <p:pRg st="0" end="0"/>
                                            </p:txEl>
                                          </p:spTgt>
                                        </p:tgtEl>
                                        <p:attrNameLst>
                                          <p:attrName>style.visibility</p:attrName>
                                        </p:attrNameLst>
                                      </p:cBhvr>
                                      <p:to>
                                        <p:strVal val="visible"/>
                                      </p:to>
                                    </p:set>
                                    <p:animEffect transition="in" filter="fade">
                                      <p:cBhvr>
                                        <p:cTn id="11" dur="1000"/>
                                        <p:tgtEl>
                                          <p:spTgt spid="7270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2708">
                                            <p:txEl>
                                              <p:pRg st="1" end="1"/>
                                            </p:txEl>
                                          </p:spTgt>
                                        </p:tgtEl>
                                        <p:attrNameLst>
                                          <p:attrName>style.visibility</p:attrName>
                                        </p:attrNameLst>
                                      </p:cBhvr>
                                      <p:to>
                                        <p:strVal val="visible"/>
                                      </p:to>
                                    </p:set>
                                    <p:animEffect transition="in" filter="fade">
                                      <p:cBhvr>
                                        <p:cTn id="14" dur="1000"/>
                                        <p:tgtEl>
                                          <p:spTgt spid="72708">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2708">
                                            <p:txEl>
                                              <p:pRg st="2" end="2"/>
                                            </p:txEl>
                                          </p:spTgt>
                                        </p:tgtEl>
                                        <p:attrNameLst>
                                          <p:attrName>style.visibility</p:attrName>
                                        </p:attrNameLst>
                                      </p:cBhvr>
                                      <p:to>
                                        <p:strVal val="visible"/>
                                      </p:to>
                                    </p:set>
                                    <p:animEffect transition="in" filter="fade">
                                      <p:cBhvr>
                                        <p:cTn id="18" dur="1000"/>
                                        <p:tgtEl>
                                          <p:spTgt spid="727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build="p">
        <p:tmplLst>
          <p:tmpl lvl="1">
            <p:tnLst>
              <p:par>
                <p:cTn presetID="10" presetClass="entr" presetSubtype="0" fill="hold" nodeType="afterEffect">
                  <p:stCondLst>
                    <p:cond delay="0"/>
                  </p:stCondLst>
                  <p:childTnLst>
                    <p:set>
                      <p:cBhvr>
                        <p:cTn dur="1" fill="hold">
                          <p:stCondLst>
                            <p:cond delay="0"/>
                          </p:stCondLst>
                        </p:cTn>
                        <p:tgtEl>
                          <p:spTgt spid="72708"/>
                        </p:tgtEl>
                        <p:attrNameLst>
                          <p:attrName>style.visibility</p:attrName>
                        </p:attrNameLst>
                      </p:cBhvr>
                      <p:to>
                        <p:strVal val="visible"/>
                      </p:to>
                    </p:set>
                    <p:animEffect transition="in" filter="fade">
                      <p:cBhvr>
                        <p:cTn dur="1000"/>
                        <p:tgtEl>
                          <p:spTgt spid="7270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2708"/>
                        </p:tgtEl>
                        <p:attrNameLst>
                          <p:attrName>style.visibility</p:attrName>
                        </p:attrNameLst>
                      </p:cBhvr>
                      <p:to>
                        <p:strVal val="visible"/>
                      </p:to>
                    </p:set>
                    <p:animEffect transition="in" filter="fade">
                      <p:cBhvr>
                        <p:cTn dur="1000"/>
                        <p:tgtEl>
                          <p:spTgt spid="7270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2708"/>
                        </p:tgtEl>
                        <p:attrNameLst>
                          <p:attrName>style.visibility</p:attrName>
                        </p:attrNameLst>
                      </p:cBhvr>
                      <p:to>
                        <p:strVal val="visible"/>
                      </p:to>
                    </p:set>
                    <p:animEffect transition="in" filter="fade">
                      <p:cBhvr>
                        <p:cTn dur="1000"/>
                        <p:tgtEl>
                          <p:spTgt spid="72708"/>
                        </p:tgtEl>
                      </p:cBhvr>
                    </p:animEffect>
                  </p:childTnLst>
                </p:cTn>
              </p:par>
            </p:tnLst>
          </p:tmpl>
        </p:tmplLst>
      </p:bldP>
    </p:bldLst>
  </p:timing>
  <p:txStyles>
    <p:titleStyle>
      <a:lvl1pPr algn="l" rtl="0" fontAlgn="base">
        <a:spcBef>
          <a:spcPct val="0"/>
        </a:spcBef>
        <a:spcAft>
          <a:spcPct val="0"/>
        </a:spcAft>
        <a:defRPr sz="2400">
          <a:solidFill>
            <a:srgbClr val="49266C"/>
          </a:solidFill>
          <a:latin typeface="+mj-lt"/>
          <a:ea typeface="+mj-ea"/>
          <a:cs typeface="+mj-cs"/>
        </a:defRPr>
      </a:lvl1pPr>
      <a:lvl2pPr algn="l" rtl="0" fontAlgn="base">
        <a:spcBef>
          <a:spcPct val="0"/>
        </a:spcBef>
        <a:spcAft>
          <a:spcPct val="0"/>
        </a:spcAft>
        <a:defRPr sz="2400">
          <a:solidFill>
            <a:srgbClr val="49266C"/>
          </a:solidFill>
          <a:latin typeface="Arial" charset="0"/>
        </a:defRPr>
      </a:lvl2pPr>
      <a:lvl3pPr algn="l" rtl="0" fontAlgn="base">
        <a:spcBef>
          <a:spcPct val="0"/>
        </a:spcBef>
        <a:spcAft>
          <a:spcPct val="0"/>
        </a:spcAft>
        <a:defRPr sz="2400">
          <a:solidFill>
            <a:srgbClr val="49266C"/>
          </a:solidFill>
          <a:latin typeface="Arial" charset="0"/>
        </a:defRPr>
      </a:lvl3pPr>
      <a:lvl4pPr algn="l" rtl="0" fontAlgn="base">
        <a:spcBef>
          <a:spcPct val="0"/>
        </a:spcBef>
        <a:spcAft>
          <a:spcPct val="0"/>
        </a:spcAft>
        <a:defRPr sz="2400">
          <a:solidFill>
            <a:srgbClr val="49266C"/>
          </a:solidFill>
          <a:latin typeface="Arial" charset="0"/>
        </a:defRPr>
      </a:lvl4pPr>
      <a:lvl5pPr algn="l" rtl="0" fontAlgn="base">
        <a:spcBef>
          <a:spcPct val="0"/>
        </a:spcBef>
        <a:spcAft>
          <a:spcPct val="0"/>
        </a:spcAft>
        <a:defRPr sz="2400">
          <a:solidFill>
            <a:srgbClr val="49266C"/>
          </a:solidFill>
          <a:latin typeface="Arial" charset="0"/>
        </a:defRPr>
      </a:lvl5pPr>
      <a:lvl6pPr marL="457200" algn="l" rtl="0" fontAlgn="base">
        <a:spcBef>
          <a:spcPct val="0"/>
        </a:spcBef>
        <a:spcAft>
          <a:spcPct val="0"/>
        </a:spcAft>
        <a:defRPr sz="2400">
          <a:solidFill>
            <a:srgbClr val="49266C"/>
          </a:solidFill>
          <a:latin typeface="Arial" charset="0"/>
        </a:defRPr>
      </a:lvl6pPr>
      <a:lvl7pPr marL="914400" algn="l" rtl="0" fontAlgn="base">
        <a:spcBef>
          <a:spcPct val="0"/>
        </a:spcBef>
        <a:spcAft>
          <a:spcPct val="0"/>
        </a:spcAft>
        <a:defRPr sz="2400">
          <a:solidFill>
            <a:srgbClr val="49266C"/>
          </a:solidFill>
          <a:latin typeface="Arial" charset="0"/>
        </a:defRPr>
      </a:lvl7pPr>
      <a:lvl8pPr marL="1371600" algn="l" rtl="0" fontAlgn="base">
        <a:spcBef>
          <a:spcPct val="0"/>
        </a:spcBef>
        <a:spcAft>
          <a:spcPct val="0"/>
        </a:spcAft>
        <a:defRPr sz="2400">
          <a:solidFill>
            <a:srgbClr val="49266C"/>
          </a:solidFill>
          <a:latin typeface="Arial" charset="0"/>
        </a:defRPr>
      </a:lvl8pPr>
      <a:lvl9pPr marL="1828800" algn="l" rtl="0" fontAlgn="base">
        <a:spcBef>
          <a:spcPct val="0"/>
        </a:spcBef>
        <a:spcAft>
          <a:spcPct val="0"/>
        </a:spcAft>
        <a:defRPr sz="2400">
          <a:solidFill>
            <a:srgbClr val="49266C"/>
          </a:solidFill>
          <a:latin typeface="Arial" charset="0"/>
        </a:defRPr>
      </a:lvl9pPr>
    </p:titleStyle>
    <p:bodyStyle>
      <a:lvl1pPr marL="342900" indent="-342900" algn="l" rtl="0" fontAlgn="base">
        <a:spcBef>
          <a:spcPct val="20000"/>
        </a:spcBef>
        <a:spcAft>
          <a:spcPct val="0"/>
        </a:spcAft>
        <a:buChar char="•"/>
        <a:defRPr>
          <a:solidFill>
            <a:srgbClr val="787878"/>
          </a:solidFill>
          <a:latin typeface="+mn-lt"/>
          <a:ea typeface="+mn-ea"/>
          <a:cs typeface="+mn-cs"/>
        </a:defRPr>
      </a:lvl1pPr>
      <a:lvl2pPr marL="742950" indent="-285750" algn="l" rtl="0" fontAlgn="base">
        <a:spcBef>
          <a:spcPct val="20000"/>
        </a:spcBef>
        <a:spcAft>
          <a:spcPct val="0"/>
        </a:spcAft>
        <a:buFont typeface="Arial" charset="0"/>
        <a:buChar char="•"/>
        <a:defRPr sz="1600">
          <a:solidFill>
            <a:srgbClr val="5A5A5A"/>
          </a:solidFill>
          <a:latin typeface="+mn-lt"/>
        </a:defRPr>
      </a:lvl2pPr>
      <a:lvl3pPr marL="1143000" indent="-228600" algn="l" rtl="0" fontAlgn="base">
        <a:spcBef>
          <a:spcPct val="20000"/>
        </a:spcBef>
        <a:spcAft>
          <a:spcPct val="0"/>
        </a:spcAft>
        <a:buChar char="•"/>
        <a:defRPr sz="1600">
          <a:solidFill>
            <a:srgbClr val="49266C"/>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descr="main.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0829" cy="6858000"/>
          </a:xfrm>
          <a:prstGeom prst="rect">
            <a:avLst/>
          </a:prstGeom>
        </p:spPr>
      </p:pic>
      <p:sp>
        <p:nvSpPr>
          <p:cNvPr id="4" name="TextBox 3">
            <a:extLst>
              <a:ext uri="{FF2B5EF4-FFF2-40B4-BE49-F238E27FC236}">
                <a16:creationId xmlns:a16="http://schemas.microsoft.com/office/drawing/2014/main" id="{FCEC99BC-DBFC-4BF5-B447-E9F4F5F25D46}"/>
              </a:ext>
            </a:extLst>
          </p:cNvPr>
          <p:cNvSpPr txBox="1"/>
          <p:nvPr userDrawn="1">
            <p:extLst>
              <p:ext uri="{1162E1C5-73C7-4A58-AE30-91384D911F3F}">
                <p184:classification xmlns:p184="http://schemas.microsoft.com/office/powerpoint/2018/4/main" val="hdr"/>
              </p:ext>
            </p:extLst>
          </p:nvPr>
        </p:nvSpPr>
        <p:spPr>
          <a:xfrm>
            <a:off x="7778750" y="0"/>
            <a:ext cx="1393825" cy="152400"/>
          </a:xfrm>
          <a:prstGeom prst="rect">
            <a:avLst/>
          </a:prstGeom>
        </p:spPr>
        <p:txBody>
          <a:bodyPr horzOverflow="overflow" lIns="0" tIns="0" rIns="0" bIns="0">
            <a:spAutoFit/>
          </a:bodyPr>
          <a:lstStyle/>
          <a:p>
            <a:pPr algn="r"/>
            <a:r>
              <a:rPr lang="en-CA" sz="1000">
                <a:solidFill>
                  <a:srgbClr val="000000"/>
                </a:solidFill>
                <a:latin typeface="Calibri" panose="020F0502020204030204" pitchFamily="34" charset="0"/>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2600">
          <a:solidFill>
            <a:srgbClr val="0B2F78"/>
          </a:solidFill>
          <a:latin typeface="+mj-lt"/>
          <a:ea typeface="+mj-ea"/>
          <a:cs typeface="+mj-cs"/>
        </a:defRPr>
      </a:lvl1pPr>
      <a:lvl2pPr algn="l" rtl="0" eaLnBrk="0" fontAlgn="base" hangingPunct="0">
        <a:spcBef>
          <a:spcPct val="0"/>
        </a:spcBef>
        <a:spcAft>
          <a:spcPct val="0"/>
        </a:spcAft>
        <a:defRPr sz="2600">
          <a:solidFill>
            <a:srgbClr val="0B2F78"/>
          </a:solidFill>
          <a:latin typeface="Georgia" pitchFamily="18" charset="0"/>
        </a:defRPr>
      </a:lvl2pPr>
      <a:lvl3pPr algn="l" rtl="0" eaLnBrk="0" fontAlgn="base" hangingPunct="0">
        <a:spcBef>
          <a:spcPct val="0"/>
        </a:spcBef>
        <a:spcAft>
          <a:spcPct val="0"/>
        </a:spcAft>
        <a:defRPr sz="2600">
          <a:solidFill>
            <a:srgbClr val="0B2F78"/>
          </a:solidFill>
          <a:latin typeface="Georgia" pitchFamily="18" charset="0"/>
        </a:defRPr>
      </a:lvl3pPr>
      <a:lvl4pPr algn="l" rtl="0" eaLnBrk="0" fontAlgn="base" hangingPunct="0">
        <a:spcBef>
          <a:spcPct val="0"/>
        </a:spcBef>
        <a:spcAft>
          <a:spcPct val="0"/>
        </a:spcAft>
        <a:defRPr sz="2600">
          <a:solidFill>
            <a:srgbClr val="0B2F78"/>
          </a:solidFill>
          <a:latin typeface="Georgia" pitchFamily="18" charset="0"/>
        </a:defRPr>
      </a:lvl4pPr>
      <a:lvl5pPr algn="l" rtl="0" eaLnBrk="0" fontAlgn="base" hangingPunct="0">
        <a:spcBef>
          <a:spcPct val="0"/>
        </a:spcBef>
        <a:spcAft>
          <a:spcPct val="0"/>
        </a:spcAft>
        <a:defRPr sz="2600">
          <a:solidFill>
            <a:srgbClr val="0B2F78"/>
          </a:solidFill>
          <a:latin typeface="Georgia" pitchFamily="18" charset="0"/>
        </a:defRPr>
      </a:lvl5pPr>
      <a:lvl6pPr marL="457200" algn="l" rtl="0" eaLnBrk="0" fontAlgn="base" hangingPunct="0">
        <a:spcBef>
          <a:spcPct val="0"/>
        </a:spcBef>
        <a:spcAft>
          <a:spcPct val="0"/>
        </a:spcAft>
        <a:defRPr sz="2600">
          <a:solidFill>
            <a:srgbClr val="0B2F78"/>
          </a:solidFill>
          <a:latin typeface="Georgia" pitchFamily="18" charset="0"/>
        </a:defRPr>
      </a:lvl6pPr>
      <a:lvl7pPr marL="914400" algn="l" rtl="0" eaLnBrk="0" fontAlgn="base" hangingPunct="0">
        <a:spcBef>
          <a:spcPct val="0"/>
        </a:spcBef>
        <a:spcAft>
          <a:spcPct val="0"/>
        </a:spcAft>
        <a:defRPr sz="2600">
          <a:solidFill>
            <a:srgbClr val="0B2F78"/>
          </a:solidFill>
          <a:latin typeface="Georgia" pitchFamily="18" charset="0"/>
        </a:defRPr>
      </a:lvl7pPr>
      <a:lvl8pPr marL="1371600" algn="l" rtl="0" eaLnBrk="0" fontAlgn="base" hangingPunct="0">
        <a:spcBef>
          <a:spcPct val="0"/>
        </a:spcBef>
        <a:spcAft>
          <a:spcPct val="0"/>
        </a:spcAft>
        <a:defRPr sz="2600">
          <a:solidFill>
            <a:srgbClr val="0B2F78"/>
          </a:solidFill>
          <a:latin typeface="Georgia" pitchFamily="18" charset="0"/>
        </a:defRPr>
      </a:lvl8pPr>
      <a:lvl9pPr marL="1828800" algn="l" rtl="0" eaLnBrk="0" fontAlgn="base" hangingPunct="0">
        <a:spcBef>
          <a:spcPct val="0"/>
        </a:spcBef>
        <a:spcAft>
          <a:spcPct val="0"/>
        </a:spcAft>
        <a:defRPr sz="2600">
          <a:solidFill>
            <a:srgbClr val="0B2F78"/>
          </a:solidFill>
          <a:latin typeface="Georgia" pitchFamily="18" charset="0"/>
        </a:defRPr>
      </a:lvl9pPr>
    </p:titleStyle>
    <p:bodyStyle>
      <a:lvl1pPr marL="342900" indent="-342900" algn="l" rtl="0" eaLnBrk="0" fontAlgn="base" hangingPunct="0">
        <a:spcBef>
          <a:spcPct val="20000"/>
        </a:spcBef>
        <a:spcAft>
          <a:spcPct val="0"/>
        </a:spcAft>
        <a:buChar char="•"/>
        <a:defRPr sz="2600">
          <a:solidFill>
            <a:srgbClr val="0B2F7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rgbClr val="9A9CB9"/>
          </a:solidFill>
          <a:latin typeface="+mn-lt"/>
        </a:defRPr>
      </a:lvl2pPr>
      <a:lvl3pPr marL="1143000" indent="-228600" algn="l" rtl="0" eaLnBrk="0" fontAlgn="base" hangingPunct="0">
        <a:spcBef>
          <a:spcPct val="20000"/>
        </a:spcBef>
        <a:spcAft>
          <a:spcPct val="0"/>
        </a:spcAft>
        <a:buChar char="•"/>
        <a:defRPr sz="2200">
          <a:solidFill>
            <a:schemeClr val="folHlink"/>
          </a:solidFill>
          <a:latin typeface="+mn-lt"/>
        </a:defRPr>
      </a:lvl3pPr>
      <a:lvl4pPr marL="1600200" indent="-228600" algn="l" rtl="0" eaLnBrk="0" fontAlgn="base" hangingPunct="0">
        <a:spcBef>
          <a:spcPct val="20000"/>
        </a:spcBef>
        <a:spcAft>
          <a:spcPct val="0"/>
        </a:spcAft>
        <a:buChar char="•"/>
        <a:defRPr sz="2000">
          <a:solidFill>
            <a:srgbClr val="0B2F78"/>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disabilityawards.ca/" TargetMode="External"/><Relationship Id="rId3" Type="http://schemas.openxmlformats.org/officeDocument/2006/relationships/hyperlink" Target="https://yconic.com/" TargetMode="External"/><Relationship Id="rId7" Type="http://schemas.openxmlformats.org/officeDocument/2006/relationships/hyperlink" Target="https://www.sac-isc.gc.ca/eng/1351687337141/1531406419657" TargetMode="External"/><Relationship Id="rId2" Type="http://schemas.openxmlformats.org/officeDocument/2006/relationships/hyperlink" Target="http://www.univcan.ca/universities/" TargetMode="External"/><Relationship Id="rId1" Type="http://schemas.openxmlformats.org/officeDocument/2006/relationships/slideLayout" Target="../slideLayouts/slideLayout2.xml"/><Relationship Id="rId6" Type="http://schemas.openxmlformats.org/officeDocument/2006/relationships/hyperlink" Target="https://indspire.ca/" TargetMode="External"/><Relationship Id="rId5" Type="http://schemas.openxmlformats.org/officeDocument/2006/relationships/hyperlink" Target="http://loranscholar.ca/" TargetMode="External"/><Relationship Id="rId4" Type="http://schemas.openxmlformats.org/officeDocument/2006/relationships/hyperlink" Target="http://www.scholarshipscanad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nada.ca/en/financial-consumer-agency/services/financial-toolkit/investin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financial-consumer-agency/services/financial-toolkit/income-expenses-budget/income-expenses-budget-3/7.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anada.ca/en/financial-consumer-agency/services/financial-toolkit/income-expenses-budget/income-expenses-budget-5/3.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55638" y="4687888"/>
            <a:ext cx="7831137" cy="379591"/>
          </a:xfrm>
          <a:prstGeom prst="rect">
            <a:avLst/>
          </a:prstGeom>
          <a:noFill/>
          <a:ln w="9525">
            <a:noFill/>
            <a:miter lim="800000"/>
            <a:headEnd/>
            <a:tailEnd/>
          </a:ln>
        </p:spPr>
        <p:txBody>
          <a:bodyPr>
            <a:spAutoFit/>
          </a:bodyPr>
          <a:lstStyle/>
          <a:p>
            <a:pPr marL="342900" indent="-342900" algn="ctr"/>
            <a:r>
              <a:rPr lang="en-CA" sz="2800" dirty="0">
                <a:solidFill>
                  <a:schemeClr val="bg1"/>
                </a:solidFill>
              </a:rPr>
              <a:t>Income, expenses and budget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Understanding Your Paycheque</a:t>
            </a:r>
          </a:p>
        </p:txBody>
      </p:sp>
      <p:pic>
        <p:nvPicPr>
          <p:cNvPr id="5" name="Picture 4"/>
          <p:cNvPicPr/>
          <p:nvPr/>
        </p:nvPicPr>
        <p:blipFill>
          <a:blip r:embed="rId2"/>
          <a:stretch>
            <a:fillRect/>
          </a:stretch>
        </p:blipFill>
        <p:spPr>
          <a:xfrm>
            <a:off x="1371600" y="1571625"/>
            <a:ext cx="5900738" cy="4400550"/>
          </a:xfrm>
          <a:prstGeom prst="rect">
            <a:avLst/>
          </a:prstGeom>
        </p:spPr>
      </p:pic>
    </p:spTree>
    <p:extLst>
      <p:ext uri="{BB962C8B-B14F-4D97-AF65-F5344CB8AC3E}">
        <p14:creationId xmlns:p14="http://schemas.microsoft.com/office/powerpoint/2010/main" val="363154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80" y="1001712"/>
            <a:ext cx="7515769" cy="985583"/>
          </a:xfrm>
        </p:spPr>
        <p:txBody>
          <a:bodyPr/>
          <a:lstStyle/>
          <a:p>
            <a:r>
              <a:rPr lang="en-CA" dirty="0"/>
              <a:t>Funding my Education - My Sources of Income</a:t>
            </a:r>
          </a:p>
        </p:txBody>
      </p:sp>
      <p:pic>
        <p:nvPicPr>
          <p:cNvPr id="4" name="Picture 3"/>
          <p:cNvPicPr/>
          <p:nvPr/>
        </p:nvPicPr>
        <p:blipFill>
          <a:blip r:embed="rId2"/>
          <a:stretch>
            <a:fillRect/>
          </a:stretch>
        </p:blipFill>
        <p:spPr>
          <a:xfrm>
            <a:off x="1085850" y="1814514"/>
            <a:ext cx="6643687" cy="3900486"/>
          </a:xfrm>
          <a:prstGeom prst="rect">
            <a:avLst/>
          </a:prstGeom>
          <a:ln>
            <a:solidFill>
              <a:sysClr val="windowText" lastClr="000000"/>
            </a:solidFill>
          </a:ln>
        </p:spPr>
      </p:pic>
    </p:spTree>
    <p:extLst>
      <p:ext uri="{BB962C8B-B14F-4D97-AF65-F5344CB8AC3E}">
        <p14:creationId xmlns:p14="http://schemas.microsoft.com/office/powerpoint/2010/main" val="63943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my Education</a:t>
            </a:r>
            <a:endParaRPr lang="en-CA" dirty="0"/>
          </a:p>
        </p:txBody>
      </p:sp>
      <p:sp>
        <p:nvSpPr>
          <p:cNvPr id="4" name="TextBox 3"/>
          <p:cNvSpPr txBox="1"/>
          <p:nvPr/>
        </p:nvSpPr>
        <p:spPr>
          <a:xfrm>
            <a:off x="562708" y="1776046"/>
            <a:ext cx="8124092" cy="3939540"/>
          </a:xfrm>
          <a:prstGeom prst="rect">
            <a:avLst/>
          </a:prstGeom>
          <a:noFill/>
        </p:spPr>
        <p:txBody>
          <a:bodyPr wrap="square" rtlCol="0">
            <a:spAutoFit/>
          </a:bodyPr>
          <a:lstStyle/>
          <a:p>
            <a:pPr marL="285750" lvl="0" indent="-285750">
              <a:buFont typeface="Arial" panose="020B0604020202020204" pitchFamily="34" charset="0"/>
              <a:buChar char="•"/>
            </a:pPr>
            <a:r>
              <a:rPr lang="en-CA" kern="0" baseline="0" dirty="0">
                <a:latin typeface="Arial"/>
              </a:rPr>
              <a:t>Institutional need- and merit-based awards</a:t>
            </a:r>
            <a:endParaRPr lang="en-CA" b="1" kern="0" baseline="0" dirty="0">
              <a:latin typeface="Arial"/>
            </a:endParaRPr>
          </a:p>
          <a:p>
            <a:pPr marL="285750" lvl="0" indent="-285750">
              <a:buFont typeface="Arial" panose="020B0604020202020204" pitchFamily="34" charset="0"/>
              <a:buChar char="•"/>
            </a:pPr>
            <a:endParaRPr lang="en-CA" sz="800" kern="0" baseline="0" dirty="0">
              <a:latin typeface="Arial"/>
            </a:endParaRPr>
          </a:p>
          <a:p>
            <a:pPr marL="285750" lvl="0" indent="-285750">
              <a:buFont typeface="Arial" panose="020B0604020202020204" pitchFamily="34" charset="0"/>
              <a:buChar char="•"/>
            </a:pPr>
            <a:r>
              <a:rPr lang="en-CA" kern="0" baseline="0" dirty="0">
                <a:latin typeface="Arial"/>
              </a:rPr>
              <a:t>External awards:</a:t>
            </a:r>
          </a:p>
          <a:p>
            <a:pPr marL="742950" lvl="1" indent="-285750">
              <a:buFont typeface="Arial" panose="020B0604020202020204" pitchFamily="34" charset="0"/>
              <a:buChar char="•"/>
            </a:pPr>
            <a:r>
              <a:rPr lang="en-CA" sz="1600" kern="0" baseline="0" dirty="0">
                <a:latin typeface="Arial"/>
              </a:rPr>
              <a:t>Universities Canada: </a:t>
            </a:r>
            <a:r>
              <a:rPr lang="en-CA" sz="1600" kern="0" baseline="0" dirty="0">
                <a:solidFill>
                  <a:srgbClr val="FF0000"/>
                </a:solidFill>
                <a:latin typeface="Arial"/>
                <a:hlinkClick r:id="rId2"/>
              </a:rPr>
              <a:t>http://www.univcan.ca/universities/</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Yconic/Student Awards: </a:t>
            </a:r>
            <a:r>
              <a:rPr lang="en-CA" sz="1600" kern="0" baseline="0" dirty="0">
                <a:solidFill>
                  <a:srgbClr val="FF0000"/>
                </a:solidFill>
                <a:latin typeface="Arial"/>
                <a:hlinkClick r:id="rId3"/>
              </a:rPr>
              <a:t>https://yconic.com/</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Scholarships Canada: </a:t>
            </a:r>
            <a:r>
              <a:rPr lang="en-CA" sz="1600" kern="0" baseline="0" dirty="0">
                <a:solidFill>
                  <a:srgbClr val="FF0000"/>
                </a:solidFill>
                <a:latin typeface="Arial"/>
                <a:hlinkClick r:id="rId4"/>
              </a:rPr>
              <a:t>http://www.scholarshipscanada.com</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Loran Scholars Foundation: </a:t>
            </a:r>
            <a:r>
              <a:rPr lang="en-CA" sz="1600" kern="0" baseline="0" dirty="0">
                <a:solidFill>
                  <a:srgbClr val="FF0000"/>
                </a:solidFill>
                <a:latin typeface="Arial"/>
                <a:hlinkClick r:id="rId5"/>
              </a:rPr>
              <a:t>http://loranscholar.ca/</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Indspire: </a:t>
            </a:r>
            <a:r>
              <a:rPr lang="en-CA" sz="1600" kern="0" baseline="0" dirty="0">
                <a:solidFill>
                  <a:srgbClr val="FF0000"/>
                </a:solidFill>
                <a:latin typeface="Arial"/>
                <a:hlinkClick r:id="rId6"/>
              </a:rPr>
              <a:t>https://indspire.ca/</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Indigenous Bursaries Search Tool: </a:t>
            </a:r>
            <a:r>
              <a:rPr lang="en-CA" sz="1600" kern="0" baseline="0" dirty="0">
                <a:solidFill>
                  <a:srgbClr val="FF0000"/>
                </a:solidFill>
                <a:latin typeface="Arial"/>
                <a:hlinkClick r:id="rId7"/>
              </a:rPr>
              <a:t>https://www.sac-isc.gc.ca/eng/1351687337141/1531406419657</a:t>
            </a:r>
            <a:endParaRPr lang="en-CA" sz="1600" kern="0" baseline="0" dirty="0">
              <a:solidFill>
                <a:srgbClr val="FF0000"/>
              </a:solidFill>
              <a:latin typeface="Arial"/>
            </a:endParaRPr>
          </a:p>
          <a:p>
            <a:pPr marL="742950" lvl="1" indent="-285750">
              <a:buFont typeface="Arial" panose="020B0604020202020204" pitchFamily="34" charset="0"/>
              <a:buChar char="•"/>
            </a:pPr>
            <a:r>
              <a:rPr lang="en-CA" sz="1600" kern="0" baseline="0" dirty="0">
                <a:latin typeface="Arial"/>
              </a:rPr>
              <a:t>Disabilityawards.ca Scholarship Database: </a:t>
            </a:r>
            <a:r>
              <a:rPr lang="en-CA" sz="1600" kern="0" baseline="0" dirty="0">
                <a:solidFill>
                  <a:srgbClr val="FF0000"/>
                </a:solidFill>
                <a:latin typeface="Arial"/>
                <a:hlinkClick r:id="rId8"/>
              </a:rPr>
              <a:t>https://www.disabilityawards.ca/</a:t>
            </a:r>
            <a:endParaRPr lang="en-CA" sz="1600" kern="0" baseline="0" dirty="0">
              <a:solidFill>
                <a:srgbClr val="FF0000"/>
              </a:solidFill>
              <a:latin typeface="Arial"/>
            </a:endParaRPr>
          </a:p>
          <a:p>
            <a:pPr marL="742950" lvl="1" indent="-285750">
              <a:buFont typeface="Arial" panose="020B0604020202020204" pitchFamily="34" charset="0"/>
              <a:buChar char="•"/>
            </a:pPr>
            <a:endParaRPr lang="en-CA" sz="800" kern="0" baseline="0" dirty="0">
              <a:solidFill>
                <a:srgbClr val="FF0000"/>
              </a:solidFill>
              <a:latin typeface="Arial"/>
            </a:endParaRPr>
          </a:p>
          <a:p>
            <a:pPr marL="285750" lvl="0" indent="-285750">
              <a:buFont typeface="Arial" panose="020B0604020202020204" pitchFamily="34" charset="0"/>
              <a:buChar char="•"/>
            </a:pPr>
            <a:r>
              <a:rPr lang="en-CA" kern="0" baseline="0" dirty="0">
                <a:latin typeface="Arial"/>
              </a:rPr>
              <a:t>Bursaries are need-based</a:t>
            </a:r>
          </a:p>
          <a:p>
            <a:pPr marL="285750" lvl="0" indent="-285750">
              <a:buFont typeface="Arial" panose="020B0604020202020204" pitchFamily="34" charset="0"/>
              <a:buChar char="•"/>
            </a:pPr>
            <a:endParaRPr lang="en-CA" sz="800" kern="0" baseline="0" dirty="0">
              <a:latin typeface="Arial"/>
            </a:endParaRPr>
          </a:p>
          <a:p>
            <a:pPr marL="285750" lvl="0" indent="-285750">
              <a:buFont typeface="Arial" panose="020B0604020202020204" pitchFamily="34" charset="0"/>
              <a:buChar char="•"/>
            </a:pPr>
            <a:r>
              <a:rPr lang="en-CA" kern="0" baseline="0" dirty="0">
                <a:latin typeface="Arial"/>
              </a:rPr>
              <a:t>Scholarships are merit-based</a:t>
            </a:r>
          </a:p>
          <a:p>
            <a:pPr marL="285750" lvl="0" indent="-285750">
              <a:buFont typeface="Arial" panose="020B0604020202020204" pitchFamily="34" charset="0"/>
              <a:buChar char="•"/>
            </a:pPr>
            <a:endParaRPr lang="en-CA" sz="800" kern="0" baseline="0" dirty="0">
              <a:latin typeface="Arial"/>
            </a:endParaRPr>
          </a:p>
          <a:p>
            <a:pPr marL="285750" lvl="0" indent="-285750">
              <a:buFont typeface="Arial" panose="020B0604020202020204" pitchFamily="34" charset="0"/>
              <a:buChar char="•"/>
            </a:pPr>
            <a:r>
              <a:rPr lang="en-CA" kern="0" baseline="0" dirty="0">
                <a:latin typeface="Arial"/>
              </a:rPr>
              <a:t>Grants are based on listed criteria</a:t>
            </a:r>
          </a:p>
        </p:txBody>
      </p:sp>
    </p:spTree>
    <p:extLst>
      <p:ext uri="{BB962C8B-B14F-4D97-AF65-F5344CB8AC3E}">
        <p14:creationId xmlns:p14="http://schemas.microsoft.com/office/powerpoint/2010/main" val="56982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Aid</a:t>
            </a:r>
            <a:endParaRPr lang="en-CA" dirty="0"/>
          </a:p>
        </p:txBody>
      </p:sp>
      <p:sp>
        <p:nvSpPr>
          <p:cNvPr id="3" name="Content Placeholder 2"/>
          <p:cNvSpPr>
            <a:spLocks noGrp="1"/>
          </p:cNvSpPr>
          <p:nvPr>
            <p:ph idx="1"/>
          </p:nvPr>
        </p:nvSpPr>
        <p:spPr/>
        <p:txBody>
          <a:bodyPr/>
          <a:lstStyle/>
          <a:p>
            <a:r>
              <a:rPr lang="en-US" dirty="0">
                <a:solidFill>
                  <a:schemeClr val="tx1"/>
                </a:solidFill>
              </a:rPr>
              <a:t>Financial assistance in the form of loans and grants to post-secondary students who demonstrate financial need</a:t>
            </a:r>
          </a:p>
          <a:p>
            <a:endParaRPr lang="en-US" sz="800" dirty="0">
              <a:solidFill>
                <a:schemeClr val="tx1"/>
              </a:solidFill>
            </a:endParaRPr>
          </a:p>
          <a:p>
            <a:r>
              <a:rPr lang="en-US" dirty="0">
                <a:solidFill>
                  <a:schemeClr val="tx1"/>
                </a:solidFill>
              </a:rPr>
              <a:t>Based on the province and residency and not the institution location</a:t>
            </a:r>
          </a:p>
          <a:p>
            <a:pPr marL="0" indent="0">
              <a:buNone/>
            </a:pPr>
            <a:endParaRPr lang="en-US" sz="800" dirty="0">
              <a:solidFill>
                <a:schemeClr val="tx1"/>
              </a:solidFill>
            </a:endParaRPr>
          </a:p>
          <a:p>
            <a:r>
              <a:rPr lang="en-US" dirty="0">
                <a:solidFill>
                  <a:schemeClr val="tx1"/>
                </a:solidFill>
              </a:rPr>
              <a:t>Application: generally online through the province of residence portal</a:t>
            </a:r>
            <a:endParaRPr lang="en-CA" dirty="0">
              <a:solidFill>
                <a:schemeClr val="tx1"/>
              </a:solidFill>
            </a:endParaRPr>
          </a:p>
        </p:txBody>
      </p:sp>
    </p:spTree>
    <p:extLst>
      <p:ext uri="{BB962C8B-B14F-4D97-AF65-F5344CB8AC3E}">
        <p14:creationId xmlns:p14="http://schemas.microsoft.com/office/powerpoint/2010/main" val="178373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Replacing lost income</a:t>
            </a:r>
          </a:p>
        </p:txBody>
      </p:sp>
      <p:sp>
        <p:nvSpPr>
          <p:cNvPr id="3" name="Content Placeholder 2"/>
          <p:cNvSpPr>
            <a:spLocks noGrp="1"/>
          </p:cNvSpPr>
          <p:nvPr>
            <p:ph idx="1"/>
          </p:nvPr>
        </p:nvSpPr>
        <p:spPr>
          <a:xfrm>
            <a:off x="457200" y="1865313"/>
            <a:ext cx="8229600" cy="3685320"/>
          </a:xfrm>
        </p:spPr>
        <p:txBody>
          <a:bodyPr/>
          <a:lstStyle/>
          <a:p>
            <a:pPr lvl="0"/>
            <a:r>
              <a:rPr lang="en-CA" sz="1600" dirty="0">
                <a:solidFill>
                  <a:schemeClr val="tx1"/>
                </a:solidFill>
              </a:rPr>
              <a:t>Tap into your savings / emergency fund</a:t>
            </a:r>
          </a:p>
          <a:p>
            <a:pPr marL="0" lvl="0" indent="0">
              <a:buNone/>
            </a:pPr>
            <a:endParaRPr lang="en-CA" sz="800" dirty="0">
              <a:solidFill>
                <a:schemeClr val="tx1"/>
              </a:solidFill>
            </a:endParaRPr>
          </a:p>
          <a:p>
            <a:pPr lvl="0"/>
            <a:r>
              <a:rPr lang="en-CA" sz="1600" dirty="0">
                <a:solidFill>
                  <a:schemeClr val="tx1"/>
                </a:solidFill>
              </a:rPr>
              <a:t>Ask family / friends / partners / providers in your life for loans or contributions</a:t>
            </a:r>
          </a:p>
          <a:p>
            <a:pPr lvl="0"/>
            <a:endParaRPr lang="en-CA" sz="800" dirty="0">
              <a:solidFill>
                <a:schemeClr val="tx1"/>
              </a:solidFill>
            </a:endParaRPr>
          </a:p>
          <a:p>
            <a:pPr lvl="0"/>
            <a:r>
              <a:rPr lang="en-CA" sz="1600" dirty="0">
                <a:solidFill>
                  <a:schemeClr val="tx1"/>
                </a:solidFill>
              </a:rPr>
              <a:t>Ask educational institution for loans / need-based awards / scholarships</a:t>
            </a:r>
          </a:p>
          <a:p>
            <a:pPr lvl="0"/>
            <a:endParaRPr lang="en-CA" sz="800" dirty="0">
              <a:solidFill>
                <a:schemeClr val="tx1"/>
              </a:solidFill>
            </a:endParaRPr>
          </a:p>
          <a:p>
            <a:pPr lvl="0"/>
            <a:r>
              <a:rPr lang="en-CA" sz="1600" dirty="0">
                <a:solidFill>
                  <a:schemeClr val="tx1"/>
                </a:solidFill>
              </a:rPr>
              <a:t>Apply for external funding from associations or institutions or private foundations</a:t>
            </a:r>
          </a:p>
          <a:p>
            <a:pPr lvl="0"/>
            <a:endParaRPr lang="en-CA" sz="800" dirty="0">
              <a:solidFill>
                <a:schemeClr val="tx1"/>
              </a:solidFill>
            </a:endParaRPr>
          </a:p>
          <a:p>
            <a:pPr lvl="0"/>
            <a:r>
              <a:rPr lang="en-CA" sz="1600" dirty="0">
                <a:solidFill>
                  <a:schemeClr val="tx1"/>
                </a:solidFill>
              </a:rPr>
              <a:t>Look into bank loans (student line of credit)</a:t>
            </a:r>
          </a:p>
          <a:p>
            <a:pPr lvl="0"/>
            <a:endParaRPr lang="en-CA" sz="800" dirty="0">
              <a:solidFill>
                <a:schemeClr val="tx1"/>
              </a:solidFill>
            </a:endParaRPr>
          </a:p>
          <a:p>
            <a:pPr lvl="0"/>
            <a:r>
              <a:rPr lang="en-CA" sz="1600" dirty="0">
                <a:solidFill>
                  <a:schemeClr val="tx1"/>
                </a:solidFill>
              </a:rPr>
              <a:t>Search for a part time job during the academic year if course load allows and/or full time job during the Winter and Summer breaks</a:t>
            </a:r>
          </a:p>
          <a:p>
            <a:pPr lvl="0"/>
            <a:endParaRPr lang="en-CA" sz="800" dirty="0">
              <a:solidFill>
                <a:schemeClr val="tx1"/>
              </a:solidFill>
            </a:endParaRPr>
          </a:p>
          <a:p>
            <a:pPr lvl="0"/>
            <a:r>
              <a:rPr lang="en-CA" sz="1600" dirty="0">
                <a:solidFill>
                  <a:schemeClr val="tx1"/>
                </a:solidFill>
              </a:rPr>
              <a:t>Students with disability may contact their institution or government for potential grants/loans</a:t>
            </a:r>
          </a:p>
          <a:p>
            <a:pPr lvl="0"/>
            <a:endParaRPr lang="en-CA" sz="800" dirty="0">
              <a:solidFill>
                <a:schemeClr val="tx1"/>
              </a:solidFill>
            </a:endParaRPr>
          </a:p>
          <a:p>
            <a:pPr lvl="0"/>
            <a:r>
              <a:rPr lang="en-CA" sz="1600" dirty="0">
                <a:solidFill>
                  <a:schemeClr val="tx1"/>
                </a:solidFill>
              </a:rPr>
              <a:t>Depending on the province, students may look into employment insurance</a:t>
            </a:r>
          </a:p>
        </p:txBody>
      </p:sp>
    </p:spTree>
    <p:extLst>
      <p:ext uri="{BB962C8B-B14F-4D97-AF65-F5344CB8AC3E}">
        <p14:creationId xmlns:p14="http://schemas.microsoft.com/office/powerpoint/2010/main" val="32801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Key Messages </a:t>
            </a:r>
          </a:p>
        </p:txBody>
      </p:sp>
      <p:sp>
        <p:nvSpPr>
          <p:cNvPr id="3" name="Content Placeholder 2"/>
          <p:cNvSpPr>
            <a:spLocks noGrp="1"/>
          </p:cNvSpPr>
          <p:nvPr>
            <p:ph idx="1"/>
          </p:nvPr>
        </p:nvSpPr>
        <p:spPr/>
        <p:txBody>
          <a:bodyPr/>
          <a:lstStyle/>
          <a:p>
            <a:pPr lvl="0"/>
            <a:r>
              <a:rPr lang="en-CA" dirty="0">
                <a:solidFill>
                  <a:schemeClr val="tx1"/>
                </a:solidFill>
              </a:rPr>
              <a:t>A job is the main source of income, but there are others</a:t>
            </a:r>
          </a:p>
          <a:p>
            <a:pPr lvl="0"/>
            <a:endParaRPr lang="en-CA" dirty="0">
              <a:solidFill>
                <a:schemeClr val="tx1"/>
              </a:solidFill>
            </a:endParaRPr>
          </a:p>
          <a:p>
            <a:pPr lvl="0"/>
            <a:r>
              <a:rPr lang="en-CA" dirty="0">
                <a:solidFill>
                  <a:schemeClr val="tx1"/>
                </a:solidFill>
              </a:rPr>
              <a:t>As a student, it’s important to explore other available resources to fund your studies</a:t>
            </a:r>
          </a:p>
          <a:p>
            <a:pPr lvl="0"/>
            <a:endParaRPr lang="en-CA" dirty="0">
              <a:solidFill>
                <a:schemeClr val="tx1"/>
              </a:solidFill>
            </a:endParaRPr>
          </a:p>
          <a:p>
            <a:pPr lvl="0"/>
            <a:r>
              <a:rPr lang="en-CA" dirty="0">
                <a:solidFill>
                  <a:schemeClr val="tx1"/>
                </a:solidFill>
              </a:rPr>
              <a:t>Deductions are taken off paycheques for taxes, social programs, etc.</a:t>
            </a:r>
          </a:p>
          <a:p>
            <a:pPr lvl="0"/>
            <a:endParaRPr lang="en-CA" dirty="0">
              <a:solidFill>
                <a:schemeClr val="tx1"/>
              </a:solidFill>
            </a:endParaRPr>
          </a:p>
          <a:p>
            <a:pPr lvl="0"/>
            <a:r>
              <a:rPr lang="en-CA" dirty="0">
                <a:solidFill>
                  <a:schemeClr val="tx1"/>
                </a:solidFill>
              </a:rPr>
              <a:t>Net income is what you take home after deductions</a:t>
            </a:r>
          </a:p>
          <a:p>
            <a:pPr lvl="0"/>
            <a:endParaRPr lang="en-CA" dirty="0">
              <a:solidFill>
                <a:schemeClr val="tx1"/>
              </a:solidFill>
            </a:endParaRPr>
          </a:p>
          <a:p>
            <a:pPr lvl="0"/>
            <a:r>
              <a:rPr lang="en-CA" dirty="0">
                <a:solidFill>
                  <a:schemeClr val="tx1"/>
                </a:solidFill>
              </a:rPr>
              <a:t>Set aside money for an emergency fund</a:t>
            </a:r>
          </a:p>
          <a:p>
            <a:pPr>
              <a:buNone/>
            </a:pPr>
            <a:endParaRPr lang="en-CA" dirty="0"/>
          </a:p>
        </p:txBody>
      </p:sp>
    </p:spTree>
    <p:extLst>
      <p:ext uri="{BB962C8B-B14F-4D97-AF65-F5344CB8AC3E}">
        <p14:creationId xmlns:p14="http://schemas.microsoft.com/office/powerpoint/2010/main" val="285202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Section 3: Expenses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074" y="1865313"/>
            <a:ext cx="5915851" cy="3581900"/>
          </a:xfrm>
        </p:spPr>
      </p:pic>
    </p:spTree>
    <p:extLst>
      <p:ext uri="{BB962C8B-B14F-4D97-AF65-F5344CB8AC3E}">
        <p14:creationId xmlns:p14="http://schemas.microsoft.com/office/powerpoint/2010/main" val="143300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Expenses</a:t>
            </a:r>
            <a:br>
              <a:rPr lang="en-CA" dirty="0"/>
            </a:br>
            <a:endParaRPr lang="en-CA" dirty="0"/>
          </a:p>
        </p:txBody>
      </p:sp>
      <p:sp>
        <p:nvSpPr>
          <p:cNvPr id="3" name="Content Placeholder 2"/>
          <p:cNvSpPr>
            <a:spLocks noGrp="1"/>
          </p:cNvSpPr>
          <p:nvPr>
            <p:ph idx="1"/>
          </p:nvPr>
        </p:nvSpPr>
        <p:spPr/>
        <p:txBody>
          <a:bodyPr/>
          <a:lstStyle/>
          <a:p>
            <a:pPr>
              <a:buNone/>
            </a:pPr>
            <a:r>
              <a:rPr lang="en-CA" dirty="0">
                <a:solidFill>
                  <a:schemeClr val="tx1"/>
                </a:solidFill>
              </a:rPr>
              <a:t>This section covers:</a:t>
            </a:r>
          </a:p>
          <a:p>
            <a:pPr>
              <a:buNone/>
            </a:pPr>
            <a:endParaRPr lang="en-CA" dirty="0">
              <a:solidFill>
                <a:schemeClr val="tx1"/>
              </a:solidFill>
            </a:endParaRPr>
          </a:p>
          <a:p>
            <a:pPr lvl="0"/>
            <a:r>
              <a:rPr lang="en-CA" dirty="0">
                <a:solidFill>
                  <a:schemeClr val="tx1"/>
                </a:solidFill>
              </a:rPr>
              <a:t>How to get a true picture of what you actually spend</a:t>
            </a:r>
          </a:p>
          <a:p>
            <a:endParaRPr lang="en-CA" sz="800" dirty="0">
              <a:solidFill>
                <a:schemeClr val="tx1"/>
              </a:solidFill>
            </a:endParaRPr>
          </a:p>
          <a:p>
            <a:r>
              <a:rPr lang="en-CA" dirty="0">
                <a:solidFill>
                  <a:schemeClr val="tx1"/>
                </a:solidFill>
              </a:rPr>
              <a:t>How to reduce your expenses and put aside money for savings and other  goals</a:t>
            </a:r>
          </a:p>
        </p:txBody>
      </p:sp>
    </p:spTree>
    <p:extLst>
      <p:ext uri="{BB962C8B-B14F-4D97-AF65-F5344CB8AC3E}">
        <p14:creationId xmlns:p14="http://schemas.microsoft.com/office/powerpoint/2010/main" val="277704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Know What You Spend</a:t>
            </a:r>
            <a:br>
              <a:rPr lang="en-CA" dirty="0"/>
            </a:br>
            <a:endParaRPr lang="en-CA" dirty="0"/>
          </a:p>
        </p:txBody>
      </p:sp>
      <p:sp>
        <p:nvSpPr>
          <p:cNvPr id="3" name="Content Placeholder 2"/>
          <p:cNvSpPr>
            <a:spLocks noGrp="1"/>
          </p:cNvSpPr>
          <p:nvPr>
            <p:ph idx="1"/>
          </p:nvPr>
        </p:nvSpPr>
        <p:spPr>
          <a:xfrm>
            <a:off x="457200" y="2251881"/>
            <a:ext cx="8229600" cy="3960812"/>
          </a:xfrm>
        </p:spPr>
        <p:txBody>
          <a:bodyPr/>
          <a:lstStyle/>
          <a:p>
            <a:pPr lvl="0"/>
            <a:r>
              <a:rPr lang="en-CA" dirty="0">
                <a:solidFill>
                  <a:schemeClr val="tx1"/>
                </a:solidFill>
              </a:rPr>
              <a:t>Keep every receipt in a folder or in an electronic format (as a picture)</a:t>
            </a:r>
          </a:p>
          <a:p>
            <a:pPr lvl="0"/>
            <a:endParaRPr lang="en-CA" sz="800" dirty="0">
              <a:solidFill>
                <a:schemeClr val="tx1"/>
              </a:solidFill>
            </a:endParaRPr>
          </a:p>
          <a:p>
            <a:pPr lvl="0"/>
            <a:r>
              <a:rPr lang="en-CA" dirty="0">
                <a:solidFill>
                  <a:schemeClr val="tx1"/>
                </a:solidFill>
              </a:rPr>
              <a:t>Record every expense every day (cash, debit, credit)</a:t>
            </a:r>
          </a:p>
          <a:p>
            <a:pPr lvl="0"/>
            <a:endParaRPr lang="en-CA" sz="800" dirty="0">
              <a:solidFill>
                <a:schemeClr val="tx1"/>
              </a:solidFill>
            </a:endParaRPr>
          </a:p>
          <a:p>
            <a:pPr lvl="0"/>
            <a:r>
              <a:rPr lang="en-CA" dirty="0">
                <a:solidFill>
                  <a:schemeClr val="tx1"/>
                </a:solidFill>
              </a:rPr>
              <a:t>List irregular expenses (gifts, donations, taxes, repairs, etc.)</a:t>
            </a:r>
          </a:p>
          <a:p>
            <a:pPr lvl="0"/>
            <a:endParaRPr lang="en-CA" sz="800" dirty="0">
              <a:solidFill>
                <a:schemeClr val="tx1"/>
              </a:solidFill>
            </a:endParaRPr>
          </a:p>
          <a:p>
            <a:pPr lvl="0"/>
            <a:r>
              <a:rPr lang="en-CA" dirty="0">
                <a:solidFill>
                  <a:schemeClr val="tx1"/>
                </a:solidFill>
              </a:rPr>
              <a:t>Total your expenses at the end of the month</a:t>
            </a:r>
          </a:p>
          <a:p>
            <a:pPr lvl="0"/>
            <a:endParaRPr lang="en-CA" sz="800" dirty="0">
              <a:solidFill>
                <a:schemeClr val="tx1"/>
              </a:solidFill>
            </a:endParaRPr>
          </a:p>
          <a:p>
            <a:pPr lvl="0"/>
            <a:r>
              <a:rPr lang="en-CA" dirty="0">
                <a:solidFill>
                  <a:schemeClr val="tx1"/>
                </a:solidFill>
              </a:rPr>
              <a:t>Do this for at least three months</a:t>
            </a:r>
          </a:p>
          <a:p>
            <a:pPr>
              <a:buNone/>
            </a:pPr>
            <a:endParaRPr lang="en-CA" dirty="0"/>
          </a:p>
        </p:txBody>
      </p:sp>
    </p:spTree>
    <p:extLst>
      <p:ext uri="{BB962C8B-B14F-4D97-AF65-F5344CB8AC3E}">
        <p14:creationId xmlns:p14="http://schemas.microsoft.com/office/powerpoint/2010/main" val="241802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Reduce unnecessary spending</a:t>
            </a:r>
          </a:p>
        </p:txBody>
      </p:sp>
      <p:sp>
        <p:nvSpPr>
          <p:cNvPr id="5" name="Content Placeholder 4"/>
          <p:cNvSpPr>
            <a:spLocks noGrp="1"/>
          </p:cNvSpPr>
          <p:nvPr>
            <p:ph idx="1"/>
          </p:nvPr>
        </p:nvSpPr>
        <p:spPr>
          <a:xfrm>
            <a:off x="457200" y="1743075"/>
            <a:ext cx="8229600" cy="4357687"/>
          </a:xfrm>
        </p:spPr>
        <p:txBody>
          <a:bodyPr/>
          <a:lstStyle/>
          <a:p>
            <a:r>
              <a:rPr lang="en-CA" dirty="0">
                <a:solidFill>
                  <a:schemeClr val="tx1"/>
                </a:solidFill>
              </a:rPr>
              <a:t>Save your money for essentials</a:t>
            </a:r>
          </a:p>
          <a:p>
            <a:pPr lvl="0"/>
            <a:endParaRPr lang="en-CA" sz="800" dirty="0">
              <a:solidFill>
                <a:schemeClr val="tx1"/>
              </a:solidFill>
            </a:endParaRPr>
          </a:p>
          <a:p>
            <a:pPr lvl="0"/>
            <a:r>
              <a:rPr lang="en-CA" dirty="0">
                <a:solidFill>
                  <a:schemeClr val="tx1"/>
                </a:solidFill>
              </a:rPr>
              <a:t>Focus spending cuts on non-essentials (discretionary spending)</a:t>
            </a:r>
          </a:p>
          <a:p>
            <a:pPr lvl="1">
              <a:buFont typeface="Courier New" pitchFamily="49" charset="0"/>
              <a:buChar char="o"/>
            </a:pPr>
            <a:r>
              <a:rPr lang="en-CA" dirty="0">
                <a:solidFill>
                  <a:schemeClr val="tx1"/>
                </a:solidFill>
              </a:rPr>
              <a:t>Easier to cut back on non-essentials</a:t>
            </a:r>
          </a:p>
          <a:p>
            <a:pPr lvl="1">
              <a:buFont typeface="Courier New" pitchFamily="49" charset="0"/>
              <a:buChar char="o"/>
            </a:pPr>
            <a:r>
              <a:rPr lang="en-CA" dirty="0">
                <a:solidFill>
                  <a:schemeClr val="tx1"/>
                </a:solidFill>
              </a:rPr>
              <a:t>Even small daily savings add up</a:t>
            </a:r>
          </a:p>
          <a:p>
            <a:pPr lvl="1">
              <a:buFont typeface="Courier New" pitchFamily="49" charset="0"/>
              <a:buChar char="o"/>
            </a:pPr>
            <a:r>
              <a:rPr lang="en-CA" dirty="0">
                <a:solidFill>
                  <a:schemeClr val="tx1"/>
                </a:solidFill>
              </a:rPr>
              <a:t>Example: Save $5 a day = $1,825 a year</a:t>
            </a:r>
          </a:p>
          <a:p>
            <a:pPr lvl="1">
              <a:buFont typeface="Courier New" pitchFamily="49" charset="0"/>
              <a:buChar char="o"/>
            </a:pPr>
            <a:endParaRPr lang="en-CA" sz="800" dirty="0">
              <a:solidFill>
                <a:schemeClr val="tx1"/>
              </a:solidFill>
            </a:endParaRPr>
          </a:p>
          <a:p>
            <a:r>
              <a:rPr lang="en-CA" dirty="0">
                <a:solidFill>
                  <a:schemeClr val="tx1"/>
                </a:solidFill>
              </a:rPr>
              <a:t>What do the savings mean in the long run for your RESP’s (assuming 4%)?</a:t>
            </a:r>
          </a:p>
          <a:p>
            <a:pPr lvl="1">
              <a:buFont typeface="Courier New" pitchFamily="49" charset="0"/>
              <a:buChar char="o"/>
            </a:pPr>
            <a:r>
              <a:rPr lang="en-CA" dirty="0">
                <a:solidFill>
                  <a:schemeClr val="tx1"/>
                </a:solidFill>
              </a:rPr>
              <a:t>$20/month for the next 35 years starting now in a savings account: $17,676</a:t>
            </a:r>
          </a:p>
          <a:p>
            <a:pPr lvl="1">
              <a:buFont typeface="Courier New" pitchFamily="49" charset="0"/>
              <a:buChar char="o"/>
            </a:pPr>
            <a:r>
              <a:rPr lang="en-CA" dirty="0">
                <a:solidFill>
                  <a:schemeClr val="tx1"/>
                </a:solidFill>
              </a:rPr>
              <a:t>$30/month for the next 35 years starting now in a savings account: $26,514</a:t>
            </a:r>
          </a:p>
          <a:p>
            <a:pPr marL="857250" lvl="2" indent="0">
              <a:buNone/>
            </a:pPr>
            <a:r>
              <a:rPr lang="en-CA" dirty="0">
                <a:solidFill>
                  <a:schemeClr val="tx1"/>
                </a:solidFill>
              </a:rPr>
              <a:t>      (This does not even take into consideration the tax deductions)</a:t>
            </a:r>
          </a:p>
          <a:p>
            <a:pPr marL="457200" lvl="1" indent="0">
              <a:buNone/>
            </a:pPr>
            <a:endParaRPr lang="en-CA" dirty="0">
              <a:solidFill>
                <a:schemeClr val="tx1"/>
              </a:solidFill>
            </a:endParaRPr>
          </a:p>
          <a:p>
            <a:pPr marL="457200" lvl="1" indent="0">
              <a:buNone/>
            </a:pPr>
            <a:r>
              <a:rPr lang="en-CA" dirty="0">
                <a:solidFill>
                  <a:schemeClr val="tx1"/>
                </a:solidFill>
              </a:rPr>
              <a:t>More details can be found in Your Financial Toolkit Program’s </a:t>
            </a:r>
            <a:r>
              <a:rPr lang="en-CA" dirty="0">
                <a:solidFill>
                  <a:schemeClr val="tx1"/>
                </a:solidFill>
                <a:hlinkClick r:id="rId2"/>
              </a:rPr>
              <a:t>Investing Module</a:t>
            </a:r>
            <a:r>
              <a:rPr lang="en-CA" dirty="0">
                <a:solidFill>
                  <a:schemeClr val="tx1"/>
                </a:solidFill>
              </a:rPr>
              <a:t>.</a:t>
            </a:r>
            <a:endParaRPr lang="en-CA" dirty="0">
              <a:solidFill>
                <a:srgbClr val="0B2F14"/>
              </a:solidFill>
            </a:endParaRPr>
          </a:p>
          <a:p>
            <a:pPr lvl="1">
              <a:buFont typeface="Courier New" pitchFamily="49" charset="0"/>
              <a:buChar char="o"/>
            </a:pPr>
            <a:endParaRPr lang="en-US" dirty="0">
              <a:solidFill>
                <a:schemeClr val="tx1"/>
              </a:solidFill>
            </a:endParaRPr>
          </a:p>
        </p:txBody>
      </p:sp>
    </p:spTree>
    <p:extLst>
      <p:ext uri="{BB962C8B-B14F-4D97-AF65-F5344CB8AC3E}">
        <p14:creationId xmlns:p14="http://schemas.microsoft.com/office/powerpoint/2010/main" val="19867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Grp="1" noChangeArrowheads="1"/>
          </p:cNvSpPr>
          <p:nvPr>
            <p:ph type="title" idx="4294967295"/>
          </p:nvPr>
        </p:nvSpPr>
        <p:spPr bwMode="auto">
          <a:xfrm>
            <a:off x="457200" y="1001713"/>
            <a:ext cx="6923088" cy="863600"/>
          </a:xfrm>
          <a:prstGeom prst="rect">
            <a:avLst/>
          </a:prstGeom>
          <a:noFill/>
          <a:ln/>
        </p:spPr>
        <p:txBody>
          <a:bodyPr/>
          <a:lstStyle/>
          <a:p>
            <a:r>
              <a:rPr lang="en-CA" dirty="0"/>
              <a:t>Agenda</a:t>
            </a:r>
          </a:p>
        </p:txBody>
      </p:sp>
      <p:sp>
        <p:nvSpPr>
          <p:cNvPr id="4110" name="Rectangle 14"/>
          <p:cNvSpPr>
            <a:spLocks noGrp="1" noChangeArrowheads="1"/>
          </p:cNvSpPr>
          <p:nvPr>
            <p:ph type="body" idx="4294967295"/>
          </p:nvPr>
        </p:nvSpPr>
        <p:spPr bwMode="auto">
          <a:xfrm>
            <a:off x="457200" y="2055813"/>
            <a:ext cx="8229600" cy="3960812"/>
          </a:xfrm>
          <a:prstGeom prst="rect">
            <a:avLst/>
          </a:prstGeom>
          <a:noFill/>
          <a:ln/>
        </p:spPr>
        <p:txBody>
          <a:bodyPr/>
          <a:lstStyle/>
          <a:p>
            <a:pPr>
              <a:buNone/>
            </a:pPr>
            <a:r>
              <a:rPr lang="en-CA" dirty="0">
                <a:solidFill>
                  <a:schemeClr val="tx1"/>
                </a:solidFill>
              </a:rPr>
              <a:t>Start time: _____ </a:t>
            </a:r>
          </a:p>
          <a:p>
            <a:pPr>
              <a:buNone/>
            </a:pPr>
            <a:endParaRPr lang="en-CA" dirty="0">
              <a:solidFill>
                <a:schemeClr val="tx1"/>
              </a:solidFill>
            </a:endParaRPr>
          </a:p>
          <a:p>
            <a:pPr>
              <a:buNone/>
            </a:pPr>
            <a:r>
              <a:rPr lang="en-CA" dirty="0">
                <a:solidFill>
                  <a:schemeClr val="tx1"/>
                </a:solidFill>
              </a:rPr>
              <a:t>Break time: _____ (10 minutes)</a:t>
            </a:r>
          </a:p>
          <a:p>
            <a:pPr>
              <a:buNone/>
            </a:pPr>
            <a:endParaRPr lang="en-CA" dirty="0">
              <a:solidFill>
                <a:schemeClr val="tx1"/>
              </a:solidFill>
            </a:endParaRPr>
          </a:p>
          <a:p>
            <a:pPr>
              <a:buNone/>
            </a:pPr>
            <a:r>
              <a:rPr lang="en-CA" dirty="0">
                <a:solidFill>
                  <a:schemeClr val="tx1"/>
                </a:solidFill>
              </a:rPr>
              <a:t>End time: _____</a:t>
            </a:r>
          </a:p>
          <a:p>
            <a:pPr>
              <a:buNone/>
            </a:pPr>
            <a:r>
              <a:rPr lang="en-CA" dirty="0">
                <a:solidFill>
                  <a:schemeClr val="tx1"/>
                </a:solidFill>
              </a:rPr>
              <a:t> </a:t>
            </a:r>
          </a:p>
          <a:p>
            <a:pPr>
              <a:buNone/>
            </a:pPr>
            <a:r>
              <a:rPr lang="en-CA" dirty="0">
                <a:solidFill>
                  <a:schemeClr val="tx1"/>
                </a:solidFill>
              </a:rPr>
              <a:t>Please set phones and devices to silent ring and answer outside of the room.</a:t>
            </a:r>
          </a:p>
        </p:txBody>
      </p:sp>
    </p:spTree>
    <p:extLst>
      <p:ext uri="{BB962C8B-B14F-4D97-AF65-F5344CB8AC3E}">
        <p14:creationId xmlns:p14="http://schemas.microsoft.com/office/powerpoint/2010/main" val="119886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Cutting Back My Discretionary Spending</a:t>
            </a:r>
          </a:p>
        </p:txBody>
      </p:sp>
      <p:pic>
        <p:nvPicPr>
          <p:cNvPr id="6" name="Picture 5"/>
          <p:cNvPicPr/>
          <p:nvPr/>
        </p:nvPicPr>
        <p:blipFill>
          <a:blip r:embed="rId2"/>
          <a:stretch>
            <a:fillRect/>
          </a:stretch>
        </p:blipFill>
        <p:spPr>
          <a:xfrm>
            <a:off x="700088" y="1671638"/>
            <a:ext cx="7600949" cy="3929062"/>
          </a:xfrm>
          <a:prstGeom prst="rect">
            <a:avLst/>
          </a:prstGeom>
          <a:ln>
            <a:solidFill>
              <a:schemeClr val="tx1"/>
            </a:solidFill>
          </a:ln>
        </p:spPr>
      </p:pic>
    </p:spTree>
    <p:extLst>
      <p:ext uri="{BB962C8B-B14F-4D97-AF65-F5344CB8AC3E}">
        <p14:creationId xmlns:p14="http://schemas.microsoft.com/office/powerpoint/2010/main" val="55989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to Reduce Expenses</a:t>
            </a:r>
          </a:p>
        </p:txBody>
      </p:sp>
      <p:graphicFrame>
        <p:nvGraphicFramePr>
          <p:cNvPr id="5" name="Table 4"/>
          <p:cNvGraphicFramePr>
            <a:graphicFrameLocks noGrp="1"/>
          </p:cNvGraphicFramePr>
          <p:nvPr/>
        </p:nvGraphicFramePr>
        <p:xfrm>
          <a:off x="328612" y="1597025"/>
          <a:ext cx="8601076" cy="4480560"/>
        </p:xfrm>
        <a:graphic>
          <a:graphicData uri="http://schemas.openxmlformats.org/drawingml/2006/table">
            <a:tbl>
              <a:tblPr firstRow="1" bandRow="1">
                <a:tableStyleId>{F5AB1C69-6EDB-4FF4-983F-18BD219EF322}</a:tableStyleId>
              </a:tblPr>
              <a:tblGrid>
                <a:gridCol w="4300538">
                  <a:extLst>
                    <a:ext uri="{9D8B030D-6E8A-4147-A177-3AD203B41FA5}">
                      <a16:colId xmlns:a16="http://schemas.microsoft.com/office/drawing/2014/main" val="20000"/>
                    </a:ext>
                  </a:extLst>
                </a:gridCol>
                <a:gridCol w="4300538">
                  <a:extLst>
                    <a:ext uri="{9D8B030D-6E8A-4147-A177-3AD203B41FA5}">
                      <a16:colId xmlns:a16="http://schemas.microsoft.com/office/drawing/2014/main" val="20001"/>
                    </a:ext>
                  </a:extLst>
                </a:gridCol>
              </a:tblGrid>
              <a:tr h="4303713">
                <a:tc>
                  <a:txBody>
                    <a:bodyPr/>
                    <a:lstStyle/>
                    <a:p>
                      <a:pPr marL="285750" lvl="0" indent="-285750">
                        <a:buFont typeface="Arial" panose="020B0604020202020204" pitchFamily="34" charset="0"/>
                        <a:buChar char="•"/>
                      </a:pPr>
                      <a:r>
                        <a:rPr lang="en-CA" sz="1600" b="0" dirty="0">
                          <a:solidFill>
                            <a:schemeClr val="tx1"/>
                          </a:solidFill>
                        </a:rPr>
                        <a:t>Do it yourself </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Eat at home</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Shop smarter: buy on sale, in bulk or package discounts</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Cut out anything you don’t use </a:t>
                      </a:r>
                    </a:p>
                    <a:p>
                      <a:pPr marL="0" lvl="0" indent="0">
                        <a:buFont typeface="Arial" panose="020B0604020202020204" pitchFamily="34" charset="0"/>
                        <a:buNone/>
                      </a:pPr>
                      <a:r>
                        <a:rPr lang="en-CA" sz="1600" b="0" dirty="0">
                          <a:solidFill>
                            <a:schemeClr val="tx1"/>
                          </a:solidFill>
                        </a:rPr>
                        <a:t>     (subscriptions, memberships, etc.)</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Use less energy (turn off, turn down switches)</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Walk, cycle, take transit</a:t>
                      </a:r>
                    </a:p>
                    <a:p>
                      <a:pPr marL="285750" lvl="0" indent="-285750">
                        <a:buFont typeface="Arial" panose="020B0604020202020204" pitchFamily="34" charset="0"/>
                        <a:buChar char="•"/>
                      </a:pPr>
                      <a:endParaRPr lang="en-CA" sz="1600" b="0" dirty="0">
                        <a:solidFill>
                          <a:schemeClr val="tx1"/>
                        </a:solidFill>
                      </a:endParaRPr>
                    </a:p>
                    <a:p>
                      <a:pPr marL="285750" lvl="0" indent="-285750">
                        <a:buFont typeface="Arial" panose="020B0604020202020204" pitchFamily="34" charset="0"/>
                        <a:buChar char="•"/>
                      </a:pPr>
                      <a:r>
                        <a:rPr lang="en-CA" sz="1600" b="0" dirty="0">
                          <a:solidFill>
                            <a:schemeClr val="tx1"/>
                          </a:solidFill>
                        </a:rPr>
                        <a:t>Find cheap recreation (entertain at home, go to free events, etc.)</a:t>
                      </a:r>
                    </a:p>
                    <a:p>
                      <a:pPr marL="285750" indent="-285750">
                        <a:buFont typeface="Arial" panose="020B0604020202020204" pitchFamily="34" charset="0"/>
                        <a:buChar char="•"/>
                      </a:pPr>
                      <a:endParaRPr lang="en-CA" sz="1600" b="0" dirty="0"/>
                    </a:p>
                  </a:txBody>
                  <a:tcPr/>
                </a:tc>
                <a:tc>
                  <a:txBody>
                    <a:bodyPr/>
                    <a:lstStyle/>
                    <a:p>
                      <a:pPr marL="285750" lvl="0" indent="-285750">
                        <a:buFont typeface="Arial" panose="020B0604020202020204" pitchFamily="34" charset="0"/>
                        <a:buChar char="•"/>
                      </a:pPr>
                      <a:r>
                        <a:rPr lang="en-US" sz="1600" b="0" dirty="0">
                          <a:solidFill>
                            <a:schemeClr val="tx1"/>
                          </a:solidFill>
                        </a:rPr>
                        <a:t>Do not buy groceries when hungry               (eat a snack before you go shopping)</a:t>
                      </a:r>
                    </a:p>
                    <a:p>
                      <a:pPr marL="285750" lvl="0" indent="-285750">
                        <a:buFont typeface="Arial" panose="020B0604020202020204" pitchFamily="34" charset="0"/>
                        <a:buChar char="•"/>
                      </a:pPr>
                      <a:endParaRPr lang="en-US" sz="1600" b="0" dirty="0">
                        <a:solidFill>
                          <a:schemeClr val="tx1"/>
                        </a:solidFill>
                      </a:endParaRPr>
                    </a:p>
                    <a:p>
                      <a:pPr marL="285750" lvl="0" indent="-285750">
                        <a:buFont typeface="Arial" panose="020B0604020202020204" pitchFamily="34" charset="0"/>
                        <a:buChar char="•"/>
                      </a:pPr>
                      <a:r>
                        <a:rPr lang="en-US" sz="1600" b="0" dirty="0">
                          <a:solidFill>
                            <a:schemeClr val="tx1"/>
                          </a:solidFill>
                        </a:rPr>
                        <a:t>Make your own coffee/tea</a:t>
                      </a:r>
                    </a:p>
                    <a:p>
                      <a:pPr marL="285750" lvl="0" indent="-285750">
                        <a:buFont typeface="Arial" panose="020B0604020202020204" pitchFamily="34" charset="0"/>
                        <a:buChar char="•"/>
                      </a:pPr>
                      <a:endParaRPr lang="en-US" sz="1600" b="0" dirty="0">
                        <a:solidFill>
                          <a:schemeClr val="tx1"/>
                        </a:solidFill>
                      </a:endParaRPr>
                    </a:p>
                    <a:p>
                      <a:pPr marL="285750" lvl="0" indent="-285750">
                        <a:buFont typeface="Arial" panose="020B0604020202020204" pitchFamily="34" charset="0"/>
                        <a:buChar char="•"/>
                      </a:pPr>
                      <a:r>
                        <a:rPr lang="en-US" sz="1600" b="0" dirty="0">
                          <a:solidFill>
                            <a:schemeClr val="tx1"/>
                          </a:solidFill>
                        </a:rPr>
                        <a:t>Budget the week to avoid overspending</a:t>
                      </a:r>
                    </a:p>
                    <a:p>
                      <a:pPr marL="285750" lvl="0" indent="-285750">
                        <a:buFont typeface="Arial" panose="020B0604020202020204" pitchFamily="34" charset="0"/>
                        <a:buChar char="•"/>
                      </a:pPr>
                      <a:endParaRPr lang="en-US" sz="1600" b="0" dirty="0">
                        <a:solidFill>
                          <a:schemeClr val="tx1"/>
                        </a:solidFill>
                      </a:endParaRPr>
                    </a:p>
                    <a:p>
                      <a:pPr marL="285750" lvl="0" indent="-285750">
                        <a:buFont typeface="Arial" panose="020B0604020202020204" pitchFamily="34" charset="0"/>
                        <a:buChar char="•"/>
                      </a:pPr>
                      <a:r>
                        <a:rPr lang="en-US" sz="1600" b="0" dirty="0">
                          <a:solidFill>
                            <a:schemeClr val="tx1"/>
                          </a:solidFill>
                        </a:rPr>
                        <a:t>Have a list before entering the store</a:t>
                      </a:r>
                    </a:p>
                    <a:p>
                      <a:pPr marL="285750" lvl="0" indent="-285750">
                        <a:buFont typeface="Arial" panose="020B0604020202020204" pitchFamily="34" charset="0"/>
                        <a:buChar char="•"/>
                      </a:pPr>
                      <a:endParaRPr lang="en-US" sz="1600" b="0" dirty="0">
                        <a:solidFill>
                          <a:schemeClr val="tx1"/>
                        </a:solidFill>
                      </a:endParaRPr>
                    </a:p>
                    <a:p>
                      <a:pPr marL="285750" lvl="0" indent="-285750">
                        <a:buFont typeface="Arial" panose="020B0604020202020204" pitchFamily="34" charset="0"/>
                        <a:buChar char="•"/>
                      </a:pPr>
                      <a:r>
                        <a:rPr lang="en-US" sz="1600" b="0" dirty="0">
                          <a:solidFill>
                            <a:schemeClr val="tx1"/>
                          </a:solidFill>
                        </a:rPr>
                        <a:t>Avoid debt regret. Do your research and shop around before re-financing existing debt or adding more debt</a:t>
                      </a:r>
                    </a:p>
                    <a:p>
                      <a:pPr marL="285750" lvl="0" indent="-285750">
                        <a:buFont typeface="Arial" panose="020B0604020202020204" pitchFamily="34" charset="0"/>
                        <a:buChar char="•"/>
                      </a:pPr>
                      <a:endParaRPr lang="en-US" sz="1600" b="0" dirty="0">
                        <a:solidFill>
                          <a:schemeClr val="tx1"/>
                        </a:solidFill>
                      </a:endParaRPr>
                    </a:p>
                    <a:p>
                      <a:pPr marL="285750" lvl="0" indent="-285750">
                        <a:buFont typeface="Arial" panose="020B0604020202020204" pitchFamily="34" charset="0"/>
                        <a:buChar char="•"/>
                      </a:pPr>
                      <a:r>
                        <a:rPr lang="en-US" sz="1600" b="0" dirty="0">
                          <a:solidFill>
                            <a:schemeClr val="tx1"/>
                          </a:solidFill>
                        </a:rPr>
                        <a:t>Wait and save rather than purchase on credit</a:t>
                      </a:r>
                      <a:endParaRPr lang="en-CA" sz="1600" b="0" dirty="0">
                        <a:solidFill>
                          <a:schemeClr val="tx1"/>
                        </a:solidFill>
                      </a:endParaRPr>
                    </a:p>
                    <a:p>
                      <a:pPr marL="285750" indent="-285750">
                        <a:buFont typeface="Arial" panose="020B0604020202020204" pitchFamily="34" charset="0"/>
                        <a:buChar char="•"/>
                      </a:pPr>
                      <a:endParaRPr lang="en-CA" sz="16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4802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Calculating Your Expenses</a:t>
            </a:r>
          </a:p>
        </p:txBody>
      </p:sp>
      <p:sp>
        <p:nvSpPr>
          <p:cNvPr id="3" name="Content Placeholder 2"/>
          <p:cNvSpPr>
            <a:spLocks noGrp="1"/>
          </p:cNvSpPr>
          <p:nvPr>
            <p:ph idx="1"/>
          </p:nvPr>
        </p:nvSpPr>
        <p:spPr>
          <a:xfrm>
            <a:off x="457200" y="1743075"/>
            <a:ext cx="8229600" cy="4114802"/>
          </a:xfrm>
        </p:spPr>
        <p:txBody>
          <a:bodyPr/>
          <a:lstStyle/>
          <a:p>
            <a:pPr lvl="0">
              <a:buNone/>
            </a:pPr>
            <a:r>
              <a:rPr lang="en-CA" dirty="0">
                <a:solidFill>
                  <a:schemeClr val="tx1"/>
                </a:solidFill>
              </a:rPr>
              <a:t>Track your spending to gain control</a:t>
            </a:r>
          </a:p>
          <a:p>
            <a:pPr lvl="0">
              <a:buNone/>
            </a:pPr>
            <a:endParaRPr lang="en-CA" sz="800" dirty="0">
              <a:solidFill>
                <a:schemeClr val="tx1"/>
              </a:solidFill>
            </a:endParaRPr>
          </a:p>
          <a:p>
            <a:pPr lvl="0"/>
            <a:r>
              <a:rPr lang="en-CA" b="1" dirty="0">
                <a:solidFill>
                  <a:schemeClr val="tx1"/>
                </a:solidFill>
              </a:rPr>
              <a:t>Fixed expenses:</a:t>
            </a:r>
            <a:r>
              <a:rPr lang="en-CA" dirty="0">
                <a:solidFill>
                  <a:schemeClr val="tx1"/>
                </a:solidFill>
              </a:rPr>
              <a:t> are those that come up every month and are roughly the same each month, like rent, utilities, loan repayments and cell phone bills. Other examples are: tuition</a:t>
            </a:r>
          </a:p>
          <a:p>
            <a:pPr lvl="0"/>
            <a:endParaRPr lang="en-CA" sz="800" b="1" dirty="0">
              <a:solidFill>
                <a:schemeClr val="tx1"/>
              </a:solidFill>
            </a:endParaRPr>
          </a:p>
          <a:p>
            <a:pPr lvl="0"/>
            <a:r>
              <a:rPr lang="en-CA" b="1" dirty="0">
                <a:solidFill>
                  <a:schemeClr val="tx1"/>
                </a:solidFill>
              </a:rPr>
              <a:t>Variable expenses:</a:t>
            </a:r>
            <a:r>
              <a:rPr lang="en-CA" dirty="0">
                <a:solidFill>
                  <a:schemeClr val="tx1"/>
                </a:solidFill>
              </a:rPr>
              <a:t> are those that may vary from month to month, like food, entertainment, travel, books and supplies, and car repairs</a:t>
            </a:r>
          </a:p>
          <a:p>
            <a:pPr lvl="0"/>
            <a:endParaRPr lang="en-CA" sz="800" b="1" dirty="0">
              <a:solidFill>
                <a:schemeClr val="tx1"/>
              </a:solidFill>
            </a:endParaRPr>
          </a:p>
          <a:p>
            <a:pPr lvl="0"/>
            <a:r>
              <a:rPr lang="en-CA" b="1" dirty="0">
                <a:solidFill>
                  <a:schemeClr val="tx1"/>
                </a:solidFill>
              </a:rPr>
              <a:t>Irregular expenses:</a:t>
            </a:r>
            <a:r>
              <a:rPr lang="en-CA" dirty="0">
                <a:solidFill>
                  <a:schemeClr val="tx1"/>
                </a:solidFill>
              </a:rPr>
              <a:t> come up through the year</a:t>
            </a:r>
          </a:p>
          <a:p>
            <a:pPr lvl="0"/>
            <a:endParaRPr lang="en-CA" sz="800" dirty="0">
              <a:solidFill>
                <a:schemeClr val="tx1"/>
              </a:solidFill>
            </a:endParaRPr>
          </a:p>
          <a:p>
            <a:pPr lvl="0"/>
            <a:r>
              <a:rPr lang="en-CA" b="1" dirty="0">
                <a:solidFill>
                  <a:schemeClr val="tx1"/>
                </a:solidFill>
              </a:rPr>
              <a:t>Unplanned expenses:</a:t>
            </a:r>
            <a:r>
              <a:rPr lang="en-CA" dirty="0">
                <a:solidFill>
                  <a:schemeClr val="tx1"/>
                </a:solidFill>
              </a:rPr>
              <a:t> surprises you can’t plan for</a:t>
            </a:r>
          </a:p>
          <a:p>
            <a:pPr lvl="0"/>
            <a:endParaRPr lang="en-US" dirty="0">
              <a:solidFill>
                <a:schemeClr val="tx1"/>
              </a:solidFill>
            </a:endParaRPr>
          </a:p>
          <a:p>
            <a:pPr marL="0" lvl="0" indent="0">
              <a:buNone/>
            </a:pPr>
            <a:r>
              <a:rPr lang="en-US" dirty="0">
                <a:solidFill>
                  <a:schemeClr val="tx1"/>
                </a:solidFill>
              </a:rPr>
              <a:t>VIDEO: </a:t>
            </a:r>
            <a:r>
              <a:rPr lang="en-US" dirty="0">
                <a:solidFill>
                  <a:schemeClr val="tx1"/>
                </a:solidFill>
                <a:hlinkClick r:id="rId3"/>
              </a:rPr>
              <a:t>How to reduce your spending</a:t>
            </a:r>
            <a:endParaRPr lang="en-CA" dirty="0">
              <a:solidFill>
                <a:schemeClr val="tx1"/>
              </a:solidFill>
            </a:endParaRPr>
          </a:p>
          <a:p>
            <a:pPr>
              <a:buNone/>
            </a:pPr>
            <a:endParaRPr lang="en-CA" dirty="0"/>
          </a:p>
        </p:txBody>
      </p:sp>
    </p:spTree>
    <p:extLst>
      <p:ext uri="{BB962C8B-B14F-4D97-AF65-F5344CB8AC3E}">
        <p14:creationId xmlns:p14="http://schemas.microsoft.com/office/powerpoint/2010/main" val="410918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Key Messages </a:t>
            </a:r>
          </a:p>
        </p:txBody>
      </p:sp>
      <p:sp>
        <p:nvSpPr>
          <p:cNvPr id="3" name="Content Placeholder 2"/>
          <p:cNvSpPr>
            <a:spLocks noGrp="1"/>
          </p:cNvSpPr>
          <p:nvPr>
            <p:ph idx="1"/>
          </p:nvPr>
        </p:nvSpPr>
        <p:spPr>
          <a:xfrm>
            <a:off x="457200" y="1865313"/>
            <a:ext cx="8229600" cy="4030990"/>
          </a:xfrm>
        </p:spPr>
        <p:txBody>
          <a:bodyPr/>
          <a:lstStyle/>
          <a:p>
            <a:pPr lvl="0"/>
            <a:r>
              <a:rPr lang="en-CA" dirty="0">
                <a:solidFill>
                  <a:schemeClr val="tx1"/>
                </a:solidFill>
              </a:rPr>
              <a:t>Expenses may be fixed or variable</a:t>
            </a:r>
          </a:p>
          <a:p>
            <a:pPr lvl="0"/>
            <a:endParaRPr lang="en-CA" sz="800" dirty="0">
              <a:solidFill>
                <a:schemeClr val="tx1"/>
              </a:solidFill>
            </a:endParaRPr>
          </a:p>
          <a:p>
            <a:pPr lvl="0"/>
            <a:r>
              <a:rPr lang="en-CA" dirty="0">
                <a:solidFill>
                  <a:schemeClr val="tx1"/>
                </a:solidFill>
              </a:rPr>
              <a:t>Track your daily expenses</a:t>
            </a:r>
          </a:p>
          <a:p>
            <a:pPr lvl="0"/>
            <a:endParaRPr lang="en-CA" sz="800" dirty="0">
              <a:solidFill>
                <a:schemeClr val="tx1"/>
              </a:solidFill>
            </a:endParaRPr>
          </a:p>
          <a:p>
            <a:pPr lvl="0"/>
            <a:r>
              <a:rPr lang="en-CA" dirty="0">
                <a:solidFill>
                  <a:schemeClr val="tx1"/>
                </a:solidFill>
              </a:rPr>
              <a:t>Include irregular and unexpected expenses</a:t>
            </a:r>
          </a:p>
          <a:p>
            <a:pPr lvl="0"/>
            <a:endParaRPr lang="en-CA" sz="800" dirty="0">
              <a:solidFill>
                <a:schemeClr val="tx1"/>
              </a:solidFill>
            </a:endParaRPr>
          </a:p>
          <a:p>
            <a:pPr lvl="0"/>
            <a:r>
              <a:rPr lang="en-CA" dirty="0">
                <a:solidFill>
                  <a:schemeClr val="tx1"/>
                </a:solidFill>
              </a:rPr>
              <a:t>To reduce unnecessary spending: </a:t>
            </a:r>
          </a:p>
          <a:p>
            <a:pPr lvl="1">
              <a:buFont typeface="Courier New" pitchFamily="49" charset="0"/>
              <a:buChar char="o"/>
            </a:pPr>
            <a:r>
              <a:rPr lang="en-CA" dirty="0">
                <a:solidFill>
                  <a:schemeClr val="tx1"/>
                </a:solidFill>
              </a:rPr>
              <a:t>Avoid impulse buying</a:t>
            </a:r>
          </a:p>
          <a:p>
            <a:pPr lvl="1">
              <a:buFont typeface="Courier New" pitchFamily="49" charset="0"/>
              <a:buChar char="o"/>
            </a:pPr>
            <a:r>
              <a:rPr lang="en-CA" dirty="0">
                <a:solidFill>
                  <a:schemeClr val="tx1"/>
                </a:solidFill>
              </a:rPr>
              <a:t>Make easy lifestyle changes</a:t>
            </a:r>
          </a:p>
          <a:p>
            <a:pPr lvl="1">
              <a:buFont typeface="Courier New" pitchFamily="49" charset="0"/>
              <a:buChar char="o"/>
            </a:pPr>
            <a:r>
              <a:rPr lang="en-CA" dirty="0">
                <a:solidFill>
                  <a:schemeClr val="tx1"/>
                </a:solidFill>
              </a:rPr>
              <a:t>Make smart shopping choices</a:t>
            </a:r>
          </a:p>
          <a:p>
            <a:pPr lvl="0"/>
            <a:endParaRPr lang="en-CA" sz="800" dirty="0">
              <a:solidFill>
                <a:schemeClr val="tx1"/>
              </a:solidFill>
            </a:endParaRPr>
          </a:p>
          <a:p>
            <a:pPr lvl="0"/>
            <a:r>
              <a:rPr lang="en-CA" dirty="0">
                <a:solidFill>
                  <a:schemeClr val="tx1"/>
                </a:solidFill>
              </a:rPr>
              <a:t>Put money for unexpected expenses in a special account</a:t>
            </a:r>
          </a:p>
          <a:p>
            <a:pPr>
              <a:buNone/>
            </a:pPr>
            <a:endParaRPr lang="en-CA" dirty="0"/>
          </a:p>
          <a:p>
            <a:pPr>
              <a:buNone/>
            </a:pPr>
            <a:endParaRPr lang="en-CA" dirty="0"/>
          </a:p>
        </p:txBody>
      </p:sp>
    </p:spTree>
    <p:extLst>
      <p:ext uri="{BB962C8B-B14F-4D97-AF65-F5344CB8AC3E}">
        <p14:creationId xmlns:p14="http://schemas.microsoft.com/office/powerpoint/2010/main" val="145238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dirty="0"/>
              <a:t>Section 4: Budgeting</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571006" y="1865313"/>
            <a:ext cx="5809282" cy="3700180"/>
          </a:xfrm>
          <a:prstGeom prst="rect">
            <a:avLst/>
          </a:prstGeom>
          <a:noFill/>
          <a:ln w="9525">
            <a:noFill/>
            <a:miter lim="800000"/>
            <a:headEnd/>
            <a:tailEnd/>
          </a:ln>
        </p:spPr>
      </p:pic>
    </p:spTree>
    <p:extLst>
      <p:ext uri="{BB962C8B-B14F-4D97-AF65-F5344CB8AC3E}">
        <p14:creationId xmlns:p14="http://schemas.microsoft.com/office/powerpoint/2010/main" val="47231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Budgeting </a:t>
            </a:r>
          </a:p>
        </p:txBody>
      </p:sp>
      <p:sp>
        <p:nvSpPr>
          <p:cNvPr id="3" name="Content Placeholder 2"/>
          <p:cNvSpPr>
            <a:spLocks noGrp="1"/>
          </p:cNvSpPr>
          <p:nvPr>
            <p:ph idx="1"/>
          </p:nvPr>
        </p:nvSpPr>
        <p:spPr>
          <a:xfrm>
            <a:off x="457200" y="1865313"/>
            <a:ext cx="8229600" cy="4162753"/>
          </a:xfrm>
        </p:spPr>
        <p:txBody>
          <a:bodyPr/>
          <a:lstStyle/>
          <a:p>
            <a:pPr>
              <a:buNone/>
            </a:pPr>
            <a:r>
              <a:rPr lang="en-CA" dirty="0">
                <a:solidFill>
                  <a:schemeClr val="tx1"/>
                </a:solidFill>
              </a:rPr>
              <a:t>This section covers:</a:t>
            </a:r>
          </a:p>
          <a:p>
            <a:pPr>
              <a:buNone/>
            </a:pPr>
            <a:endParaRPr lang="en-CA" dirty="0">
              <a:solidFill>
                <a:schemeClr val="tx1"/>
              </a:solidFill>
            </a:endParaRPr>
          </a:p>
          <a:p>
            <a:pPr lvl="0"/>
            <a:r>
              <a:rPr lang="en-CA" dirty="0">
                <a:solidFill>
                  <a:schemeClr val="tx1"/>
                </a:solidFill>
              </a:rPr>
              <a:t>How to compare income with expenses in a budget</a:t>
            </a:r>
          </a:p>
          <a:p>
            <a:pPr lvl="0"/>
            <a:endParaRPr lang="en-CA" sz="800" dirty="0">
              <a:solidFill>
                <a:schemeClr val="tx1"/>
              </a:solidFill>
            </a:endParaRPr>
          </a:p>
          <a:p>
            <a:pPr lvl="0"/>
            <a:r>
              <a:rPr lang="en-CA" dirty="0">
                <a:solidFill>
                  <a:schemeClr val="tx1"/>
                </a:solidFill>
              </a:rPr>
              <a:t>How to adjust your budget to balance it or even achieve a surplus</a:t>
            </a:r>
          </a:p>
          <a:p>
            <a:pPr marL="0" lvl="0" indent="0">
              <a:buNone/>
            </a:pPr>
            <a:endParaRPr lang="en-CA" sz="800" strike="sngStrike" dirty="0">
              <a:solidFill>
                <a:schemeClr val="tx1"/>
              </a:solidFill>
            </a:endParaRPr>
          </a:p>
          <a:p>
            <a:pPr lvl="0"/>
            <a:r>
              <a:rPr lang="en-CA" dirty="0">
                <a:solidFill>
                  <a:schemeClr val="tx1"/>
                </a:solidFill>
              </a:rPr>
              <a:t>How to keep your budget up-to-date and realistic</a:t>
            </a:r>
          </a:p>
          <a:p>
            <a:pPr>
              <a:buNone/>
            </a:pPr>
            <a:endParaRPr lang="en-CA" dirty="0"/>
          </a:p>
        </p:txBody>
      </p:sp>
    </p:spTree>
    <p:extLst>
      <p:ext uri="{BB962C8B-B14F-4D97-AF65-F5344CB8AC3E}">
        <p14:creationId xmlns:p14="http://schemas.microsoft.com/office/powerpoint/2010/main" val="27083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Budgets</a:t>
            </a:r>
          </a:p>
        </p:txBody>
      </p:sp>
      <p:sp>
        <p:nvSpPr>
          <p:cNvPr id="3" name="Content Placeholder 2"/>
          <p:cNvSpPr>
            <a:spLocks noGrp="1"/>
          </p:cNvSpPr>
          <p:nvPr>
            <p:ph idx="1"/>
          </p:nvPr>
        </p:nvSpPr>
        <p:spPr>
          <a:xfrm>
            <a:off x="457200" y="2292824"/>
            <a:ext cx="8229600" cy="2136301"/>
          </a:xfrm>
        </p:spPr>
        <p:txBody>
          <a:bodyPr/>
          <a:lstStyle/>
          <a:p>
            <a:pPr lvl="0"/>
            <a:r>
              <a:rPr lang="en-CA" dirty="0">
                <a:solidFill>
                  <a:schemeClr val="tx1"/>
                </a:solidFill>
              </a:rPr>
              <a:t>A comparison of income and expenses </a:t>
            </a:r>
          </a:p>
          <a:p>
            <a:pPr lvl="0"/>
            <a:endParaRPr lang="en-CA" sz="800" dirty="0">
              <a:solidFill>
                <a:schemeClr val="tx1"/>
              </a:solidFill>
            </a:endParaRPr>
          </a:p>
          <a:p>
            <a:pPr lvl="0"/>
            <a:r>
              <a:rPr lang="en-CA" dirty="0">
                <a:solidFill>
                  <a:schemeClr val="tx1"/>
                </a:solidFill>
              </a:rPr>
              <a:t>An organized way to manage your money </a:t>
            </a:r>
          </a:p>
          <a:p>
            <a:pPr lvl="0"/>
            <a:endParaRPr lang="en-CA" sz="800" dirty="0">
              <a:solidFill>
                <a:schemeClr val="tx1"/>
              </a:solidFill>
            </a:endParaRPr>
          </a:p>
          <a:p>
            <a:pPr lvl="0"/>
            <a:r>
              <a:rPr lang="en-CA" dirty="0">
                <a:solidFill>
                  <a:schemeClr val="tx1"/>
                </a:solidFill>
              </a:rPr>
              <a:t>Income minus expenses equals surplus or deficit</a:t>
            </a:r>
          </a:p>
          <a:p>
            <a:pPr>
              <a:buNone/>
            </a:pPr>
            <a:endParaRPr lang="en-CA" dirty="0"/>
          </a:p>
        </p:txBody>
      </p:sp>
    </p:spTree>
    <p:extLst>
      <p:ext uri="{BB962C8B-B14F-4D97-AF65-F5344CB8AC3E}">
        <p14:creationId xmlns:p14="http://schemas.microsoft.com/office/powerpoint/2010/main" val="109015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Monthly Budget</a:t>
            </a:r>
          </a:p>
        </p:txBody>
      </p:sp>
      <p:pic>
        <p:nvPicPr>
          <p:cNvPr id="4" name="Picture 3"/>
          <p:cNvPicPr/>
          <p:nvPr/>
        </p:nvPicPr>
        <p:blipFill>
          <a:blip r:embed="rId2"/>
          <a:stretch>
            <a:fillRect/>
          </a:stretch>
        </p:blipFill>
        <p:spPr>
          <a:xfrm>
            <a:off x="899886" y="1712686"/>
            <a:ext cx="7155543" cy="4136571"/>
          </a:xfrm>
          <a:prstGeom prst="rect">
            <a:avLst/>
          </a:prstGeom>
          <a:ln>
            <a:solidFill>
              <a:schemeClr val="tx1"/>
            </a:solidFill>
          </a:ln>
        </p:spPr>
      </p:pic>
    </p:spTree>
    <p:extLst>
      <p:ext uri="{BB962C8B-B14F-4D97-AF65-F5344CB8AC3E}">
        <p14:creationId xmlns:p14="http://schemas.microsoft.com/office/powerpoint/2010/main" val="418852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Keep your budget up to date and realistic</a:t>
            </a:r>
          </a:p>
        </p:txBody>
      </p:sp>
      <p:sp>
        <p:nvSpPr>
          <p:cNvPr id="3" name="Content Placeholder 2"/>
          <p:cNvSpPr>
            <a:spLocks noGrp="1"/>
          </p:cNvSpPr>
          <p:nvPr>
            <p:ph idx="1"/>
          </p:nvPr>
        </p:nvSpPr>
        <p:spPr>
          <a:xfrm>
            <a:off x="457200" y="2320119"/>
            <a:ext cx="8229600" cy="4283075"/>
          </a:xfrm>
        </p:spPr>
        <p:txBody>
          <a:bodyPr/>
          <a:lstStyle/>
          <a:p>
            <a:pPr lvl="0"/>
            <a:r>
              <a:rPr lang="en-CA" dirty="0">
                <a:solidFill>
                  <a:schemeClr val="tx1"/>
                </a:solidFill>
              </a:rPr>
              <a:t>Budgeting is an ongoing activity</a:t>
            </a:r>
          </a:p>
          <a:p>
            <a:pPr lvl="0"/>
            <a:endParaRPr lang="en-CA" sz="800" dirty="0">
              <a:solidFill>
                <a:schemeClr val="tx1"/>
              </a:solidFill>
            </a:endParaRPr>
          </a:p>
          <a:p>
            <a:pPr lvl="1">
              <a:buFont typeface="Courier New" pitchFamily="49" charset="0"/>
              <a:buChar char="o"/>
            </a:pPr>
            <a:r>
              <a:rPr lang="en-CA" dirty="0">
                <a:solidFill>
                  <a:schemeClr val="tx1"/>
                </a:solidFill>
              </a:rPr>
              <a:t>Check that income and expenses are correct</a:t>
            </a:r>
          </a:p>
          <a:p>
            <a:pPr lvl="1">
              <a:buFont typeface="Courier New" pitchFamily="49" charset="0"/>
              <a:buChar char="o"/>
            </a:pPr>
            <a:endParaRPr lang="en-CA" sz="800" dirty="0">
              <a:solidFill>
                <a:schemeClr val="tx1"/>
              </a:solidFill>
            </a:endParaRPr>
          </a:p>
          <a:p>
            <a:pPr lvl="1">
              <a:buFont typeface="Courier New" pitchFamily="49" charset="0"/>
              <a:buChar char="o"/>
            </a:pPr>
            <a:r>
              <a:rPr lang="en-CA" dirty="0">
                <a:solidFill>
                  <a:schemeClr val="tx1"/>
                </a:solidFill>
              </a:rPr>
              <a:t>Keep up your savings and debt repayment </a:t>
            </a:r>
          </a:p>
          <a:p>
            <a:pPr lvl="1">
              <a:buFont typeface="Courier New" pitchFamily="49" charset="0"/>
              <a:buChar char="o"/>
            </a:pPr>
            <a:endParaRPr lang="en-CA" sz="800" dirty="0">
              <a:solidFill>
                <a:schemeClr val="tx1"/>
              </a:solidFill>
            </a:endParaRPr>
          </a:p>
          <a:p>
            <a:pPr lvl="1">
              <a:buFont typeface="Courier New" pitchFamily="49" charset="0"/>
              <a:buChar char="o"/>
            </a:pPr>
            <a:r>
              <a:rPr lang="en-CA" dirty="0">
                <a:solidFill>
                  <a:schemeClr val="tx1"/>
                </a:solidFill>
              </a:rPr>
              <a:t>If you are moving toward a deficit (or surplus), see where you can make changes</a:t>
            </a:r>
          </a:p>
          <a:p>
            <a:pPr>
              <a:buNone/>
            </a:pPr>
            <a:endParaRPr lang="en-CA" dirty="0"/>
          </a:p>
          <a:p>
            <a:pPr>
              <a:buNone/>
            </a:pPr>
            <a:endParaRPr lang="en-CA" dirty="0"/>
          </a:p>
        </p:txBody>
      </p:sp>
    </p:spTree>
    <p:extLst>
      <p:ext uri="{BB962C8B-B14F-4D97-AF65-F5344CB8AC3E}">
        <p14:creationId xmlns:p14="http://schemas.microsoft.com/office/powerpoint/2010/main" val="289462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Key Messages </a:t>
            </a:r>
          </a:p>
        </p:txBody>
      </p:sp>
      <p:sp>
        <p:nvSpPr>
          <p:cNvPr id="3" name="Content Placeholder 2"/>
          <p:cNvSpPr>
            <a:spLocks noGrp="1"/>
          </p:cNvSpPr>
          <p:nvPr>
            <p:ph idx="1"/>
          </p:nvPr>
        </p:nvSpPr>
        <p:spPr>
          <a:xfrm>
            <a:off x="457200" y="1960797"/>
            <a:ext cx="8229600" cy="3939942"/>
          </a:xfrm>
        </p:spPr>
        <p:txBody>
          <a:bodyPr/>
          <a:lstStyle/>
          <a:p>
            <a:pPr marL="482600" indent="-285750"/>
            <a:r>
              <a:rPr lang="en-CA" dirty="0">
                <a:solidFill>
                  <a:schemeClr val="tx1"/>
                </a:solidFill>
              </a:rPr>
              <a:t>A budget compares income and expenses</a:t>
            </a:r>
          </a:p>
          <a:p>
            <a:pPr marL="368300" indent="-171450"/>
            <a:endParaRPr lang="en-CA" sz="800" dirty="0">
              <a:solidFill>
                <a:schemeClr val="tx1"/>
              </a:solidFill>
            </a:endParaRPr>
          </a:p>
          <a:p>
            <a:pPr marL="482600" indent="-285750"/>
            <a:r>
              <a:rPr lang="en-CA" dirty="0">
                <a:solidFill>
                  <a:schemeClr val="tx1"/>
                </a:solidFill>
              </a:rPr>
              <a:t>If you have a surplus, repay debt and increase your savings</a:t>
            </a:r>
          </a:p>
          <a:p>
            <a:pPr marL="368300" indent="-171450"/>
            <a:endParaRPr lang="en-CA" sz="800" dirty="0">
              <a:solidFill>
                <a:schemeClr val="tx1"/>
              </a:solidFill>
            </a:endParaRPr>
          </a:p>
          <a:p>
            <a:pPr marL="482600" indent="-285750"/>
            <a:r>
              <a:rPr lang="en-CA" dirty="0">
                <a:solidFill>
                  <a:schemeClr val="tx1"/>
                </a:solidFill>
              </a:rPr>
              <a:t>If you have a deficit, reduce your spending or increase your income</a:t>
            </a:r>
          </a:p>
          <a:p>
            <a:pPr marL="368300" indent="-171450"/>
            <a:endParaRPr lang="en-US" sz="800" dirty="0">
              <a:solidFill>
                <a:schemeClr val="tx1"/>
              </a:solidFill>
            </a:endParaRPr>
          </a:p>
          <a:p>
            <a:pPr marL="482600" indent="-285750"/>
            <a:r>
              <a:rPr lang="en-US" dirty="0">
                <a:solidFill>
                  <a:schemeClr val="tx1"/>
                </a:solidFill>
              </a:rPr>
              <a:t>Find and use a method/tool to track and manage your spending that works best for you</a:t>
            </a:r>
            <a:endParaRPr lang="en-CA" dirty="0">
              <a:solidFill>
                <a:schemeClr val="tx1"/>
              </a:solidFill>
            </a:endParaRPr>
          </a:p>
          <a:p>
            <a:pPr marL="368300" indent="-171450"/>
            <a:endParaRPr lang="en-CA" sz="800" dirty="0">
              <a:solidFill>
                <a:schemeClr val="tx1"/>
              </a:solidFill>
            </a:endParaRPr>
          </a:p>
          <a:p>
            <a:pPr marL="482600" indent="-285750"/>
            <a:r>
              <a:rPr lang="en-CA" dirty="0">
                <a:solidFill>
                  <a:schemeClr val="tx1"/>
                </a:solidFill>
              </a:rPr>
              <a:t>Check your budget regularly to keep it up to date and realistic</a:t>
            </a:r>
          </a:p>
          <a:p>
            <a:pPr marL="368300" indent="-171450"/>
            <a:endParaRPr lang="en-US" sz="800" dirty="0">
              <a:solidFill>
                <a:schemeClr val="tx1"/>
              </a:solidFill>
            </a:endParaRPr>
          </a:p>
          <a:p>
            <a:pPr marL="482600" indent="-285750"/>
            <a:r>
              <a:rPr lang="en-US" dirty="0">
                <a:solidFill>
                  <a:schemeClr val="tx1"/>
                </a:solidFill>
              </a:rPr>
              <a:t>Remember: Your income and expenses are not static from month to month, so neither is your budget. Adjust your monthly budget as changes arise to keep your financial plan and goals on track. </a:t>
            </a:r>
            <a:endParaRPr lang="en-CA" dirty="0">
              <a:solidFill>
                <a:schemeClr val="tx1"/>
              </a:solidFill>
            </a:endParaRPr>
          </a:p>
          <a:p>
            <a:pPr>
              <a:buNone/>
            </a:pPr>
            <a:endParaRPr lang="en-CA" dirty="0"/>
          </a:p>
          <a:p>
            <a:pPr>
              <a:buNone/>
            </a:pPr>
            <a:endParaRPr lang="en-CA" dirty="0"/>
          </a:p>
        </p:txBody>
      </p:sp>
    </p:spTree>
    <p:extLst>
      <p:ext uri="{BB962C8B-B14F-4D97-AF65-F5344CB8AC3E}">
        <p14:creationId xmlns:p14="http://schemas.microsoft.com/office/powerpoint/2010/main" val="140569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Grp="1" noChangeArrowheads="1"/>
          </p:cNvSpPr>
          <p:nvPr>
            <p:ph type="title" idx="4294967295"/>
          </p:nvPr>
        </p:nvSpPr>
        <p:spPr bwMode="auto">
          <a:xfrm>
            <a:off x="457200" y="1001713"/>
            <a:ext cx="6923088" cy="863600"/>
          </a:xfrm>
          <a:prstGeom prst="rect">
            <a:avLst/>
          </a:prstGeom>
          <a:noFill/>
          <a:ln/>
        </p:spPr>
        <p:txBody>
          <a:bodyPr/>
          <a:lstStyle/>
          <a:p>
            <a:r>
              <a:rPr lang="en-CA" dirty="0"/>
              <a:t>Income, Expenses and Bu</a:t>
            </a:r>
            <a:r>
              <a:rPr lang="en-CA" dirty="0">
                <a:solidFill>
                  <a:schemeClr val="tx1"/>
                </a:solidFill>
              </a:rPr>
              <a:t>d</a:t>
            </a:r>
            <a:r>
              <a:rPr lang="en-CA" dirty="0"/>
              <a:t>get</a:t>
            </a:r>
          </a:p>
        </p:txBody>
      </p:sp>
      <p:sp>
        <p:nvSpPr>
          <p:cNvPr id="4110" name="Rectangle 14"/>
          <p:cNvSpPr>
            <a:spLocks noGrp="1" noChangeArrowheads="1"/>
          </p:cNvSpPr>
          <p:nvPr>
            <p:ph type="body" idx="4294967295"/>
          </p:nvPr>
        </p:nvSpPr>
        <p:spPr bwMode="auto">
          <a:xfrm>
            <a:off x="457200" y="2055813"/>
            <a:ext cx="8229600" cy="3960812"/>
          </a:xfrm>
          <a:prstGeom prst="rect">
            <a:avLst/>
          </a:prstGeom>
          <a:noFill/>
          <a:ln/>
        </p:spPr>
        <p:txBody>
          <a:bodyPr/>
          <a:lstStyle/>
          <a:p>
            <a:pPr>
              <a:buNone/>
            </a:pPr>
            <a:r>
              <a:rPr lang="en-CA" dirty="0">
                <a:solidFill>
                  <a:schemeClr val="tx1"/>
                </a:solidFill>
              </a:rPr>
              <a:t>This module covers:</a:t>
            </a:r>
          </a:p>
          <a:p>
            <a:pPr>
              <a:buNone/>
            </a:pPr>
            <a:endParaRPr lang="en-CA" dirty="0">
              <a:solidFill>
                <a:schemeClr val="tx1"/>
              </a:solidFill>
            </a:endParaRPr>
          </a:p>
          <a:p>
            <a:pPr lvl="0"/>
            <a:r>
              <a:rPr lang="en-CA" dirty="0">
                <a:solidFill>
                  <a:schemeClr val="tx1"/>
                </a:solidFill>
              </a:rPr>
              <a:t>How to decide what’s really important when you spend money</a:t>
            </a:r>
          </a:p>
          <a:p>
            <a:pPr marL="0" lvl="0" indent="0">
              <a:buNone/>
            </a:pPr>
            <a:endParaRPr lang="en-CA" sz="800" dirty="0">
              <a:solidFill>
                <a:schemeClr val="tx1"/>
              </a:solidFill>
            </a:endParaRPr>
          </a:p>
          <a:p>
            <a:pPr lvl="0"/>
            <a:r>
              <a:rPr lang="en-CA" dirty="0">
                <a:solidFill>
                  <a:schemeClr val="tx1"/>
                </a:solidFill>
              </a:rPr>
              <a:t>How to calculate income after deductions are taken off your paycheque</a:t>
            </a:r>
          </a:p>
          <a:p>
            <a:pPr marL="0" lvl="0" indent="0">
              <a:buNone/>
            </a:pPr>
            <a:endParaRPr lang="en-CA" sz="800" dirty="0">
              <a:solidFill>
                <a:schemeClr val="tx1"/>
              </a:solidFill>
            </a:endParaRPr>
          </a:p>
          <a:p>
            <a:pPr lvl="0"/>
            <a:r>
              <a:rPr lang="en-CA" dirty="0">
                <a:solidFill>
                  <a:schemeClr val="tx1"/>
                </a:solidFill>
              </a:rPr>
              <a:t>How to track your expenses and reduce them if you need to</a:t>
            </a:r>
          </a:p>
          <a:p>
            <a:pPr marL="0" lvl="0" indent="0">
              <a:buNone/>
            </a:pPr>
            <a:endParaRPr lang="en-CA" sz="800" dirty="0">
              <a:solidFill>
                <a:schemeClr val="tx1"/>
              </a:solidFill>
            </a:endParaRPr>
          </a:p>
          <a:p>
            <a:pPr lvl="0"/>
            <a:r>
              <a:rPr lang="en-CA" dirty="0">
                <a:solidFill>
                  <a:schemeClr val="tx1"/>
                </a:solidFill>
              </a:rPr>
              <a:t>How to prepare a realistic budget</a:t>
            </a:r>
          </a:p>
          <a:p>
            <a:pPr marL="0" lvl="0" indent="0">
              <a:buNone/>
            </a:pPr>
            <a:endParaRPr lang="en-CA" sz="800" dirty="0">
              <a:solidFill>
                <a:schemeClr val="tx1"/>
              </a:solidFill>
            </a:endParaRPr>
          </a:p>
          <a:p>
            <a:pPr lvl="0"/>
            <a:r>
              <a:rPr lang="en-CA" dirty="0">
                <a:solidFill>
                  <a:schemeClr val="tx1"/>
                </a:solidFill>
              </a:rPr>
              <a:t>How to plan your finances to achieve your goals</a:t>
            </a:r>
          </a:p>
        </p:txBody>
      </p:sp>
    </p:spTree>
    <p:extLst>
      <p:ext uri="{BB962C8B-B14F-4D97-AF65-F5344CB8AC3E}">
        <p14:creationId xmlns:p14="http://schemas.microsoft.com/office/powerpoint/2010/main" val="379731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Section 5 : </a:t>
            </a:r>
            <a:r>
              <a:rPr lang="en-CA" dirty="0"/>
              <a:t>Budgeting to Reach Your Goals</a:t>
            </a:r>
          </a:p>
        </p:txBody>
      </p:sp>
      <p:pic>
        <p:nvPicPr>
          <p:cNvPr id="6147" name="Picture 3"/>
          <p:cNvPicPr>
            <a:picLocks noGrp="1" noChangeAspect="1" noChangeArrowheads="1"/>
          </p:cNvPicPr>
          <p:nvPr>
            <p:ph idx="1"/>
          </p:nvPr>
        </p:nvPicPr>
        <p:blipFill>
          <a:blip r:embed="rId2" cstate="print"/>
          <a:srcRect/>
          <a:stretch>
            <a:fillRect/>
          </a:stretch>
        </p:blipFill>
        <p:spPr bwMode="auto">
          <a:xfrm>
            <a:off x="1323833" y="1865312"/>
            <a:ext cx="6056455" cy="3857615"/>
          </a:xfrm>
          <a:prstGeom prst="rect">
            <a:avLst/>
          </a:prstGeom>
          <a:noFill/>
          <a:ln w="9525">
            <a:noFill/>
            <a:miter lim="800000"/>
            <a:headEnd/>
            <a:tailEnd/>
          </a:ln>
        </p:spPr>
      </p:pic>
    </p:spTree>
    <p:extLst>
      <p:ext uri="{BB962C8B-B14F-4D97-AF65-F5344CB8AC3E}">
        <p14:creationId xmlns:p14="http://schemas.microsoft.com/office/powerpoint/2010/main" val="11810033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Budgeting to Reach Your Goals</a:t>
            </a:r>
          </a:p>
        </p:txBody>
      </p:sp>
      <p:sp>
        <p:nvSpPr>
          <p:cNvPr id="3" name="Content Placeholder 2"/>
          <p:cNvSpPr>
            <a:spLocks noGrp="1"/>
          </p:cNvSpPr>
          <p:nvPr>
            <p:ph idx="1"/>
          </p:nvPr>
        </p:nvSpPr>
        <p:spPr>
          <a:xfrm>
            <a:off x="457200" y="1865313"/>
            <a:ext cx="8229600" cy="4283075"/>
          </a:xfrm>
        </p:spPr>
        <p:txBody>
          <a:bodyPr/>
          <a:lstStyle/>
          <a:p>
            <a:pPr>
              <a:buNone/>
            </a:pPr>
            <a:r>
              <a:rPr lang="en-CA" dirty="0">
                <a:solidFill>
                  <a:schemeClr val="tx1"/>
                </a:solidFill>
              </a:rPr>
              <a:t>This section covers:</a:t>
            </a:r>
          </a:p>
          <a:p>
            <a:pPr>
              <a:buNone/>
            </a:pPr>
            <a:endParaRPr lang="en-CA" dirty="0">
              <a:solidFill>
                <a:schemeClr val="tx1"/>
              </a:solidFill>
            </a:endParaRPr>
          </a:p>
          <a:p>
            <a:pPr lvl="0"/>
            <a:r>
              <a:rPr lang="en-CA" dirty="0">
                <a:solidFill>
                  <a:schemeClr val="tx1"/>
                </a:solidFill>
              </a:rPr>
              <a:t>How to identify short-, medium- and long-term financial goals</a:t>
            </a:r>
          </a:p>
          <a:p>
            <a:pPr lvl="0"/>
            <a:endParaRPr lang="en-CA" sz="800" dirty="0">
              <a:solidFill>
                <a:schemeClr val="tx1"/>
              </a:solidFill>
            </a:endParaRPr>
          </a:p>
          <a:p>
            <a:pPr lvl="0"/>
            <a:r>
              <a:rPr lang="en-CA" dirty="0">
                <a:solidFill>
                  <a:schemeClr val="tx1"/>
                </a:solidFill>
              </a:rPr>
              <a:t>How to define your goals so they are achievable</a:t>
            </a:r>
          </a:p>
          <a:p>
            <a:pPr lvl="0"/>
            <a:endParaRPr lang="en-CA" sz="800" dirty="0">
              <a:solidFill>
                <a:schemeClr val="tx1"/>
              </a:solidFill>
            </a:endParaRPr>
          </a:p>
          <a:p>
            <a:pPr lvl="0"/>
            <a:r>
              <a:rPr lang="en-CA" dirty="0">
                <a:solidFill>
                  <a:schemeClr val="tx1"/>
                </a:solidFill>
              </a:rPr>
              <a:t>How to use your budget to help you reach your goals</a:t>
            </a:r>
          </a:p>
          <a:p>
            <a:pPr lvl="0"/>
            <a:endParaRPr lang="en-US" dirty="0">
              <a:solidFill>
                <a:schemeClr val="tx1"/>
              </a:solidFill>
            </a:endParaRPr>
          </a:p>
          <a:p>
            <a:pPr marL="0" lvl="0" indent="0">
              <a:buNone/>
            </a:pPr>
            <a:r>
              <a:rPr lang="en-US" dirty="0">
                <a:solidFill>
                  <a:schemeClr val="tx1"/>
                </a:solidFill>
              </a:rPr>
              <a:t>VIDEO: </a:t>
            </a:r>
            <a:r>
              <a:rPr lang="en-US" dirty="0">
                <a:solidFill>
                  <a:schemeClr val="tx1"/>
                </a:solidFill>
                <a:hlinkClick r:id="rId2"/>
              </a:rPr>
              <a:t>Budgeting to reach your goals</a:t>
            </a:r>
            <a:endParaRPr lang="en-CA" dirty="0">
              <a:solidFill>
                <a:schemeClr val="tx1"/>
              </a:solidFill>
            </a:endParaRPr>
          </a:p>
          <a:p>
            <a:pPr>
              <a:buNone/>
            </a:pPr>
            <a:endParaRPr lang="en-CA" dirty="0"/>
          </a:p>
          <a:p>
            <a:pPr>
              <a:buNone/>
            </a:pPr>
            <a:endParaRPr lang="en-CA" dirty="0"/>
          </a:p>
        </p:txBody>
      </p:sp>
    </p:spTree>
    <p:extLst>
      <p:ext uri="{BB962C8B-B14F-4D97-AF65-F5344CB8AC3E}">
        <p14:creationId xmlns:p14="http://schemas.microsoft.com/office/powerpoint/2010/main" val="187361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Key Messages </a:t>
            </a:r>
          </a:p>
        </p:txBody>
      </p:sp>
      <p:sp>
        <p:nvSpPr>
          <p:cNvPr id="3" name="Content Placeholder 2"/>
          <p:cNvSpPr>
            <a:spLocks noGrp="1"/>
          </p:cNvSpPr>
          <p:nvPr>
            <p:ph idx="1"/>
          </p:nvPr>
        </p:nvSpPr>
        <p:spPr>
          <a:xfrm>
            <a:off x="457200" y="1865313"/>
            <a:ext cx="8229600" cy="4283075"/>
          </a:xfrm>
        </p:spPr>
        <p:txBody>
          <a:bodyPr/>
          <a:lstStyle/>
          <a:p>
            <a:pPr lvl="0"/>
            <a:r>
              <a:rPr lang="en-CA" dirty="0">
                <a:solidFill>
                  <a:schemeClr val="tx1"/>
                </a:solidFill>
              </a:rPr>
              <a:t>Set short-, medium- and long-term financial goals</a:t>
            </a:r>
          </a:p>
          <a:p>
            <a:pPr lvl="0"/>
            <a:endParaRPr lang="en-CA" sz="800" dirty="0">
              <a:solidFill>
                <a:schemeClr val="tx1"/>
              </a:solidFill>
            </a:endParaRPr>
          </a:p>
          <a:p>
            <a:pPr lvl="0"/>
            <a:r>
              <a:rPr lang="en-CA" dirty="0">
                <a:solidFill>
                  <a:schemeClr val="tx1"/>
                </a:solidFill>
              </a:rPr>
              <a:t>Set goals that are SMART: </a:t>
            </a:r>
          </a:p>
          <a:p>
            <a:pPr lvl="1">
              <a:buFont typeface="Courier New" pitchFamily="49" charset="0"/>
              <a:buChar char="o"/>
            </a:pPr>
            <a:r>
              <a:rPr lang="en-CA" b="1" dirty="0">
                <a:solidFill>
                  <a:schemeClr val="tx1"/>
                </a:solidFill>
              </a:rPr>
              <a:t>S</a:t>
            </a:r>
            <a:r>
              <a:rPr lang="en-CA" dirty="0">
                <a:solidFill>
                  <a:schemeClr val="tx1"/>
                </a:solidFill>
              </a:rPr>
              <a:t>pecific</a:t>
            </a:r>
          </a:p>
          <a:p>
            <a:pPr lvl="1">
              <a:buFont typeface="Courier New" pitchFamily="49" charset="0"/>
              <a:buChar char="o"/>
            </a:pPr>
            <a:r>
              <a:rPr lang="en-CA" b="1" dirty="0">
                <a:solidFill>
                  <a:schemeClr val="tx1"/>
                </a:solidFill>
              </a:rPr>
              <a:t>M</a:t>
            </a:r>
            <a:r>
              <a:rPr lang="en-CA" dirty="0">
                <a:solidFill>
                  <a:schemeClr val="tx1"/>
                </a:solidFill>
              </a:rPr>
              <a:t>easurable</a:t>
            </a:r>
          </a:p>
          <a:p>
            <a:pPr lvl="1">
              <a:buFont typeface="Courier New" pitchFamily="49" charset="0"/>
              <a:buChar char="o"/>
            </a:pPr>
            <a:r>
              <a:rPr lang="en-CA" b="1" dirty="0">
                <a:solidFill>
                  <a:schemeClr val="tx1"/>
                </a:solidFill>
              </a:rPr>
              <a:t>A</a:t>
            </a:r>
            <a:r>
              <a:rPr lang="en-CA" dirty="0">
                <a:solidFill>
                  <a:schemeClr val="tx1"/>
                </a:solidFill>
              </a:rPr>
              <a:t>chievable</a:t>
            </a:r>
          </a:p>
          <a:p>
            <a:pPr lvl="1">
              <a:buFont typeface="Courier New" pitchFamily="49" charset="0"/>
              <a:buChar char="o"/>
            </a:pPr>
            <a:r>
              <a:rPr lang="en-CA" b="1" dirty="0">
                <a:solidFill>
                  <a:schemeClr val="tx1"/>
                </a:solidFill>
              </a:rPr>
              <a:t>R</a:t>
            </a:r>
            <a:r>
              <a:rPr lang="en-CA" dirty="0">
                <a:solidFill>
                  <a:schemeClr val="tx1"/>
                </a:solidFill>
              </a:rPr>
              <a:t>ealistic </a:t>
            </a:r>
          </a:p>
          <a:p>
            <a:pPr lvl="1">
              <a:buFont typeface="Courier New" pitchFamily="49" charset="0"/>
              <a:buChar char="o"/>
            </a:pPr>
            <a:r>
              <a:rPr lang="en-CA" b="1" dirty="0">
                <a:solidFill>
                  <a:schemeClr val="tx1"/>
                </a:solidFill>
              </a:rPr>
              <a:t>T</a:t>
            </a:r>
            <a:r>
              <a:rPr lang="en-CA" dirty="0">
                <a:solidFill>
                  <a:schemeClr val="tx1"/>
                </a:solidFill>
              </a:rPr>
              <a:t>ime-framed</a:t>
            </a:r>
          </a:p>
          <a:p>
            <a:pPr lvl="0"/>
            <a:endParaRPr lang="en-CA" sz="800" dirty="0">
              <a:solidFill>
                <a:schemeClr val="tx1"/>
              </a:solidFill>
            </a:endParaRPr>
          </a:p>
          <a:p>
            <a:pPr lvl="0"/>
            <a:r>
              <a:rPr lang="en-CA" dirty="0">
                <a:solidFill>
                  <a:schemeClr val="tx1"/>
                </a:solidFill>
              </a:rPr>
              <a:t>Break your goals into monthly savings</a:t>
            </a:r>
          </a:p>
          <a:p>
            <a:pPr lvl="0"/>
            <a:endParaRPr lang="en-CA" sz="800" dirty="0">
              <a:solidFill>
                <a:schemeClr val="tx1"/>
              </a:solidFill>
            </a:endParaRPr>
          </a:p>
          <a:p>
            <a:pPr lvl="0"/>
            <a:r>
              <a:rPr lang="en-CA" dirty="0">
                <a:solidFill>
                  <a:schemeClr val="tx1"/>
                </a:solidFill>
              </a:rPr>
              <a:t>Adjust your finances to meet your monthly savings goals</a:t>
            </a:r>
          </a:p>
          <a:p>
            <a:pPr>
              <a:buNone/>
            </a:pPr>
            <a:endParaRPr lang="en-CA" dirty="0"/>
          </a:p>
          <a:p>
            <a:pPr>
              <a:buNone/>
            </a:pPr>
            <a:endParaRPr lang="en-CA" dirty="0"/>
          </a:p>
        </p:txBody>
      </p:sp>
    </p:spTree>
    <p:extLst>
      <p:ext uri="{BB962C8B-B14F-4D97-AF65-F5344CB8AC3E}">
        <p14:creationId xmlns:p14="http://schemas.microsoft.com/office/powerpoint/2010/main" val="385775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Plan </a:t>
            </a:r>
          </a:p>
        </p:txBody>
      </p:sp>
      <p:pic>
        <p:nvPicPr>
          <p:cNvPr id="3" name="Picture 2"/>
          <p:cNvPicPr>
            <a:picLocks noChangeAspect="1"/>
          </p:cNvPicPr>
          <p:nvPr/>
        </p:nvPicPr>
        <p:blipFill>
          <a:blip r:embed="rId2"/>
          <a:stretch>
            <a:fillRect/>
          </a:stretch>
        </p:blipFill>
        <p:spPr>
          <a:xfrm>
            <a:off x="1671637" y="1625419"/>
            <a:ext cx="5708651" cy="4018143"/>
          </a:xfrm>
          <a:prstGeom prst="rect">
            <a:avLst/>
          </a:prstGeom>
          <a:ln>
            <a:solidFill>
              <a:schemeClr val="tx1"/>
            </a:solidFill>
          </a:ln>
        </p:spPr>
      </p:pic>
    </p:spTree>
    <p:extLst>
      <p:ext uri="{BB962C8B-B14F-4D97-AF65-F5344CB8AC3E}">
        <p14:creationId xmlns:p14="http://schemas.microsoft.com/office/powerpoint/2010/main" val="21615560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2843214"/>
            <a:ext cx="6843713" cy="700088"/>
          </a:xfrm>
        </p:spPr>
        <p:txBody>
          <a:bodyPr/>
          <a:lstStyle/>
          <a:p>
            <a:pPr marL="457200" lvl="1" indent="0" algn="ctr">
              <a:buNone/>
            </a:pPr>
            <a:r>
              <a:rPr lang="en-CA" sz="3200" dirty="0">
                <a:solidFill>
                  <a:srgbClr val="49266C"/>
                </a:solidFill>
                <a:latin typeface="+mj-lt"/>
                <a:ea typeface="+mj-ea"/>
                <a:cs typeface="+mj-cs"/>
              </a:rPr>
              <a:t>QUESTIONS / COMMENTS</a:t>
            </a:r>
          </a:p>
        </p:txBody>
      </p:sp>
    </p:spTree>
    <p:extLst>
      <p:ext uri="{BB962C8B-B14F-4D97-AF65-F5344CB8AC3E}">
        <p14:creationId xmlns:p14="http://schemas.microsoft.com/office/powerpoint/2010/main" val="242652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429" y="1766411"/>
            <a:ext cx="4624058" cy="308270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7825"/>
          <a:stretch/>
        </p:blipFill>
        <p:spPr>
          <a:xfrm>
            <a:off x="1343145" y="1688372"/>
            <a:ext cx="3369694" cy="4061900"/>
          </a:xfrm>
          <a:prstGeom prst="rect">
            <a:avLst/>
          </a:prstGeom>
        </p:spPr>
      </p:pic>
      <p:sp>
        <p:nvSpPr>
          <p:cNvPr id="2" name="Title 1"/>
          <p:cNvSpPr>
            <a:spLocks noGrp="1"/>
          </p:cNvSpPr>
          <p:nvPr>
            <p:ph type="title"/>
          </p:nvPr>
        </p:nvSpPr>
        <p:spPr/>
        <p:txBody>
          <a:bodyPr/>
          <a:lstStyle/>
          <a:p>
            <a:r>
              <a:rPr lang="en-CA" dirty="0"/>
              <a:t>Section 1: Needs and wants</a:t>
            </a:r>
          </a:p>
        </p:txBody>
      </p:sp>
      <p:sp>
        <p:nvSpPr>
          <p:cNvPr id="5" name="Oval 4"/>
          <p:cNvSpPr/>
          <p:nvPr/>
        </p:nvSpPr>
        <p:spPr bwMode="auto">
          <a:xfrm>
            <a:off x="274965" y="4094931"/>
            <a:ext cx="2356339" cy="153865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25000" dirty="0">
              <a:ln>
                <a:noFill/>
              </a:ln>
              <a:solidFill>
                <a:schemeClr val="tx1"/>
              </a:solidFill>
              <a:effectLst/>
              <a:latin typeface="Arial" charset="0"/>
            </a:endParaRPr>
          </a:p>
        </p:txBody>
      </p:sp>
      <p:sp>
        <p:nvSpPr>
          <p:cNvPr id="6" name="Oval 5"/>
          <p:cNvSpPr/>
          <p:nvPr/>
        </p:nvSpPr>
        <p:spPr bwMode="auto">
          <a:xfrm>
            <a:off x="6965451" y="1780142"/>
            <a:ext cx="2100223" cy="177985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25000" dirty="0">
              <a:ln>
                <a:noFill/>
              </a:ln>
              <a:solidFill>
                <a:schemeClr val="tx1"/>
              </a:solidFill>
              <a:effectLst/>
              <a:latin typeface="Arial" charset="0"/>
            </a:endParaRPr>
          </a:p>
        </p:txBody>
      </p:sp>
      <p:sp>
        <p:nvSpPr>
          <p:cNvPr id="7" name="TextBox 6"/>
          <p:cNvSpPr txBox="1"/>
          <p:nvPr/>
        </p:nvSpPr>
        <p:spPr>
          <a:xfrm>
            <a:off x="446507" y="4495173"/>
            <a:ext cx="2044807" cy="707886"/>
          </a:xfrm>
          <a:prstGeom prst="rect">
            <a:avLst/>
          </a:prstGeom>
          <a:noFill/>
        </p:spPr>
        <p:txBody>
          <a:bodyPr wrap="square" rtlCol="0">
            <a:spAutoFit/>
          </a:bodyPr>
          <a:lstStyle/>
          <a:p>
            <a:r>
              <a:rPr lang="en-CA" sz="2000" dirty="0"/>
              <a:t>I need textbooks and a new dress to go out with my friends this Friday.</a:t>
            </a:r>
          </a:p>
        </p:txBody>
      </p:sp>
      <p:sp>
        <p:nvSpPr>
          <p:cNvPr id="8" name="TextBox 7"/>
          <p:cNvSpPr txBox="1"/>
          <p:nvPr/>
        </p:nvSpPr>
        <p:spPr>
          <a:xfrm>
            <a:off x="7064021" y="2276068"/>
            <a:ext cx="1860278" cy="707886"/>
          </a:xfrm>
          <a:prstGeom prst="rect">
            <a:avLst/>
          </a:prstGeom>
          <a:noFill/>
        </p:spPr>
        <p:txBody>
          <a:bodyPr wrap="square" rtlCol="0">
            <a:spAutoFit/>
          </a:bodyPr>
          <a:lstStyle/>
          <a:p>
            <a:pPr algn="ctr"/>
            <a:r>
              <a:rPr lang="en-US" sz="2000" dirty="0">
                <a:latin typeface="+mn-lt"/>
              </a:rPr>
              <a:t>I need winter tires, a video game and money to go out. </a:t>
            </a:r>
            <a:endParaRPr lang="en-CA" sz="2000" dirty="0">
              <a:latin typeface="+mn-lt"/>
            </a:endParaRPr>
          </a:p>
        </p:txBody>
      </p:sp>
    </p:spTree>
    <p:extLst>
      <p:ext uri="{BB962C8B-B14F-4D97-AF65-F5344CB8AC3E}">
        <p14:creationId xmlns:p14="http://schemas.microsoft.com/office/powerpoint/2010/main" val="7916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Needs and wants</a:t>
            </a:r>
          </a:p>
        </p:txBody>
      </p:sp>
      <p:sp>
        <p:nvSpPr>
          <p:cNvPr id="3" name="Content Placeholder 2"/>
          <p:cNvSpPr>
            <a:spLocks noGrp="1"/>
          </p:cNvSpPr>
          <p:nvPr>
            <p:ph idx="1"/>
          </p:nvPr>
        </p:nvSpPr>
        <p:spPr/>
        <p:txBody>
          <a:bodyPr/>
          <a:lstStyle/>
          <a:p>
            <a:pPr>
              <a:buNone/>
            </a:pPr>
            <a:r>
              <a:rPr lang="en-CA" dirty="0">
                <a:solidFill>
                  <a:schemeClr val="tx1"/>
                </a:solidFill>
              </a:rPr>
              <a:t>This section covers:</a:t>
            </a:r>
          </a:p>
          <a:p>
            <a:pPr>
              <a:buNone/>
            </a:pPr>
            <a:endParaRPr lang="en-CA" dirty="0">
              <a:solidFill>
                <a:schemeClr val="tx1"/>
              </a:solidFill>
            </a:endParaRPr>
          </a:p>
          <a:p>
            <a:pPr lvl="0"/>
            <a:r>
              <a:rPr lang="en-CA" dirty="0">
                <a:solidFill>
                  <a:schemeClr val="tx1"/>
                </a:solidFill>
              </a:rPr>
              <a:t>How to tell the difference between needs and wants</a:t>
            </a:r>
          </a:p>
          <a:p>
            <a:pPr marL="0" lvl="0" indent="0">
              <a:buNone/>
            </a:pPr>
            <a:endParaRPr lang="en-CA" sz="800" dirty="0">
              <a:solidFill>
                <a:schemeClr val="tx1"/>
              </a:solidFill>
            </a:endParaRPr>
          </a:p>
          <a:p>
            <a:pPr lvl="0"/>
            <a:r>
              <a:rPr lang="en-CA" dirty="0">
                <a:solidFill>
                  <a:schemeClr val="tx1"/>
                </a:solidFill>
              </a:rPr>
              <a:t>How to set spending priorities</a:t>
            </a:r>
          </a:p>
          <a:p>
            <a:pPr marL="0" lvl="0" indent="0">
              <a:buNone/>
            </a:pPr>
            <a:endParaRPr lang="en-CA" sz="800" dirty="0">
              <a:solidFill>
                <a:schemeClr val="tx1"/>
              </a:solidFill>
            </a:endParaRPr>
          </a:p>
          <a:p>
            <a:pPr lvl="0"/>
            <a:r>
              <a:rPr lang="en-CA" dirty="0">
                <a:solidFill>
                  <a:schemeClr val="tx1"/>
                </a:solidFill>
              </a:rPr>
              <a:t>What your usual spending habits are</a:t>
            </a:r>
          </a:p>
        </p:txBody>
      </p:sp>
    </p:spTree>
    <p:extLst>
      <p:ext uri="{BB962C8B-B14F-4D97-AF65-F5344CB8AC3E}">
        <p14:creationId xmlns:p14="http://schemas.microsoft.com/office/powerpoint/2010/main" val="143083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Needs, wants and priorities</a:t>
            </a:r>
          </a:p>
        </p:txBody>
      </p:sp>
      <p:sp>
        <p:nvSpPr>
          <p:cNvPr id="3" name="Content Placeholder 2"/>
          <p:cNvSpPr>
            <a:spLocks noGrp="1"/>
          </p:cNvSpPr>
          <p:nvPr>
            <p:ph idx="1"/>
          </p:nvPr>
        </p:nvSpPr>
        <p:spPr/>
        <p:txBody>
          <a:bodyPr/>
          <a:lstStyle/>
          <a:p>
            <a:pPr lvl="0"/>
            <a:r>
              <a:rPr lang="en-CA" b="1" dirty="0">
                <a:solidFill>
                  <a:schemeClr val="tx1"/>
                </a:solidFill>
              </a:rPr>
              <a:t>Need:</a:t>
            </a:r>
            <a:r>
              <a:rPr lang="en-CA" dirty="0">
                <a:solidFill>
                  <a:schemeClr val="tx1"/>
                </a:solidFill>
              </a:rPr>
              <a:t> a necessity, something required, something essential for life</a:t>
            </a:r>
          </a:p>
          <a:p>
            <a:pPr lvl="0"/>
            <a:r>
              <a:rPr lang="en-CA" b="1" dirty="0">
                <a:solidFill>
                  <a:schemeClr val="tx1"/>
                </a:solidFill>
              </a:rPr>
              <a:t>Want:</a:t>
            </a:r>
            <a:r>
              <a:rPr lang="en-CA" dirty="0">
                <a:solidFill>
                  <a:schemeClr val="tx1"/>
                </a:solidFill>
              </a:rPr>
              <a:t> a desire, something wished for, something non-essential</a:t>
            </a:r>
          </a:p>
          <a:p>
            <a:pPr lvl="0"/>
            <a:endParaRPr lang="en-CA" dirty="0">
              <a:solidFill>
                <a:schemeClr val="tx1"/>
              </a:solidFill>
            </a:endParaRPr>
          </a:p>
          <a:p>
            <a:pPr lvl="0"/>
            <a:r>
              <a:rPr lang="en-CA" b="1" dirty="0">
                <a:solidFill>
                  <a:schemeClr val="tx1"/>
                </a:solidFill>
              </a:rPr>
              <a:t>Priority:</a:t>
            </a:r>
            <a:r>
              <a:rPr lang="en-CA" dirty="0">
                <a:solidFill>
                  <a:schemeClr val="tx1"/>
                </a:solidFill>
              </a:rPr>
              <a:t> something that you have to do first because it is more important than other things</a:t>
            </a:r>
          </a:p>
          <a:p>
            <a:pPr lvl="1">
              <a:buNone/>
            </a:pPr>
            <a:endParaRPr lang="en-CA" dirty="0">
              <a:solidFill>
                <a:schemeClr val="tx1"/>
              </a:solidFill>
            </a:endParaRPr>
          </a:p>
          <a:p>
            <a:pPr lvl="2">
              <a:buNone/>
            </a:pPr>
            <a:r>
              <a:rPr lang="en-CA" dirty="0">
                <a:solidFill>
                  <a:schemeClr val="tx1"/>
                </a:solidFill>
              </a:rPr>
              <a:t>1 = items that are essential for healthy living </a:t>
            </a:r>
          </a:p>
          <a:p>
            <a:pPr lvl="2">
              <a:buNone/>
            </a:pPr>
            <a:r>
              <a:rPr lang="en-CA" dirty="0">
                <a:solidFill>
                  <a:schemeClr val="tx1"/>
                </a:solidFill>
              </a:rPr>
              <a:t>2 = items that are not essential but are important </a:t>
            </a:r>
          </a:p>
          <a:p>
            <a:pPr lvl="2">
              <a:buNone/>
            </a:pPr>
            <a:r>
              <a:rPr lang="en-CA" dirty="0">
                <a:solidFill>
                  <a:schemeClr val="tx1"/>
                </a:solidFill>
              </a:rPr>
              <a:t>3 = items that are not essential and not important </a:t>
            </a:r>
          </a:p>
        </p:txBody>
      </p:sp>
    </p:spTree>
    <p:extLst>
      <p:ext uri="{BB962C8B-B14F-4D97-AF65-F5344CB8AC3E}">
        <p14:creationId xmlns:p14="http://schemas.microsoft.com/office/powerpoint/2010/main" val="387523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 of Key Messages</a:t>
            </a:r>
          </a:p>
        </p:txBody>
      </p:sp>
      <p:sp>
        <p:nvSpPr>
          <p:cNvPr id="3" name="Content Placeholder 2"/>
          <p:cNvSpPr>
            <a:spLocks noGrp="1"/>
          </p:cNvSpPr>
          <p:nvPr>
            <p:ph idx="1"/>
          </p:nvPr>
        </p:nvSpPr>
        <p:spPr/>
        <p:txBody>
          <a:bodyPr/>
          <a:lstStyle/>
          <a:p>
            <a:pPr lvl="0"/>
            <a:r>
              <a:rPr lang="en-CA" dirty="0">
                <a:solidFill>
                  <a:schemeClr val="tx1"/>
                </a:solidFill>
              </a:rPr>
              <a:t>Needs are essential for life; wants are other things</a:t>
            </a:r>
          </a:p>
          <a:p>
            <a:pPr lvl="0"/>
            <a:endParaRPr lang="en-CA" sz="800" dirty="0">
              <a:solidFill>
                <a:schemeClr val="tx1"/>
              </a:solidFill>
            </a:endParaRPr>
          </a:p>
          <a:p>
            <a:pPr lvl="0"/>
            <a:r>
              <a:rPr lang="en-CA" dirty="0">
                <a:solidFill>
                  <a:schemeClr val="tx1"/>
                </a:solidFill>
              </a:rPr>
              <a:t>Balance your needs and wants</a:t>
            </a:r>
          </a:p>
          <a:p>
            <a:pPr lvl="0"/>
            <a:endParaRPr lang="en-CA" sz="800" dirty="0">
              <a:solidFill>
                <a:schemeClr val="tx1"/>
              </a:solidFill>
            </a:endParaRPr>
          </a:p>
          <a:p>
            <a:pPr lvl="0"/>
            <a:r>
              <a:rPr lang="en-CA" dirty="0">
                <a:solidFill>
                  <a:schemeClr val="tx1"/>
                </a:solidFill>
              </a:rPr>
              <a:t>Priorities focus on things you really need and want</a:t>
            </a:r>
          </a:p>
          <a:p>
            <a:pPr lvl="0"/>
            <a:endParaRPr lang="en-CA" sz="800" dirty="0">
              <a:solidFill>
                <a:schemeClr val="tx1"/>
              </a:solidFill>
            </a:endParaRPr>
          </a:p>
          <a:p>
            <a:pPr lvl="0"/>
            <a:r>
              <a:rPr lang="en-CA" dirty="0">
                <a:solidFill>
                  <a:schemeClr val="tx1"/>
                </a:solidFill>
              </a:rPr>
              <a:t>Awareness of personal factors like emotions, habits and behaviours can help control your spending</a:t>
            </a:r>
          </a:p>
          <a:p>
            <a:pPr marL="0" lvl="0" indent="0">
              <a:buNone/>
            </a:pPr>
            <a:endParaRPr lang="en-CA" sz="800" dirty="0">
              <a:solidFill>
                <a:schemeClr val="tx1"/>
              </a:solidFill>
            </a:endParaRPr>
          </a:p>
          <a:p>
            <a:pPr lvl="1"/>
            <a:r>
              <a:rPr lang="en-CA" dirty="0">
                <a:solidFill>
                  <a:schemeClr val="tx1"/>
                </a:solidFill>
              </a:rPr>
              <a:t>Such as stress-shopping or stress-eating during first year or exam time </a:t>
            </a:r>
          </a:p>
        </p:txBody>
      </p:sp>
    </p:spTree>
    <p:extLst>
      <p:ext uri="{BB962C8B-B14F-4D97-AF65-F5344CB8AC3E}">
        <p14:creationId xmlns:p14="http://schemas.microsoft.com/office/powerpoint/2010/main" val="104304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Section 2: Income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075" y="1945238"/>
            <a:ext cx="5553850" cy="3410426"/>
          </a:xfrm>
        </p:spPr>
      </p:pic>
    </p:spTree>
    <p:extLst>
      <p:ext uri="{BB962C8B-B14F-4D97-AF65-F5344CB8AC3E}">
        <p14:creationId xmlns:p14="http://schemas.microsoft.com/office/powerpoint/2010/main" val="129815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Funding my Education</a:t>
            </a:r>
          </a:p>
        </p:txBody>
      </p:sp>
      <p:sp>
        <p:nvSpPr>
          <p:cNvPr id="3" name="Content Placeholder 2"/>
          <p:cNvSpPr>
            <a:spLocks noGrp="1"/>
          </p:cNvSpPr>
          <p:nvPr>
            <p:ph idx="1"/>
          </p:nvPr>
        </p:nvSpPr>
        <p:spPr/>
        <p:txBody>
          <a:bodyPr/>
          <a:lstStyle/>
          <a:p>
            <a:pPr>
              <a:buNone/>
            </a:pPr>
            <a:r>
              <a:rPr lang="en-CA" dirty="0">
                <a:solidFill>
                  <a:schemeClr val="tx1"/>
                </a:solidFill>
              </a:rPr>
              <a:t>This section covers:</a:t>
            </a:r>
          </a:p>
          <a:p>
            <a:pPr lvl="1"/>
            <a:endParaRPr lang="en-CA" sz="1800" dirty="0">
              <a:solidFill>
                <a:schemeClr val="tx1"/>
              </a:solidFill>
            </a:endParaRPr>
          </a:p>
          <a:p>
            <a:r>
              <a:rPr lang="en-CA" dirty="0">
                <a:solidFill>
                  <a:schemeClr val="tx1"/>
                </a:solidFill>
              </a:rPr>
              <a:t>How to understand your paycheque</a:t>
            </a:r>
          </a:p>
          <a:p>
            <a:endParaRPr lang="en-CA" sz="800" dirty="0">
              <a:solidFill>
                <a:schemeClr val="tx1"/>
              </a:solidFill>
            </a:endParaRPr>
          </a:p>
          <a:p>
            <a:r>
              <a:rPr lang="en-CA" dirty="0">
                <a:solidFill>
                  <a:schemeClr val="tx1"/>
                </a:solidFill>
              </a:rPr>
              <a:t>How to calculate your total income from all your sources, including resources to fund your studies</a:t>
            </a:r>
          </a:p>
          <a:p>
            <a:pPr marL="0" indent="0">
              <a:buNone/>
            </a:pPr>
            <a:endParaRPr lang="en-CA" sz="800" dirty="0">
              <a:solidFill>
                <a:schemeClr val="tx1"/>
              </a:solidFill>
            </a:endParaRPr>
          </a:p>
          <a:p>
            <a:r>
              <a:rPr lang="en-CA" dirty="0">
                <a:solidFill>
                  <a:schemeClr val="tx1"/>
                </a:solidFill>
              </a:rPr>
              <a:t>What to do if your income drops unexpectedly</a:t>
            </a:r>
          </a:p>
          <a:p>
            <a:pPr>
              <a:buNone/>
            </a:pPr>
            <a:endParaRPr lang="en-CA" dirty="0"/>
          </a:p>
        </p:txBody>
      </p:sp>
    </p:spTree>
    <p:extLst>
      <p:ext uri="{BB962C8B-B14F-4D97-AF65-F5344CB8AC3E}">
        <p14:creationId xmlns:p14="http://schemas.microsoft.com/office/powerpoint/2010/main" val="2730320206"/>
      </p:ext>
    </p:extLst>
  </p:cSld>
  <p:clrMapOvr>
    <a:masterClrMapping/>
  </p:clrMapOvr>
</p:sld>
</file>

<file path=ppt/theme/theme1.xml><?xml version="1.0" encoding="utf-8"?>
<a:theme xmlns:a="http://schemas.openxmlformats.org/drawingml/2006/main" name="2008_ideeclic_int1">
  <a:themeElements>
    <a:clrScheme name="2008_ideeclic_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_ideeclic_in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lnDef>
  </a:objectDefaults>
  <a:extraClrSchemeLst>
    <a:extraClrScheme>
      <a:clrScheme name="2008_ideeclic_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_ideeclic_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_ideeclic_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_ideeclic_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_ideeclic_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_ideeclic_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_ideeclic_in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_ideeclic_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_ideeclic_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_ideeclic_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_ideeclic_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_ideeclic_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2008_ideeclic_int1">
  <a:themeElements>
    <a:clrScheme name="2_2008_ideeclic_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2008_ideeclic_int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lnDef>
  </a:objectDefaults>
  <a:extraClrSchemeLst>
    <a:extraClrScheme>
      <a:clrScheme name="2_2008_ideeclic_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008_ideeclic_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2008_ideeclic_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2008_ideeclic_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2008_ideeclic_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2008_ideeclic_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2008_ideeclic_in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2008_ideeclic_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2008_ideeclic_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2008_ideeclic_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2008_ideeclic_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2008_ideeclic_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6D7CFE414C904DAA0F506C6B72C84C" ma:contentTypeVersion="2" ma:contentTypeDescription="Create a new document." ma:contentTypeScope="" ma:versionID="210053be9dbb27371e686591cfbd8420">
  <xsd:schema xmlns:xsd="http://www.w3.org/2001/XMLSchema" xmlns:xs="http://www.w3.org/2001/XMLSchema" xmlns:p="http://schemas.microsoft.com/office/2006/metadata/properties" xmlns:ns1="http://schemas.microsoft.com/sharepoint/v3" targetNamespace="http://schemas.microsoft.com/office/2006/metadata/properties" ma:root="true" ma:fieldsID="045d9abf42f7d24a19b7d68b07b9481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2DFBE7-E511-4232-A791-C8D1BA025925}">
  <ds:schemaRefs>
    <ds:schemaRef ds:uri="http://purl.org/dc/dcmitype/"/>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9FE4C815-D3C0-4DF4-8A75-8D9E688A37C5}">
  <ds:schemaRefs>
    <ds:schemaRef ds:uri="http://schemas.microsoft.com/sharepoint/v3/contenttype/forms"/>
  </ds:schemaRefs>
</ds:datastoreItem>
</file>

<file path=customXml/itemProps3.xml><?xml version="1.0" encoding="utf-8"?>
<ds:datastoreItem xmlns:ds="http://schemas.openxmlformats.org/officeDocument/2006/customXml" ds:itemID="{08BB2B27-3BC2-4791-A819-78282F9AA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10831</TotalTime>
  <Words>1449</Words>
  <Application>Microsoft Office PowerPoint</Application>
  <PresentationFormat>On-screen Show (4:3)</PresentationFormat>
  <Paragraphs>259</Paragraphs>
  <Slides>34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Courier New</vt:lpstr>
      <vt:lpstr>Georgia</vt:lpstr>
      <vt:lpstr>2008_ideeclic_int1</vt:lpstr>
      <vt:lpstr>2_2008_ideeclic_int1</vt:lpstr>
      <vt:lpstr>PowerPoint Presentation</vt:lpstr>
      <vt:lpstr>Agenda</vt:lpstr>
      <vt:lpstr>Income, Expenses and Budget</vt:lpstr>
      <vt:lpstr>Section 1: Needs and wants</vt:lpstr>
      <vt:lpstr>Needs and wants</vt:lpstr>
      <vt:lpstr>Needs, wants and priorities</vt:lpstr>
      <vt:lpstr>Summary of Key Messages</vt:lpstr>
      <vt:lpstr>Section 2: Income</vt:lpstr>
      <vt:lpstr>Funding my Education</vt:lpstr>
      <vt:lpstr>Understanding Your Paycheque</vt:lpstr>
      <vt:lpstr>Funding my Education - My Sources of Income</vt:lpstr>
      <vt:lpstr>Funding my Education</vt:lpstr>
      <vt:lpstr>Government Aid</vt:lpstr>
      <vt:lpstr>Replacing lost income</vt:lpstr>
      <vt:lpstr>Summary of Key Messages </vt:lpstr>
      <vt:lpstr>Section 3: Expenses</vt:lpstr>
      <vt:lpstr>Expenses </vt:lpstr>
      <vt:lpstr>Know What You Spend </vt:lpstr>
      <vt:lpstr>Reduce unnecessary spending</vt:lpstr>
      <vt:lpstr>Cutting Back My Discretionary Spending</vt:lpstr>
      <vt:lpstr>Tips to Reduce Expenses</vt:lpstr>
      <vt:lpstr>Calculating Your Expenses</vt:lpstr>
      <vt:lpstr>Summary of Key Messages </vt:lpstr>
      <vt:lpstr>Section 4: Budgeting</vt:lpstr>
      <vt:lpstr>Budgeting </vt:lpstr>
      <vt:lpstr>Budgets</vt:lpstr>
      <vt:lpstr>My Monthly Budget</vt:lpstr>
      <vt:lpstr>Keep your budget up to date and realistic</vt:lpstr>
      <vt:lpstr>Summary of Key Messages </vt:lpstr>
      <vt:lpstr>Section 5 : Budgeting to Reach Your Goals</vt:lpstr>
      <vt:lpstr>Budgeting to Reach Your Goals</vt:lpstr>
      <vt:lpstr>Summary of Key Messages </vt:lpstr>
      <vt:lpstr>Action Plan </vt:lpstr>
      <vt:lpstr>PowerPoint Presentation</vt:lpstr>
    </vt:vector>
  </TitlesOfParts>
  <Company>Ideeclic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expenses and budget</dc:title>
  <dc:creator>AM</dc:creator>
  <cp:lastModifiedBy>Raymond Meloche (FCAC/ACFC)</cp:lastModifiedBy>
  <cp:revision>715</cp:revision>
  <cp:lastPrinted>2017-04-12T16:59:13Z</cp:lastPrinted>
  <dcterms:created xsi:type="dcterms:W3CDTF">2008-01-14T21:16:24Z</dcterms:created>
  <dcterms:modified xsi:type="dcterms:W3CDTF">2022-06-08T12:09:07Z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0x010100886D7CFE414C904DAA0F506C6B72C84C</vt:lpwstr>
  </property>
  <property fmtid="{D5CDD505-2E9C-101B-9397-08002B2CF9AE}" pid="3" name="MSIP_Label_e23e1be5-e952-46a1-91e0-1403d3fbaa72_Enabled">
    <vt:lpwstr>true</vt:lpwstr>
  </property>
  <property fmtid="{D5CDD505-2E9C-101B-9397-08002B2CF9AE}" pid="4" name="MSIP_Label_e23e1be5-e952-46a1-91e0-1403d3fbaa72_SetDate">
    <vt:lpwstr>2022-06-02T18:23:52Z</vt:lpwstr>
  </property>
  <property fmtid="{D5CDD505-2E9C-101B-9397-08002B2CF9AE}" pid="5" name="MSIP_Label_e23e1be5-e952-46a1-91e0-1403d3fbaa72_Method">
    <vt:lpwstr>Privileged</vt:lpwstr>
  </property>
  <property fmtid="{D5CDD505-2E9C-101B-9397-08002B2CF9AE}" pid="6" name="MSIP_Label_e23e1be5-e952-46a1-91e0-1403d3fbaa72_Name">
    <vt:lpwstr>Unclassified</vt:lpwstr>
  </property>
  <property fmtid="{D5CDD505-2E9C-101B-9397-08002B2CF9AE}" pid="7" name="MSIP_Label_e23e1be5-e952-46a1-91e0-1403d3fbaa72_SiteId">
    <vt:lpwstr>3f9e9abe-c382-4104-95a3-0d000f11a118</vt:lpwstr>
  </property>
  <property fmtid="{D5CDD505-2E9C-101B-9397-08002B2CF9AE}" pid="8" name="MSIP_Label_e23e1be5-e952-46a1-91e0-1403d3fbaa72_ActionId">
    <vt:lpwstr>3dd0abbe-1dd3-4199-8054-c96d77d9a037</vt:lpwstr>
  </property>
  <property fmtid="{D5CDD505-2E9C-101B-9397-08002B2CF9AE}" pid="9" name="MSIP_Label_e23e1be5-e952-46a1-91e0-1403d3fbaa72_ContentBits">
    <vt:lpwstr>1</vt:lpwstr>
  </property>
  <property fmtid="{D5CDD505-2E9C-101B-9397-08002B2CF9AE}" pid="10" name="ClassificationContentMarkingHeaderLocations">
    <vt:lpwstr>2008_ideeclic_int1:4\2_2008_ideeclic_int1:4</vt:lpwstr>
  </property>
  <property fmtid="{D5CDD505-2E9C-101B-9397-08002B2CF9AE}" pid="11" name="ClassificationContentMarkingHeaderText">
    <vt:lpwstr>Unclassified / Non classifié</vt:lpwstr>
  </property>
</Properties>
</file>