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50"/>
  </p:notesMasterIdLst>
  <p:handoutMasterIdLst>
    <p:handoutMasterId r:id="rId51"/>
  </p:handoutMasterIdLst>
  <p:sldIdLst>
    <p:sldId id="403" r:id="rId6"/>
    <p:sldId id="291" r:id="rId7"/>
    <p:sldId id="454" r:id="rId8"/>
    <p:sldId id="404" r:id="rId9"/>
    <p:sldId id="455" r:id="rId10"/>
    <p:sldId id="407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</p:sldIdLst>
  <p:sldSz cx="9144000" cy="6858000" type="screen4x3"/>
  <p:notesSz cx="7019925" cy="93059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F18"/>
    <a:srgbClr val="787878"/>
    <a:srgbClr val="5A5A5A"/>
    <a:srgbClr val="ED2C05"/>
    <a:srgbClr val="7F0000"/>
    <a:srgbClr val="0B2F14"/>
    <a:srgbClr val="9A9CB9"/>
    <a:srgbClr val="492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30D33-A63E-46F7-9CD9-D5C9B0010C58}" v="36" dt="2024-12-11T12:39:36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9970" autoAdjust="0"/>
  </p:normalViewPr>
  <p:slideViewPr>
    <p:cSldViewPr snapToGrid="0" snapToObjects="1">
      <p:cViewPr varScale="1">
        <p:scale>
          <a:sx n="101" d="100"/>
          <a:sy n="101" d="100"/>
        </p:scale>
        <p:origin x="14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84"/>
    </p:cViewPr>
  </p:sorterViewPr>
  <p:notesViewPr>
    <p:cSldViewPr snapToGrid="0" snapToObjects="1">
      <p:cViewPr varScale="1">
        <p:scale>
          <a:sx n="84" d="100"/>
          <a:sy n="84" d="100"/>
        </p:scale>
        <p:origin x="-2766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Meloche (FCAC/ACFC)" userId="05ef9817-5dfc-4ba5-8701-932f43dfaf53" providerId="ADAL" clId="{BCA30D33-A63E-46F7-9CD9-D5C9B0010C58}"/>
    <pc:docChg chg="undo custSel modSld">
      <pc:chgData name="Raymond Meloche (FCAC/ACFC)" userId="05ef9817-5dfc-4ba5-8701-932f43dfaf53" providerId="ADAL" clId="{BCA30D33-A63E-46F7-9CD9-D5C9B0010C58}" dt="2024-12-11T12:45:47.470" v="79" actId="20577"/>
      <pc:docMkLst>
        <pc:docMk/>
      </pc:docMkLst>
      <pc:sldChg chg="addSp modSp mod">
        <pc:chgData name="Raymond Meloche (FCAC/ACFC)" userId="05ef9817-5dfc-4ba5-8701-932f43dfaf53" providerId="ADAL" clId="{BCA30D33-A63E-46F7-9CD9-D5C9B0010C58}" dt="2024-12-11T12:45:15.838" v="76" actId="1076"/>
        <pc:sldMkLst>
          <pc:docMk/>
          <pc:sldMk cId="0" sldId="463"/>
        </pc:sldMkLst>
        <pc:spChg chg="mod">
          <ac:chgData name="Raymond Meloche (FCAC/ACFC)" userId="05ef9817-5dfc-4ba5-8701-932f43dfaf53" providerId="ADAL" clId="{BCA30D33-A63E-46F7-9CD9-D5C9B0010C58}" dt="2024-12-11T12:45:12.513" v="75" actId="20577"/>
          <ac:spMkLst>
            <pc:docMk/>
            <pc:sldMk cId="0" sldId="463"/>
            <ac:spMk id="19459" creationId="{00000000-0000-0000-0000-000000000000}"/>
          </ac:spMkLst>
        </pc:spChg>
        <pc:picChg chg="add mod">
          <ac:chgData name="Raymond Meloche (FCAC/ACFC)" userId="05ef9817-5dfc-4ba5-8701-932f43dfaf53" providerId="ADAL" clId="{BCA30D33-A63E-46F7-9CD9-D5C9B0010C58}" dt="2024-12-11T12:45:15.838" v="76" actId="1076"/>
          <ac:picMkLst>
            <pc:docMk/>
            <pc:sldMk cId="0" sldId="463"/>
            <ac:picMk id="3" creationId="{02673A6E-21F1-2BC2-2D42-90A1400274A6}"/>
          </ac:picMkLst>
        </pc:picChg>
      </pc:sldChg>
      <pc:sldChg chg="modSp mod">
        <pc:chgData name="Raymond Meloche (FCAC/ACFC)" userId="05ef9817-5dfc-4ba5-8701-932f43dfaf53" providerId="ADAL" clId="{BCA30D33-A63E-46F7-9CD9-D5C9B0010C58}" dt="2024-12-11T12:45:47.470" v="79" actId="20577"/>
        <pc:sldMkLst>
          <pc:docMk/>
          <pc:sldMk cId="0" sldId="466"/>
        </pc:sldMkLst>
        <pc:spChg chg="mod">
          <ac:chgData name="Raymond Meloche (FCAC/ACFC)" userId="05ef9817-5dfc-4ba5-8701-932f43dfaf53" providerId="ADAL" clId="{BCA30D33-A63E-46F7-9CD9-D5C9B0010C58}" dt="2024-12-11T12:45:47.470" v="79" actId="20577"/>
          <ac:spMkLst>
            <pc:docMk/>
            <pc:sldMk cId="0" sldId="466"/>
            <ac:spMk id="2253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DAA500DF-753B-4AF0-95AF-DA69D89046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7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72634FE3-42B9-49BE-ABCF-D3B1C70984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38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71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09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01713"/>
            <a:ext cx="2057400" cy="5014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1713"/>
            <a:ext cx="6019800" cy="5014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42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16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65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95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8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581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10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63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14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2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87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2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06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45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73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3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28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6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78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nterna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1713"/>
            <a:ext cx="69230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Cliquez pour modifier le style du titre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13"/>
            <a:ext cx="8229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Cliquez pour modifier les styles du texte du masque</a:t>
            </a:r>
          </a:p>
          <a:p>
            <a:pPr lvl="1"/>
            <a:r>
              <a:rPr lang="en-CA" altLang="en-US"/>
              <a:t>Deuxième niveau</a:t>
            </a:r>
          </a:p>
          <a:p>
            <a:pPr lvl="2"/>
            <a:r>
              <a:rPr lang="en-CA" altLang="en-US"/>
              <a:t>Troisième niveauq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4687888" y="2151063"/>
            <a:ext cx="4122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altLang="en-US" baseline="0"/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4687888" y="2151063"/>
            <a:ext cx="4122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altLang="en-US" baseline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37D16-0033-8F0A-EF97-03F502858AF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515225" y="63500"/>
            <a:ext cx="1593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0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878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5A5A5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926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mai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AA11B-1C77-3BDC-AF61-931F8319C7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515225" y="63500"/>
            <a:ext cx="1593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B2F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9A9C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B2F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tools-ioutils.fcac-acfc.gc.ca/MQ-HQ/MQ-EAPH-eng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anada.ca/en/financial-consumer-agency/services/financial-toolkit/mortgages/mortgages-2/15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tools-ioutils.fcac-acfc.gc.ca/yft-vof/eng/mortgages-1-4.aspx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nion.ca/" TargetMode="External"/><Relationship Id="rId2" Type="http://schemas.openxmlformats.org/officeDocument/2006/relationships/hyperlink" Target="http://www.equifax.c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tools-ioutils.fcac-acfc.gc.ca/yft-vof/eng/mortgages-4-3.asp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anada.ca/en/financial-consumer-agency/services/financial-toolkit/mortgages/mortgages-5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anada.ca/en/financial-consumer-agency/services/financial-toolkit/mortgages/mortgages-5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anada.ca/en/financial-consumer-agency/services/financial-toolkit/mortgages/mortgages-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mhc-schl.gc.ca/consumers/home-buying/calculators/affordability-calculat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684213" y="4687888"/>
            <a:ext cx="7831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2800" dirty="0">
                <a:solidFill>
                  <a:schemeClr val="bg1"/>
                </a:solidFill>
              </a:rPr>
              <a:t>Mortgages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Summary of key messages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financial benefits of renting and owning depend on costs and alternatives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Many non-financial factors are important, including: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Feelings about ownership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Feelings about responsibilities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Flexibility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Your choice depends on how important each factor is to you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basics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1865313"/>
            <a:ext cx="5805488" cy="3697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basics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This section covers: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Down payments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term and amortization period of a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differences between open and closed mortgages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differences between fixed and variable rates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Where to get a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How to calculate the costs of a mortgage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What is a mortgage?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A type of loan often used to buy property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Allows the lender to take possession if you don’t repay the loan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borrower is the </a:t>
            </a:r>
            <a:r>
              <a:rPr lang="en-CA" altLang="en-US" b="1" dirty="0">
                <a:solidFill>
                  <a:schemeClr val="tx1"/>
                </a:solidFill>
              </a:rPr>
              <a:t>mortgagor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lender is the </a:t>
            </a:r>
            <a:r>
              <a:rPr lang="en-CA" altLang="en-US" b="1" dirty="0">
                <a:solidFill>
                  <a:schemeClr val="tx1"/>
                </a:solidFill>
              </a:rPr>
              <a:t>mortgagee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amount borrowed is the</a:t>
            </a:r>
            <a:r>
              <a:rPr lang="en-CA" altLang="en-US" b="1" dirty="0">
                <a:solidFill>
                  <a:schemeClr val="tx1"/>
                </a:solidFill>
              </a:rPr>
              <a:t> principal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Payments cover </a:t>
            </a:r>
            <a:r>
              <a:rPr lang="en-CA" altLang="en-US" b="1" dirty="0">
                <a:solidFill>
                  <a:schemeClr val="tx1"/>
                </a:solidFill>
              </a:rPr>
              <a:t>interest</a:t>
            </a:r>
            <a:r>
              <a:rPr lang="en-CA" altLang="en-US" dirty="0">
                <a:solidFill>
                  <a:schemeClr val="tx1"/>
                </a:solidFill>
              </a:rPr>
              <a:t> plus part of the principal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</a:t>
            </a:r>
            <a:r>
              <a:rPr lang="en-CA" altLang="en-US" b="1" dirty="0">
                <a:solidFill>
                  <a:schemeClr val="tx1"/>
                </a:solidFill>
              </a:rPr>
              <a:t>equity</a:t>
            </a:r>
            <a:r>
              <a:rPr lang="en-CA" altLang="en-US" dirty="0">
                <a:solidFill>
                  <a:schemeClr val="tx1"/>
                </a:solidFill>
              </a:rPr>
              <a:t> is the part you own: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The difference between the property value and the principal owing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Down payment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229600" cy="4297362"/>
          </a:xfrm>
        </p:spPr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Money you pay up front toward the price of your home</a:t>
            </a:r>
          </a:p>
          <a:p>
            <a:pPr eaLnBrk="1" hangingPunct="1"/>
            <a:r>
              <a:rPr lang="en-CA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The minimum down payment is based on the purchase price of your home</a:t>
            </a:r>
          </a:p>
          <a:p>
            <a:pPr eaLnBrk="1" hangingPunct="1"/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Higher down payment means less money to borrow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Less interest to pay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Less time needed to repay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May be able to avoid mortgage default insurance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May be able to use RRSP for down payment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A6E-21F1-2BC2-2D42-90A14002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43" y="2576513"/>
            <a:ext cx="6319432" cy="1568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Pre-approval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Mortgage lender agrees before you take out a mortgage: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Maximum amount of loan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Interest rate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Other terms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Saves time when you make an offer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Locks in an interest rate for a time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Lets you know what you can borrow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Mortgage lender gives final approval based on actual purchase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Mortgage term</a:t>
            </a:r>
            <a:endParaRPr lang="en-CA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length of time that the mortgage agreement is in effect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Mortgage may be renewed when term expires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Can give stability if terms are pre-set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Limits ability to look for lower rates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May be high costs to end term early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Amortization period</a:t>
            </a:r>
            <a:br>
              <a:rPr lang="en-CA" altLang="en-US" dirty="0"/>
            </a:br>
            <a:endParaRPr lang="en-CA" alt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055813"/>
            <a:ext cx="8915400" cy="396081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length of time it will take to fully pay off the mortgage loan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Longer amortization increases amount of interest paid,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but reduces monthly payments</a:t>
            </a:r>
            <a:endParaRPr lang="en-CA" altLang="en-US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altLang="en-US">
                <a:solidFill>
                  <a:schemeClr val="tx1"/>
                </a:solidFill>
              </a:rPr>
              <a:t>	E</a:t>
            </a:r>
            <a:r>
              <a:rPr lang="en-US" altLang="en-US" dirty="0">
                <a:solidFill>
                  <a:schemeClr val="tx1"/>
                </a:solidFill>
              </a:rPr>
              <a:t>.g.: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33973-5141-9069-A3C8-6317FD3C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4" y="3446205"/>
            <a:ext cx="5605670" cy="26135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mortgages</a:t>
            </a:r>
            <a:endParaRPr lang="en-CA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Open mortgage: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Can pay off or make prepayments any time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Usually only for a year or less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Closed mortgage: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Limited or no rights to make prepayments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Usually charges apply to pay mortgage early</a:t>
            </a:r>
            <a:endParaRPr lang="en-CA" altLang="en-US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Interest rates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Fixed interest rate:</a:t>
            </a:r>
            <a:r>
              <a:rPr lang="en-US" altLang="en-US" b="1" dirty="0">
                <a:solidFill>
                  <a:schemeClr val="tx1"/>
                </a:solidFill>
              </a:rPr>
              <a:t>	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Interest rate is set for entire term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Payments are fixed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Secure and predictable</a:t>
            </a:r>
          </a:p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Variable interest rate: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Rate can change during the term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Adjusted to follow market interest rate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Agenda</a:t>
            </a:r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Start time: _____ </a:t>
            </a: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Break time: _____ (10 minutes)</a:t>
            </a: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End time: _____</a:t>
            </a: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Please set phones to silent ring and answer outside of the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Variable interest payments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33550"/>
            <a:ext cx="8229600" cy="4283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With variable interest rate, payments may be:</a:t>
            </a:r>
          </a:p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 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Fixed Payments: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Interest rate may change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Payments stay the same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Amount paid on principal varies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Variable Payments: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Interest rate may change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Payments change if interest changes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Amount paid on principal is fixed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Convertible </a:t>
            </a:r>
            <a:r>
              <a:rPr lang="en-CA" altLang="en-US" dirty="0">
                <a:solidFill>
                  <a:schemeClr val="tx1"/>
                </a:solidFill>
              </a:rPr>
              <a:t>from variable to fixed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Combination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What’s the word? Answers</a:t>
            </a:r>
          </a:p>
        </p:txBody>
      </p:sp>
      <p:pic>
        <p:nvPicPr>
          <p:cNvPr id="26627" name="Content Placeholder 3" descr="table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25" y="1865313"/>
            <a:ext cx="6184900" cy="39608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Qualifier Tool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en-CA" altLang="en-US" dirty="0"/>
              <a:t>                                                    </a:t>
            </a: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algn="r"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/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3953B79-EF16-44CB-B62F-4D4417BB4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81" y="1737499"/>
            <a:ext cx="4102238" cy="399871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Payment options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9244"/>
            <a:ext cx="8229600" cy="973137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The table below shows the main payment schedule options. The example shows payments and the total cost for a mortgage of $100,000 at an interest rate of five percent with an amortization period of 25 years.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3" y="2632869"/>
            <a:ext cx="5253038" cy="340051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Calculator Tool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                                                    				</a:t>
            </a: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								</a:t>
            </a:r>
            <a:endParaRPr lang="en-CA" altLang="en-US"/>
          </a:p>
          <a:p>
            <a:pPr eaLnBrk="1" hangingPunct="1">
              <a:buFontTx/>
              <a:buNone/>
            </a:pPr>
            <a:endParaRPr lang="en-CA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6D166-FEE0-41C3-AE67-2FF9EE78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84" y="1795897"/>
            <a:ext cx="5160831" cy="3850316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Summary of key messages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In a mortgage, you can choose: 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The amount of the down payment you can pay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The amortization period that will best fit your monthly budget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An open or closed term mortgage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A fixed or variable interest rate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Fixed or variable payments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A monthly, weekly, biweekly or accelerated payment schedule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key factor in choosing a mortgage is what you can afford in your monthly budget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 mortgage calculator will help you compare the costs of different mortgage</a:t>
            </a:r>
            <a:r>
              <a:rPr lang="en-CA" altLang="en-US" dirty="0">
                <a:solidFill>
                  <a:schemeClr val="tx1"/>
                </a:solidFill>
              </a:rPr>
              <a:t> options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Negotiating your mortgage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038" y="2017713"/>
            <a:ext cx="5683250" cy="3619500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Negotiating your mortgage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This section covers: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How can you get the </a:t>
            </a:r>
            <a:r>
              <a:rPr lang="en-US" altLang="en-US" dirty="0">
                <a:solidFill>
                  <a:schemeClr val="tx1"/>
                </a:solidFill>
              </a:rPr>
              <a:t>best deal when you negotiate your loan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Your rights and responsibilities when you have a mortgage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happens when your mortgage term is up and you want to renew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Alternative ways to use your home equity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How to be alert for mortgage frauds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Where to get a mortgage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Financial </a:t>
            </a:r>
            <a:r>
              <a:rPr lang="en-US" altLang="en-US" dirty="0">
                <a:solidFill>
                  <a:schemeClr val="tx1"/>
                </a:solidFill>
              </a:rPr>
              <a:t>institutions 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Banks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Trust companies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 err="1">
                <a:solidFill>
                  <a:schemeClr val="tx1"/>
                </a:solidFill>
              </a:rPr>
              <a:t>Caisses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populaires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Credit unions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Certain life insurance companies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Finance companies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Mortgage brokers 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seller of the home 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Mortgage, down payment or guarantee from family and friends</a:t>
            </a:r>
            <a:r>
              <a:rPr lang="en-US" altLang="en-US" dirty="0"/>
              <a:t> </a:t>
            </a:r>
            <a:endParaRPr lang="en-CA" altLang="en-US" dirty="0"/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brokers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Have </a:t>
            </a:r>
            <a:r>
              <a:rPr lang="en-US" altLang="en-US" dirty="0">
                <a:solidFill>
                  <a:schemeClr val="tx1"/>
                </a:solidFill>
              </a:rPr>
              <a:t>knowledge and skills to negotiate mortgages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Represent a variety of lenders</a:t>
            </a:r>
            <a:endParaRPr lang="en-CA" altLang="en-US" dirty="0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</a:rPr>
              <a:t>May represent only a few lenders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Paid a fee by the lender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Regulated by province or territory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Interview and check references before</a:t>
            </a:r>
            <a:r>
              <a:rPr lang="en-CA" altLang="en-US" dirty="0">
                <a:solidFill>
                  <a:schemeClr val="tx1"/>
                </a:solidFill>
              </a:rPr>
              <a:t> selecting a broker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Non-financial factors regarding buying a home</a:t>
            </a:r>
          </a:p>
        </p:txBody>
      </p:sp>
      <p:sp>
        <p:nvSpPr>
          <p:cNvPr id="8195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2916238" y="3484563"/>
            <a:ext cx="3152775" cy="10874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3" y="1614488"/>
            <a:ext cx="6186488" cy="429453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rights and responsibilities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865312"/>
            <a:ext cx="8229600" cy="429774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Your rights: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Lender must give clear information about terms such as interest and penalties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Borrower can go to a new lender when term ends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Lender can not force borrower to buy other products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1800" dirty="0">
                <a:solidFill>
                  <a:schemeClr val="tx1"/>
                </a:solidFill>
              </a:rPr>
              <a:t>But may offer better terms for a package deal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Lender must have a process for complaints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Your responsibilities: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Understand terms of the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Make payments in full and on time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Make full repayment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1800" dirty="0">
                <a:solidFill>
                  <a:schemeClr val="tx1"/>
                </a:solidFill>
              </a:rPr>
              <a:t>You are responsible even if property value drops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renewal</a:t>
            </a:r>
            <a:br>
              <a:rPr lang="en-CA" altLang="en-US" b="1" dirty="0"/>
            </a:br>
            <a:endParaRPr lang="en-CA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If you owe money when the term ends, you can: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Pay the balance owing or renew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Choose terms that fit your needs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Compare terms from different lenders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Research costs of a new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Negotiate for the best terms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Renegotiating a mortgage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If you want to change the agreement before the term ends: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May be prohibited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May be prepayment fees to end early or pay extra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Compare the fees with the benefits of renegotiating: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Ask lender to provide details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Search for online renegotiation calculator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Borrowing on home equity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If you have equity in your home: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You can use the equity as security for a loan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Interest may be higher (or lower) than mortgage interest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May be extra fees and costs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Carefully consider costs and alternatives, including: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Refinance mortgage for a larger amount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Second mortgage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Home equity line of credit (HELOC)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Reverse mortgage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Borrow back any prepayments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fraud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Usually based on identity theft or misrepresentation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Protect personal documents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Get professional advice when signing property documents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Check your credit report regularly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CA" altLang="en-US" dirty="0">
                <a:solidFill>
                  <a:schemeClr val="tx1"/>
                </a:solidFill>
              </a:rPr>
              <a:t>Equifax (</a:t>
            </a:r>
            <a:r>
              <a:rPr lang="en-CA" altLang="en-US" dirty="0">
                <a:solidFill>
                  <a:schemeClr val="tx1"/>
                </a:solidFill>
                <a:hlinkClick r:id="rId2"/>
              </a:rPr>
              <a:t>www.equifax.ca</a:t>
            </a:r>
            <a:r>
              <a:rPr lang="en-CA" altLang="en-US" dirty="0">
                <a:solidFill>
                  <a:schemeClr val="tx1"/>
                </a:solidFill>
              </a:rPr>
              <a:t>)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CA" altLang="en-US" dirty="0">
                <a:solidFill>
                  <a:schemeClr val="tx1"/>
                </a:solidFill>
              </a:rPr>
              <a:t>TransUnion (</a:t>
            </a:r>
            <a:r>
              <a:rPr lang="en-CA" altLang="en-US" dirty="0">
                <a:solidFill>
                  <a:schemeClr val="tx1"/>
                </a:solidFill>
                <a:hlinkClick r:id="rId3"/>
              </a:rPr>
              <a:t>www.transunion.ca</a:t>
            </a:r>
            <a:r>
              <a:rPr lang="en-CA" altLang="en-US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Consider benefits and costs of title insurance</a:t>
            </a:r>
          </a:p>
          <a:p>
            <a:pPr marL="0" indent="0" eaLnBrk="1" hangingPunct="1"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CA" altLang="en-US" dirty="0">
                <a:solidFill>
                  <a:schemeClr val="tx1"/>
                </a:solidFill>
              </a:rPr>
              <a:t>If you suspect fraud, contact your lender and the police.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Summary of key messages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Many sources of mortgage financing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Negotiate for the best deal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Consider using a mortgage broker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Be aware of your rights and responsibilities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Consider the costs and benefits of home equity financing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Be alert to the possibility of fraud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Total costs of a mortgage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25" y="2046288"/>
            <a:ext cx="5745163" cy="365918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Total costs of a mortgage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This section covers: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costs of buying and maintaining a home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Mortgage insurance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Questions to ask about mortgages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The cost of a home 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3" y="1647824"/>
            <a:ext cx="7388612" cy="418623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Mortgage default insurance</a:t>
            </a:r>
            <a:br>
              <a:rPr lang="en-CA" altLang="en-US" b="1" dirty="0"/>
            </a:br>
            <a:endParaRPr lang="en-CA" alt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219325"/>
            <a:ext cx="8229600" cy="3960813"/>
          </a:xfrm>
        </p:spPr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Pays the lender if you default on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Required if down payment is less than 20%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May be a lump sum or included in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Adds </a:t>
            </a:r>
            <a:r>
              <a:rPr lang="en-CA" altLang="en-US">
                <a:solidFill>
                  <a:schemeClr val="tx1"/>
                </a:solidFill>
              </a:rPr>
              <a:t>from 0.6% to 4.5% </a:t>
            </a:r>
            <a:r>
              <a:rPr lang="en-CA" altLang="en-US" dirty="0">
                <a:solidFill>
                  <a:schemeClr val="tx1"/>
                </a:solidFill>
              </a:rPr>
              <a:t>to cost of loan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Mortgages</a:t>
            </a: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This module covers: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Why you should carefully think through the choice between renting and owning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basic types and terms of a mortgage agreement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costs of taking on a mortgage and of buying a home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How to negotiate for the best mortgage deal and avoid problems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Other mortgage insurance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Mortgage life insurance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Pays lender if you die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Mortgage disability insurance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Pays lender if you become disabled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Term life insurance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Pays your beneficiary if you die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You set the term and who receives payment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dirty="0">
                <a:solidFill>
                  <a:schemeClr val="tx1"/>
                </a:solidFill>
              </a:rPr>
              <a:t>Payout is not tied to mortgage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Summary of key messages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0813"/>
          </a:xfrm>
        </p:spPr>
        <p:txBody>
          <a:bodyPr/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Plan for all the costs of a new home or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Consider what insurance, if any, you will need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Ask questions so you can compare different lenders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Action plan: Before you make an offer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981200"/>
            <a:ext cx="6416810" cy="384492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Action plan: For a new mortgage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865313"/>
            <a:ext cx="6638925" cy="378142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Action plan: For a mortgage renewal</a:t>
            </a:r>
            <a:br>
              <a:rPr lang="en-CA" altLang="en-US" b="1" dirty="0"/>
            </a:br>
            <a:endParaRPr lang="en-CA" alt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1781175"/>
            <a:ext cx="5468835" cy="401478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Owning your home</a:t>
            </a: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3344863" y="2767013"/>
            <a:ext cx="2935287" cy="1949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33550"/>
            <a:ext cx="563403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Owning your home</a:t>
            </a:r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>
                <a:solidFill>
                  <a:schemeClr val="tx1"/>
                </a:solidFill>
              </a:rPr>
              <a:t>This section covers: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relative costs of renting or buying your home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emotional and other non-financial factors that go into choosing whether to rent or buy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Financial costs and benefits of owning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Benefits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Payments build equity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No income taxes on sale of primary residence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Interest charges can be locked until mortgage is renewed</a:t>
            </a:r>
          </a:p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 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Costs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Requires down payment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Interest costs on mortgage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Sales and transfer charges, fees and commissions 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Property taxes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Maintenance costs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Possible loss of equity and other opportunities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Affordability calculator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22264" y="5610542"/>
            <a:ext cx="5756346" cy="65580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400175" algn="l"/>
              </a:tabLst>
            </a:pPr>
            <a:r>
              <a:rPr lang="en-CA" sz="1800" u="sng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Canada Mortgage and Housing Corporation (CMHC)</a:t>
            </a:r>
            <a:r>
              <a:rPr lang="en-CA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A62A9-DA23-BED0-32F8-E32B24CA7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77" y="1865313"/>
            <a:ext cx="3681846" cy="353743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own? Why rent?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Owning</a:t>
            </a:r>
            <a:r>
              <a:rPr lang="en-CA" altLang="en-US" dirty="0">
                <a:solidFill>
                  <a:schemeClr val="tx1"/>
                </a:solidFill>
              </a:rPr>
              <a:t> gives: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A feeling of security, pride of ownership and attachment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right to decorate and renovate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Independence from landlord’s choices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b="1" dirty="0">
                <a:solidFill>
                  <a:schemeClr val="tx1"/>
                </a:solidFill>
              </a:rPr>
              <a:t>Renting</a:t>
            </a:r>
            <a:r>
              <a:rPr lang="en-CA" altLang="en-US" dirty="0">
                <a:solidFill>
                  <a:schemeClr val="tx1"/>
                </a:solidFill>
              </a:rPr>
              <a:t> gives: 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The ability to move easily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Freedom from many of the responsibilities of ownership</a:t>
            </a:r>
          </a:p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Flexibility in how you invest</a:t>
            </a:r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8_ideeclic_int1">
  <a:themeElements>
    <a:clrScheme name="2008_ideeclic_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_ideeclic_in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8_ideeclic_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008_ideeclic_int1">
  <a:themeElements>
    <a:clrScheme name="2_2008_ideeclic_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2008_ideeclic_int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008_ideeclic_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D7CFE414C904DAA0F506C6B72C84C" ma:contentTypeVersion="2" ma:contentTypeDescription="Create a new document." ma:contentTypeScope="" ma:versionID="210053be9dbb27371e686591cfbd842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45d9abf42f7d24a19b7d68b07b9481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F0DE8-0FAA-483C-AE13-CF8F3C30D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283D1-08A7-435E-A4FB-59D8C88616AF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DF3423-AC60-4394-82FF-0F75CE9E9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11617</TotalTime>
  <Words>1507</Words>
  <Application>Microsoft Office PowerPoint</Application>
  <PresentationFormat>On-screen Show (4:3)</PresentationFormat>
  <Paragraphs>291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MS Mincho</vt:lpstr>
      <vt:lpstr>Arial</vt:lpstr>
      <vt:lpstr>Calibri</vt:lpstr>
      <vt:lpstr>Courier New</vt:lpstr>
      <vt:lpstr>Georgia</vt:lpstr>
      <vt:lpstr>Times New Roman</vt:lpstr>
      <vt:lpstr>Wingdings</vt:lpstr>
      <vt:lpstr>2008_ideeclic_int1</vt:lpstr>
      <vt:lpstr>2_2008_ideeclic_int1</vt:lpstr>
      <vt:lpstr>PowerPoint Presentation</vt:lpstr>
      <vt:lpstr>Agenda</vt:lpstr>
      <vt:lpstr>Non-financial factors regarding buying a home</vt:lpstr>
      <vt:lpstr>Mortgages</vt:lpstr>
      <vt:lpstr>Owning your home</vt:lpstr>
      <vt:lpstr>Owning your home</vt:lpstr>
      <vt:lpstr>Financial costs and benefits of owning</vt:lpstr>
      <vt:lpstr>Affordability calculator </vt:lpstr>
      <vt:lpstr>Why own? Why rent?</vt:lpstr>
      <vt:lpstr>Summary of key messages </vt:lpstr>
      <vt:lpstr>Mortgage basics</vt:lpstr>
      <vt:lpstr>Mortgage basics</vt:lpstr>
      <vt:lpstr>What is a mortgage?</vt:lpstr>
      <vt:lpstr>Down payment </vt:lpstr>
      <vt:lpstr>Pre-approval </vt:lpstr>
      <vt:lpstr>Mortgage term</vt:lpstr>
      <vt:lpstr>Amortization period </vt:lpstr>
      <vt:lpstr>Types of mortgages</vt:lpstr>
      <vt:lpstr>Interest rates</vt:lpstr>
      <vt:lpstr>Variable interest payments</vt:lpstr>
      <vt:lpstr>What’s the word? Answers</vt:lpstr>
      <vt:lpstr>Mortgage Qualifier Tool</vt:lpstr>
      <vt:lpstr>Payment options</vt:lpstr>
      <vt:lpstr>Mortgage Calculator Tool</vt:lpstr>
      <vt:lpstr>Summary of key messages </vt:lpstr>
      <vt:lpstr>Negotiating your mortgage</vt:lpstr>
      <vt:lpstr>Negotiating your mortgage</vt:lpstr>
      <vt:lpstr>Where to get a mortgage</vt:lpstr>
      <vt:lpstr>Mortgage brokers</vt:lpstr>
      <vt:lpstr>Mortgage rights and responsibilities</vt:lpstr>
      <vt:lpstr>Mortgage renewal </vt:lpstr>
      <vt:lpstr>Renegotiating a mortgage </vt:lpstr>
      <vt:lpstr>Borrowing on home equity </vt:lpstr>
      <vt:lpstr>Mortgage fraud </vt:lpstr>
      <vt:lpstr>Summary of key messages </vt:lpstr>
      <vt:lpstr>Total costs of a mortgage</vt:lpstr>
      <vt:lpstr>Total costs of a mortgage</vt:lpstr>
      <vt:lpstr>The cost of a home </vt:lpstr>
      <vt:lpstr>Mortgage default insurance </vt:lpstr>
      <vt:lpstr>Other mortgage insurance</vt:lpstr>
      <vt:lpstr>Summary of key messages </vt:lpstr>
      <vt:lpstr>Action plan: Before you make an offer</vt:lpstr>
      <vt:lpstr>Action plan: For a new mortgage</vt:lpstr>
      <vt:lpstr>Action plan: For a mortgage renewal </vt:lpstr>
    </vt:vector>
  </TitlesOfParts>
  <Company>Ideeclic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Mortgages</dc:title>
  <dc:creator>AM</dc:creator>
  <cp:lastModifiedBy>Raymond Meloche (FCAC/ACFC)</cp:lastModifiedBy>
  <cp:revision>622</cp:revision>
  <dcterms:created xsi:type="dcterms:W3CDTF">2008-01-14T21:16:24Z</dcterms:created>
  <dcterms:modified xsi:type="dcterms:W3CDTF">2024-12-11T12:45:53Z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0x010100886D7CFE414C904DAA0F506C6B72C84C</vt:lpwstr>
  </property>
  <property fmtid="{D5CDD505-2E9C-101B-9397-08002B2CF9AE}" pid="3" name="MSIP_Label_e23e1be5-e952-46a1-91e0-1403d3fbaa72_Enabled">
    <vt:lpwstr>true</vt:lpwstr>
  </property>
  <property fmtid="{D5CDD505-2E9C-101B-9397-08002B2CF9AE}" pid="4" name="MSIP_Label_e23e1be5-e952-46a1-91e0-1403d3fbaa72_SetDate">
    <vt:lpwstr>2023-07-11T14:36:51Z</vt:lpwstr>
  </property>
  <property fmtid="{D5CDD505-2E9C-101B-9397-08002B2CF9AE}" pid="5" name="MSIP_Label_e23e1be5-e952-46a1-91e0-1403d3fbaa72_Method">
    <vt:lpwstr>Standard</vt:lpwstr>
  </property>
  <property fmtid="{D5CDD505-2E9C-101B-9397-08002B2CF9AE}" pid="6" name="MSIP_Label_e23e1be5-e952-46a1-91e0-1403d3fbaa72_Name">
    <vt:lpwstr>Unclassified</vt:lpwstr>
  </property>
  <property fmtid="{D5CDD505-2E9C-101B-9397-08002B2CF9AE}" pid="7" name="MSIP_Label_e23e1be5-e952-46a1-91e0-1403d3fbaa72_SiteId">
    <vt:lpwstr>3f9e9abe-c382-4104-95a3-0d000f11a118</vt:lpwstr>
  </property>
  <property fmtid="{D5CDD505-2E9C-101B-9397-08002B2CF9AE}" pid="8" name="MSIP_Label_e23e1be5-e952-46a1-91e0-1403d3fbaa72_ActionId">
    <vt:lpwstr>c7f5c00f-2a7c-4c92-8316-004a6e5de95d</vt:lpwstr>
  </property>
  <property fmtid="{D5CDD505-2E9C-101B-9397-08002B2CF9AE}" pid="9" name="MSIP_Label_e23e1be5-e952-46a1-91e0-1403d3fbaa72_ContentBits">
    <vt:lpwstr>1</vt:lpwstr>
  </property>
  <property fmtid="{D5CDD505-2E9C-101B-9397-08002B2CF9AE}" pid="10" name="ClassificationContentMarkingHeaderLocations">
    <vt:lpwstr>2008_ideeclic_int1:3\2_2008_ideeclic_int1:3</vt:lpwstr>
  </property>
  <property fmtid="{D5CDD505-2E9C-101B-9397-08002B2CF9AE}" pid="11" name="ClassificationContentMarkingHeaderText">
    <vt:lpwstr>       Unclassified / Non classifié</vt:lpwstr>
  </property>
</Properties>
</file>