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6" r:id="rId4"/>
    <p:sldMasterId id="2147483708" r:id="rId5"/>
  </p:sldMasterIdLst>
  <p:notesMasterIdLst>
    <p:notesMasterId r:id="rId36"/>
  </p:notesMasterIdLst>
  <p:handoutMasterIdLst>
    <p:handoutMasterId r:id="rId37"/>
  </p:handoutMasterIdLst>
  <p:sldIdLst>
    <p:sldId id="403" r:id="rId6"/>
    <p:sldId id="404" r:id="rId7"/>
    <p:sldId id="405" r:id="rId8"/>
    <p:sldId id="406" r:id="rId9"/>
    <p:sldId id="407" r:id="rId10"/>
    <p:sldId id="408" r:id="rId11"/>
    <p:sldId id="409" r:id="rId12"/>
    <p:sldId id="410" r:id="rId13"/>
    <p:sldId id="411" r:id="rId14"/>
    <p:sldId id="412" r:id="rId15"/>
    <p:sldId id="413" r:id="rId16"/>
    <p:sldId id="414" r:id="rId17"/>
    <p:sldId id="415" r:id="rId18"/>
    <p:sldId id="416" r:id="rId19"/>
    <p:sldId id="417" r:id="rId20"/>
    <p:sldId id="418" r:id="rId21"/>
    <p:sldId id="419" r:id="rId22"/>
    <p:sldId id="420" r:id="rId23"/>
    <p:sldId id="421" r:id="rId24"/>
    <p:sldId id="422" r:id="rId25"/>
    <p:sldId id="423" r:id="rId26"/>
    <p:sldId id="424" r:id="rId27"/>
    <p:sldId id="425" r:id="rId28"/>
    <p:sldId id="426" r:id="rId29"/>
    <p:sldId id="427" r:id="rId30"/>
    <p:sldId id="428" r:id="rId31"/>
    <p:sldId id="429" r:id="rId32"/>
    <p:sldId id="430" r:id="rId33"/>
    <p:sldId id="431" r:id="rId34"/>
    <p:sldId id="432" r:id="rId35"/>
  </p:sldIdLst>
  <p:sldSz cx="9144000" cy="6858000" type="screen4x3"/>
  <p:notesSz cx="7019925" cy="9305925"/>
  <p:defaultTextStyle>
    <a:defPPr>
      <a:defRPr lang="fr-FR"/>
    </a:defPPr>
    <a:lvl1pPr algn="l" rtl="0" eaLnBrk="0" fontAlgn="base" hangingPunct="0">
      <a:spcBef>
        <a:spcPct val="0"/>
      </a:spcBef>
      <a:spcAft>
        <a:spcPct val="0"/>
      </a:spcAft>
      <a:defRPr kern="1200" baseline="-250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 baseline="-250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 baseline="-250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 baseline="-250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 baseline="-250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 baseline="-250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 baseline="-250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 baseline="-250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 baseline="-250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1">
          <p15:clr>
            <a:srgbClr val="A4A3A4"/>
          </p15:clr>
        </p15:guide>
        <p15:guide id="2" pos="221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50F18"/>
    <a:srgbClr val="787878"/>
    <a:srgbClr val="5A5A5A"/>
    <a:srgbClr val="ED2C05"/>
    <a:srgbClr val="7F0000"/>
    <a:srgbClr val="0B2F14"/>
    <a:srgbClr val="9A9CB9"/>
    <a:srgbClr val="4926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02696DA-D121-4C8B-B8F3-23260C2EB8DD}" v="2" dt="2023-07-11T19:39:15.13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623" autoAdjust="0"/>
    <p:restoredTop sz="89922" autoAdjust="0"/>
  </p:normalViewPr>
  <p:slideViewPr>
    <p:cSldViewPr snapToGrid="0" snapToObjects="1">
      <p:cViewPr varScale="1">
        <p:scale>
          <a:sx n="103" d="100"/>
          <a:sy n="103" d="100"/>
        </p:scale>
        <p:origin x="1374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9384"/>
    </p:cViewPr>
  </p:sorterViewPr>
  <p:notesViewPr>
    <p:cSldViewPr snapToGrid="0" snapToObjects="1">
      <p:cViewPr varScale="1">
        <p:scale>
          <a:sx n="84" d="100"/>
          <a:sy n="84" d="100"/>
        </p:scale>
        <p:origin x="-2766" y="-96"/>
      </p:cViewPr>
      <p:guideLst>
        <p:guide orient="horz" pos="2931"/>
        <p:guide pos="221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viewProps" Target="viewProps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microsoft.com/office/2016/11/relationships/changesInfo" Target="changesInfos/changesInfo1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microsoft.com/office/2015/10/relationships/revisionInfo" Target="revisionInfo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aymond Meloche (FCAC/ACFC)" userId="05ef9817-5dfc-4ba5-8701-932f43dfaf53" providerId="ADAL" clId="{302696DA-D121-4C8B-B8F3-23260C2EB8DD}"/>
    <pc:docChg chg="custSel modSld">
      <pc:chgData name="Raymond Meloche (FCAC/ACFC)" userId="05ef9817-5dfc-4ba5-8701-932f43dfaf53" providerId="ADAL" clId="{302696DA-D121-4C8B-B8F3-23260C2EB8DD}" dt="2023-07-11T19:39:25.235" v="5" actId="208"/>
      <pc:docMkLst>
        <pc:docMk/>
      </pc:docMkLst>
      <pc:sldChg chg="addSp delSp modSp mod">
        <pc:chgData name="Raymond Meloche (FCAC/ACFC)" userId="05ef9817-5dfc-4ba5-8701-932f43dfaf53" providerId="ADAL" clId="{302696DA-D121-4C8B-B8F3-23260C2EB8DD}" dt="2023-07-11T19:39:25.235" v="5" actId="208"/>
        <pc:sldMkLst>
          <pc:docMk/>
          <pc:sldMk cId="0" sldId="417"/>
        </pc:sldMkLst>
        <pc:picChg chg="del mod">
          <ac:chgData name="Raymond Meloche (FCAC/ACFC)" userId="05ef9817-5dfc-4ba5-8701-932f43dfaf53" providerId="ADAL" clId="{302696DA-D121-4C8B-B8F3-23260C2EB8DD}" dt="2023-07-11T19:39:09.942" v="1" actId="478"/>
          <ac:picMkLst>
            <pc:docMk/>
            <pc:sldMk cId="0" sldId="417"/>
            <ac:picMk id="2" creationId="{00000000-0000-0000-0000-000000000000}"/>
          </ac:picMkLst>
        </pc:picChg>
        <pc:picChg chg="add mod">
          <ac:chgData name="Raymond Meloche (FCAC/ACFC)" userId="05ef9817-5dfc-4ba5-8701-932f43dfaf53" providerId="ADAL" clId="{302696DA-D121-4C8B-B8F3-23260C2EB8DD}" dt="2023-07-11T19:39:25.235" v="5" actId="208"/>
          <ac:picMkLst>
            <pc:docMk/>
            <pc:sldMk cId="0" sldId="417"/>
            <ac:picMk id="3" creationId="{C012F246-ED56-B23B-DEEB-2114A096873D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279" tIns="46640" rIns="93279" bIns="46640" numCol="1" anchor="t" anchorCtr="0" compatLnSpc="1">
            <a:prstTxWarp prst="textNoShape">
              <a:avLst/>
            </a:prstTxWarp>
          </a:bodyPr>
          <a:lstStyle>
            <a:lvl1pPr defTabSz="933450" eaLnBrk="1" hangingPunct="1">
              <a:defRPr sz="1200" baseline="0">
                <a:latin typeface="Arial" charset="0"/>
              </a:defRPr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5100" y="0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279" tIns="46640" rIns="93279" bIns="46640" numCol="1" anchor="t" anchorCtr="0" compatLnSpc="1">
            <a:prstTxWarp prst="textNoShape">
              <a:avLst/>
            </a:prstTxWarp>
          </a:bodyPr>
          <a:lstStyle>
            <a:lvl1pPr algn="r" defTabSz="933450" eaLnBrk="1" hangingPunct="1">
              <a:defRPr sz="1200" baseline="0">
                <a:latin typeface="Arial" charset="0"/>
              </a:defRPr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983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9200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279" tIns="46640" rIns="93279" bIns="46640" numCol="1" anchor="b" anchorCtr="0" compatLnSpc="1">
            <a:prstTxWarp prst="textNoShape">
              <a:avLst/>
            </a:prstTxWarp>
          </a:bodyPr>
          <a:lstStyle>
            <a:lvl1pPr defTabSz="933450" eaLnBrk="1" hangingPunct="1">
              <a:defRPr sz="1200" baseline="0">
                <a:latin typeface="Arial" charset="0"/>
              </a:defRPr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983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5100" y="8839200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279" tIns="46640" rIns="93279" bIns="46640" numCol="1" anchor="b" anchorCtr="0" compatLnSpc="1">
            <a:prstTxWarp prst="textNoShape">
              <a:avLst/>
            </a:prstTxWarp>
          </a:bodyPr>
          <a:lstStyle>
            <a:lvl1pPr algn="r" defTabSz="933450" eaLnBrk="1" hangingPunct="1">
              <a:defRPr sz="1200" baseline="0">
                <a:latin typeface="Arial" charset="0"/>
              </a:defRPr>
            </a:lvl1pPr>
          </a:lstStyle>
          <a:p>
            <a:pPr>
              <a:defRPr/>
            </a:pPr>
            <a:fld id="{518506DE-6699-4183-82D6-7160C3528895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63875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279" tIns="46640" rIns="93279" bIns="46640" numCol="1" anchor="t" anchorCtr="0" compatLnSpc="1">
            <a:prstTxWarp prst="textNoShape">
              <a:avLst/>
            </a:prstTxWarp>
          </a:bodyPr>
          <a:lstStyle>
            <a:lvl1pPr defTabSz="933450" eaLnBrk="1" hangingPunct="1">
              <a:defRPr sz="1200" baseline="0">
                <a:latin typeface="Arial" charset="0"/>
              </a:defRPr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1177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5100" y="0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279" tIns="46640" rIns="93279" bIns="46640" numCol="1" anchor="t" anchorCtr="0" compatLnSpc="1">
            <a:prstTxWarp prst="textNoShape">
              <a:avLst/>
            </a:prstTxWarp>
          </a:bodyPr>
          <a:lstStyle>
            <a:lvl1pPr algn="r" defTabSz="933450" eaLnBrk="1" hangingPunct="1">
              <a:defRPr sz="1200" baseline="0">
                <a:latin typeface="Arial" charset="0"/>
              </a:defRPr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2688" y="696913"/>
            <a:ext cx="4654550" cy="34909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77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3263" y="4421188"/>
            <a:ext cx="5613400" cy="418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279" tIns="46640" rIns="93279" bIns="4664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/>
              <a:t>Cliquez pour 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1177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9200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279" tIns="46640" rIns="93279" bIns="46640" numCol="1" anchor="b" anchorCtr="0" compatLnSpc="1">
            <a:prstTxWarp prst="textNoShape">
              <a:avLst/>
            </a:prstTxWarp>
          </a:bodyPr>
          <a:lstStyle>
            <a:lvl1pPr defTabSz="933450" eaLnBrk="1" hangingPunct="1">
              <a:defRPr sz="1200" baseline="0">
                <a:latin typeface="Arial" charset="0"/>
              </a:defRPr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1177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5100" y="8839200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279" tIns="46640" rIns="93279" bIns="46640" numCol="1" anchor="b" anchorCtr="0" compatLnSpc="1">
            <a:prstTxWarp prst="textNoShape">
              <a:avLst/>
            </a:prstTxWarp>
          </a:bodyPr>
          <a:lstStyle>
            <a:lvl1pPr algn="r" defTabSz="933450" eaLnBrk="1" hangingPunct="1">
              <a:defRPr sz="1200" baseline="0">
                <a:latin typeface="Arial" charset="0"/>
              </a:defRPr>
            </a:lvl1pPr>
          </a:lstStyle>
          <a:p>
            <a:pPr>
              <a:defRPr/>
            </a:pPr>
            <a:fld id="{FC9A90F8-7585-436F-B2EF-1F2FDE6B5476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4828700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CA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02935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15542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021315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01713"/>
            <a:ext cx="2057400" cy="50149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01713"/>
            <a:ext cx="6019800" cy="50149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851025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737907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792505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082185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350750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97556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360303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639167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914792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395319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CA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3811437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975796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543606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926845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55813"/>
            <a:ext cx="4038600" cy="39608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55813"/>
            <a:ext cx="4038600" cy="39608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373801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091025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503904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15453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673098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CA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476500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 descr="internal-fr.jpg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0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70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001713"/>
            <a:ext cx="6923088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altLang="en-US"/>
              <a:t>Cliquez pour modifier le style du titre</a:t>
            </a:r>
          </a:p>
        </p:txBody>
      </p:sp>
      <p:sp>
        <p:nvSpPr>
          <p:cNvPr id="7270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055813"/>
            <a:ext cx="8229600" cy="3960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altLang="en-US"/>
              <a:t>Cliquez pour modifier les styles du texte du masque</a:t>
            </a:r>
          </a:p>
          <a:p>
            <a:pPr lvl="1"/>
            <a:r>
              <a:rPr lang="en-CA" altLang="en-US"/>
              <a:t>Deuxième niveau</a:t>
            </a:r>
          </a:p>
          <a:p>
            <a:pPr lvl="2"/>
            <a:r>
              <a:rPr lang="en-CA" altLang="en-US"/>
              <a:t>Troisième niveauq</a:t>
            </a:r>
          </a:p>
        </p:txBody>
      </p:sp>
      <p:sp>
        <p:nvSpPr>
          <p:cNvPr id="1029" name="Text Box 8"/>
          <p:cNvSpPr txBox="1">
            <a:spLocks noChangeArrowheads="1"/>
          </p:cNvSpPr>
          <p:nvPr/>
        </p:nvSpPr>
        <p:spPr bwMode="auto">
          <a:xfrm>
            <a:off x="4687888" y="2151063"/>
            <a:ext cx="412273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en-CA" altLang="en-US" baseline="0"/>
          </a:p>
        </p:txBody>
      </p:sp>
      <p:sp>
        <p:nvSpPr>
          <p:cNvPr id="1030" name="Text Box 9"/>
          <p:cNvSpPr txBox="1">
            <a:spLocks noChangeArrowheads="1"/>
          </p:cNvSpPr>
          <p:nvPr userDrawn="1"/>
        </p:nvSpPr>
        <p:spPr bwMode="auto">
          <a:xfrm>
            <a:off x="4687888" y="2151063"/>
            <a:ext cx="412273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en-CA" altLang="en-US" baseline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757880A-9B28-2DB7-2C76-F61B4F3C83A0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hdr"/>
              </p:ext>
            </p:extLst>
          </p:nvPr>
        </p:nvSpPr>
        <p:spPr>
          <a:xfrm>
            <a:off x="7515225" y="63500"/>
            <a:ext cx="1593850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CA" sz="10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Unclassified / Non classifié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2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27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27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27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7" grpId="0"/>
      <p:bldP spid="72708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270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72708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270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72708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270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7270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49266C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49266C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49266C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49266C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49266C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rgbClr val="49266C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rgbClr val="49266C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rgbClr val="49266C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rgbClr val="49266C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rgbClr val="787878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600">
          <a:solidFill>
            <a:srgbClr val="5A5A5A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rgbClr val="49266C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" descr="main-fr.jpg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0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447000F-EC97-184D-13AA-BB53634809E2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hdr"/>
              </p:ext>
            </p:extLst>
          </p:nvPr>
        </p:nvSpPr>
        <p:spPr>
          <a:xfrm>
            <a:off x="7515225" y="63500"/>
            <a:ext cx="1593850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CA" sz="10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Unclassified / Non classifié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0B2F78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0B2F78"/>
          </a:solidFill>
          <a:latin typeface="Georg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0B2F78"/>
          </a:solidFill>
          <a:latin typeface="Georg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0B2F78"/>
          </a:solidFill>
          <a:latin typeface="Georg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0B2F78"/>
          </a:solidFill>
          <a:latin typeface="Georgia" pitchFamily="18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0B2F78"/>
          </a:solidFill>
          <a:latin typeface="Georgia" pitchFamily="18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0B2F78"/>
          </a:solidFill>
          <a:latin typeface="Georgia" pitchFamily="18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0B2F78"/>
          </a:solidFill>
          <a:latin typeface="Georgia" pitchFamily="18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0B2F78"/>
          </a:solidFill>
          <a:latin typeface="Georgia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600">
          <a:solidFill>
            <a:srgbClr val="0B2F78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rgbClr val="9A9CB9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folHlink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0B2F78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canada.ca/fr/agence-consommation-matiere-financiere/services/vos-outils-financiers/planification-financiere/planification-financiere-2/3.html" TargetMode="Externa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itools-ioutils.fcac-acfc.gc.ca/yft-vof/FRA/planification-financiere-2-5.aspx" TargetMode="Externa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6"/>
          <p:cNvSpPr txBox="1">
            <a:spLocks noChangeArrowheads="1"/>
          </p:cNvSpPr>
          <p:nvPr/>
        </p:nvSpPr>
        <p:spPr bwMode="auto">
          <a:xfrm>
            <a:off x="655638" y="4697413"/>
            <a:ext cx="7831137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fr-CA" altLang="en-US" sz="2800" dirty="0">
                <a:solidFill>
                  <a:schemeClr val="bg1"/>
                </a:solidFill>
              </a:rPr>
              <a:t>Planification financière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3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fr-CA" altLang="en-US"/>
              <a:t>Votre plan financier</a:t>
            </a:r>
            <a:endParaRPr lang="en-CA" altLang="en-US"/>
          </a:p>
        </p:txBody>
      </p:sp>
      <p:pic>
        <p:nvPicPr>
          <p:cNvPr id="1536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0688" y="2014538"/>
            <a:ext cx="5395912" cy="3436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3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fr-CA" altLang="en-US"/>
              <a:t>Votre plan financier</a:t>
            </a:r>
            <a:endParaRPr lang="en-CA" altLang="en-US"/>
          </a:p>
        </p:txBody>
      </p:sp>
      <p:sp>
        <p:nvSpPr>
          <p:cNvPr id="4099" name="Rectangle 14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fr-FR" altLang="en-US">
                <a:solidFill>
                  <a:schemeClr val="tx1"/>
                </a:solidFill>
              </a:rPr>
              <a:t>Cette section porte sur :</a:t>
            </a:r>
            <a:r>
              <a:rPr lang="en-CA" altLang="en-US">
                <a:solidFill>
                  <a:schemeClr val="tx1"/>
                </a:solidFill>
              </a:rPr>
              <a:t>	</a:t>
            </a:r>
          </a:p>
          <a:p>
            <a:pPr eaLnBrk="1" hangingPunct="1">
              <a:buFontTx/>
              <a:buNone/>
            </a:pPr>
            <a:endParaRPr lang="en-CA" altLang="en-US">
              <a:solidFill>
                <a:schemeClr val="tx1"/>
              </a:solidFill>
            </a:endParaRPr>
          </a:p>
          <a:p>
            <a:pPr eaLnBrk="1" hangingPunct="1"/>
            <a:r>
              <a:rPr lang="fr-FR" altLang="en-US">
                <a:solidFill>
                  <a:schemeClr val="tx1"/>
                </a:solidFill>
              </a:rPr>
              <a:t>les éléments d’information dont vous avez besoin pour établir un plan financier</a:t>
            </a:r>
            <a:endParaRPr lang="en-CA" altLang="en-US">
              <a:solidFill>
                <a:schemeClr val="tx1"/>
              </a:solidFill>
            </a:endParaRPr>
          </a:p>
          <a:p>
            <a:pPr eaLnBrk="1" hangingPunct="1"/>
            <a:r>
              <a:rPr lang="fr-FR" altLang="en-US">
                <a:solidFill>
                  <a:schemeClr val="tx1"/>
                </a:solidFill>
              </a:rPr>
              <a:t>ce à quoi ressemble un plan financier personnel détaillé</a:t>
            </a:r>
            <a:endParaRPr lang="en-CA" altLang="en-US">
              <a:solidFill>
                <a:schemeClr val="tx1"/>
              </a:solidFill>
            </a:endParaRPr>
          </a:p>
          <a:p>
            <a:pPr eaLnBrk="1" hangingPunct="1"/>
            <a:r>
              <a:rPr lang="fr-FR" altLang="en-US">
                <a:solidFill>
                  <a:schemeClr val="tx1"/>
                </a:solidFill>
              </a:rPr>
              <a:t>les mesures à prendre pour établir votre propre plan financier</a:t>
            </a:r>
            <a:endParaRPr lang="fr-CA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3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fr-FR" dirty="0"/>
              <a:t>Information nécessaire pour la planification</a:t>
            </a:r>
          </a:p>
        </p:txBody>
      </p:sp>
      <p:sp>
        <p:nvSpPr>
          <p:cNvPr id="4099" name="Rectangle 14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fr-FR" altLang="en-US" dirty="0">
                <a:solidFill>
                  <a:schemeClr val="tx1"/>
                </a:solidFill>
              </a:rPr>
              <a:t>Ce que vous possédez (vos actifs)</a:t>
            </a:r>
            <a:endParaRPr lang="en-CA" altLang="en-US" dirty="0">
              <a:solidFill>
                <a:schemeClr val="tx1"/>
              </a:solidFill>
            </a:endParaRPr>
          </a:p>
          <a:p>
            <a:pPr eaLnBrk="1" hangingPunct="1"/>
            <a:r>
              <a:rPr lang="fr-FR" altLang="en-US" dirty="0">
                <a:solidFill>
                  <a:schemeClr val="tx1"/>
                </a:solidFill>
              </a:rPr>
              <a:t>Ce que vous devez (vos dettes ou votre passif)</a:t>
            </a:r>
            <a:endParaRPr lang="en-CA" altLang="en-US" dirty="0">
              <a:solidFill>
                <a:schemeClr val="tx1"/>
              </a:solidFill>
            </a:endParaRPr>
          </a:p>
          <a:p>
            <a:pPr eaLnBrk="1" hangingPunct="1"/>
            <a:r>
              <a:rPr lang="fr-FR" altLang="en-US" dirty="0">
                <a:solidFill>
                  <a:schemeClr val="tx1"/>
                </a:solidFill>
              </a:rPr>
              <a:t>Ce que vous gagnez (votre revenu)</a:t>
            </a:r>
            <a:endParaRPr lang="en-CA" altLang="en-US" dirty="0">
              <a:solidFill>
                <a:schemeClr val="tx1"/>
              </a:solidFill>
            </a:endParaRPr>
          </a:p>
          <a:p>
            <a:pPr eaLnBrk="1" hangingPunct="1"/>
            <a:r>
              <a:rPr lang="fr-FR" altLang="en-US" dirty="0">
                <a:solidFill>
                  <a:schemeClr val="tx1"/>
                </a:solidFill>
              </a:rPr>
              <a:t>Ce que vous dépensez (vos dépense</a:t>
            </a:r>
            <a:r>
              <a:rPr lang="fr-CA" altLang="en-US" dirty="0">
                <a:solidFill>
                  <a:schemeClr val="tx1"/>
                </a:solidFill>
              </a:rPr>
              <a:t>s)</a:t>
            </a:r>
            <a:endParaRPr lang="en-CA" altLang="en-US" dirty="0">
              <a:solidFill>
                <a:schemeClr val="tx1"/>
              </a:solidFill>
            </a:endParaRPr>
          </a:p>
          <a:p>
            <a:pPr eaLnBrk="1" hangingPunct="1"/>
            <a:r>
              <a:rPr lang="fr-CA" altLang="en-US" dirty="0">
                <a:solidFill>
                  <a:schemeClr val="tx1"/>
                </a:solidFill>
              </a:rPr>
              <a:t>D’autres renseignements pertinents, par exemple sur les testaments, les impôts sur le revenu et les polices d’assurance</a:t>
            </a:r>
            <a:endParaRPr lang="en-CA" alt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3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fr-FR" altLang="en-US"/>
              <a:t>À quoi ressemble un plan financier</a:t>
            </a:r>
            <a:r>
              <a:rPr lang="fr-CA" altLang="en-US"/>
              <a:t>?</a:t>
            </a:r>
            <a:endParaRPr lang="en-CA" altLang="en-US"/>
          </a:p>
        </p:txBody>
      </p:sp>
      <p:sp>
        <p:nvSpPr>
          <p:cNvPr id="4099" name="Rectangle 14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fr-CA" altLang="en-US">
                <a:solidFill>
                  <a:schemeClr val="tx1"/>
                </a:solidFill>
              </a:rPr>
              <a:t>Un plan financier peut se présenter de diverses façons, mais il contient habituellement :</a:t>
            </a:r>
            <a:endParaRPr lang="en-CA" altLang="en-US">
              <a:solidFill>
                <a:schemeClr val="tx1"/>
              </a:solidFill>
            </a:endParaRPr>
          </a:p>
          <a:p>
            <a:pPr lvl="1" eaLnBrk="1" hangingPunct="1">
              <a:buFont typeface="Courier New" panose="02070309020205020404" pitchFamily="49" charset="0"/>
              <a:buChar char="o"/>
            </a:pPr>
            <a:r>
              <a:rPr lang="fr-CA" altLang="en-US">
                <a:solidFill>
                  <a:schemeClr val="tx1"/>
                </a:solidFill>
              </a:rPr>
              <a:t>vos objectifs</a:t>
            </a:r>
            <a:endParaRPr lang="en-CA" altLang="en-US">
              <a:solidFill>
                <a:schemeClr val="tx1"/>
              </a:solidFill>
            </a:endParaRPr>
          </a:p>
          <a:p>
            <a:pPr lvl="1" eaLnBrk="1" hangingPunct="1">
              <a:buFont typeface="Courier New" panose="02070309020205020404" pitchFamily="49" charset="0"/>
              <a:buChar char="o"/>
            </a:pPr>
            <a:r>
              <a:rPr lang="fr-CA" altLang="en-US">
                <a:solidFill>
                  <a:schemeClr val="tx1"/>
                </a:solidFill>
              </a:rPr>
              <a:t>votre valeur nette</a:t>
            </a:r>
            <a:endParaRPr lang="en-CA" altLang="en-US">
              <a:solidFill>
                <a:schemeClr val="tx1"/>
              </a:solidFill>
            </a:endParaRPr>
          </a:p>
          <a:p>
            <a:pPr lvl="1" eaLnBrk="1" hangingPunct="1">
              <a:buFont typeface="Courier New" panose="02070309020205020404" pitchFamily="49" charset="0"/>
              <a:buChar char="o"/>
            </a:pPr>
            <a:r>
              <a:rPr lang="fr-FR" altLang="en-US">
                <a:solidFill>
                  <a:schemeClr val="tx1"/>
                </a:solidFill>
              </a:rPr>
              <a:t>votre revenu et vos dépenses courants;</a:t>
            </a:r>
            <a:endParaRPr lang="en-CA" altLang="en-US">
              <a:solidFill>
                <a:schemeClr val="tx1"/>
              </a:solidFill>
            </a:endParaRPr>
          </a:p>
          <a:p>
            <a:pPr lvl="1" eaLnBrk="1" hangingPunct="1">
              <a:buFont typeface="Courier New" panose="02070309020205020404" pitchFamily="49" charset="0"/>
              <a:buChar char="o"/>
            </a:pPr>
            <a:r>
              <a:rPr lang="fr-FR" altLang="en-US">
                <a:solidFill>
                  <a:schemeClr val="tx1"/>
                </a:solidFill>
              </a:rPr>
              <a:t>les coûts et les délais de vos objectifs </a:t>
            </a:r>
            <a:endParaRPr lang="en-CA" altLang="en-US">
              <a:solidFill>
                <a:schemeClr val="tx1"/>
              </a:solidFill>
            </a:endParaRPr>
          </a:p>
          <a:p>
            <a:pPr lvl="1" eaLnBrk="1" hangingPunct="1">
              <a:buFont typeface="Courier New" panose="02070309020205020404" pitchFamily="49" charset="0"/>
              <a:buChar char="o"/>
            </a:pPr>
            <a:r>
              <a:rPr lang="fr-CA" altLang="en-US">
                <a:solidFill>
                  <a:schemeClr val="tx1"/>
                </a:solidFill>
              </a:rPr>
              <a:t>les mesures financières à prendre pour atteindre vos objectifs</a:t>
            </a:r>
            <a:endParaRPr lang="en-CA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3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fr-CA" altLang="en-US"/>
              <a:t>Exemple de plan financier</a:t>
            </a:r>
            <a:endParaRPr lang="en-CA" altLang="en-US"/>
          </a:p>
        </p:txBody>
      </p:sp>
      <p:pic>
        <p:nvPicPr>
          <p:cNvPr id="2" name="Picture 1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6407" y="1656783"/>
            <a:ext cx="5970019" cy="4179589"/>
          </a:xfrm>
          <a:prstGeom prst="rect">
            <a:avLst/>
          </a:prstGeom>
          <a:ln>
            <a:solidFill>
              <a:schemeClr val="bg2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3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fr-CA" altLang="en-US"/>
              <a:t>Mon plan financier</a:t>
            </a:r>
            <a:endParaRPr lang="en-CA" altLang="en-US"/>
          </a:p>
        </p:txBody>
      </p:sp>
      <p:pic>
        <p:nvPicPr>
          <p:cNvPr id="3" name="Picture 2">
            <a:hlinkClick r:id="rId2"/>
            <a:extLst>
              <a:ext uri="{FF2B5EF4-FFF2-40B4-BE49-F238E27FC236}">
                <a16:creationId xmlns:a16="http://schemas.microsoft.com/office/drawing/2014/main" id="{C012F246-ED56-B23B-DEEB-2114A09687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0851" y="1784286"/>
            <a:ext cx="6262298" cy="3621292"/>
          </a:xfrm>
          <a:prstGeom prst="rect">
            <a:avLst/>
          </a:prstGeom>
          <a:ln>
            <a:solidFill>
              <a:schemeClr val="bg2">
                <a:lumMod val="40000"/>
                <a:lumOff val="6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3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fr-FR" altLang="en-US"/>
              <a:t>Résumé des principaux messages</a:t>
            </a:r>
            <a:endParaRPr lang="en-CA" altLang="en-US"/>
          </a:p>
        </p:txBody>
      </p:sp>
      <p:sp>
        <p:nvSpPr>
          <p:cNvPr id="4099" name="Rectangle 14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fr-CA" altLang="en-US">
                <a:solidFill>
                  <a:schemeClr val="tx1"/>
                </a:solidFill>
              </a:rPr>
              <a:t>L’établissement d’un plan financier commence par la collecte de renseignements exacts sur : </a:t>
            </a:r>
            <a:endParaRPr lang="en-CA" altLang="en-US">
              <a:solidFill>
                <a:schemeClr val="tx1"/>
              </a:solidFill>
            </a:endParaRPr>
          </a:p>
          <a:p>
            <a:pPr lvl="1" eaLnBrk="1" hangingPunct="1">
              <a:buFont typeface="Courier New" panose="02070309020205020404" pitchFamily="49" charset="0"/>
              <a:buChar char="o"/>
            </a:pPr>
            <a:r>
              <a:rPr lang="fr-CA" altLang="en-US">
                <a:solidFill>
                  <a:schemeClr val="tx1"/>
                </a:solidFill>
              </a:rPr>
              <a:t>ce que vous possédez et ce que vous devez</a:t>
            </a:r>
            <a:endParaRPr lang="en-CA" altLang="en-US">
              <a:solidFill>
                <a:schemeClr val="tx1"/>
              </a:solidFill>
            </a:endParaRPr>
          </a:p>
          <a:p>
            <a:pPr lvl="1" eaLnBrk="1" hangingPunct="1">
              <a:buFont typeface="Courier New" panose="02070309020205020404" pitchFamily="49" charset="0"/>
              <a:buChar char="o"/>
            </a:pPr>
            <a:r>
              <a:rPr lang="fr-CA" altLang="en-US">
                <a:solidFill>
                  <a:schemeClr val="tx1"/>
                </a:solidFill>
              </a:rPr>
              <a:t>ce que vous gagnez et ce que vous dépensez</a:t>
            </a:r>
            <a:endParaRPr lang="en-CA" altLang="en-US">
              <a:solidFill>
                <a:schemeClr val="tx1"/>
              </a:solidFill>
            </a:endParaRPr>
          </a:p>
          <a:p>
            <a:pPr lvl="1" eaLnBrk="1" hangingPunct="1">
              <a:buFont typeface="Courier New" panose="02070309020205020404" pitchFamily="49" charset="0"/>
              <a:buChar char="o"/>
            </a:pPr>
            <a:r>
              <a:rPr lang="fr-CA" altLang="en-US">
                <a:solidFill>
                  <a:schemeClr val="tx1"/>
                </a:solidFill>
              </a:rPr>
              <a:t>les assurances</a:t>
            </a:r>
            <a:endParaRPr lang="en-CA" altLang="en-US">
              <a:solidFill>
                <a:schemeClr val="tx1"/>
              </a:solidFill>
            </a:endParaRPr>
          </a:p>
          <a:p>
            <a:pPr lvl="1" eaLnBrk="1" hangingPunct="1">
              <a:buFont typeface="Courier New" panose="02070309020205020404" pitchFamily="49" charset="0"/>
              <a:buChar char="o"/>
            </a:pPr>
            <a:r>
              <a:rPr lang="fr-CA" altLang="en-US">
                <a:solidFill>
                  <a:schemeClr val="tx1"/>
                </a:solidFill>
              </a:rPr>
              <a:t>les impôts sur le revenu</a:t>
            </a:r>
            <a:endParaRPr lang="en-CA" altLang="en-US">
              <a:solidFill>
                <a:schemeClr val="tx1"/>
              </a:solidFill>
            </a:endParaRPr>
          </a:p>
          <a:p>
            <a:pPr lvl="1" eaLnBrk="1" hangingPunct="1">
              <a:buFont typeface="Courier New" panose="02070309020205020404" pitchFamily="49" charset="0"/>
              <a:buChar char="o"/>
            </a:pPr>
            <a:r>
              <a:rPr lang="fr-CA" altLang="en-US">
                <a:solidFill>
                  <a:schemeClr val="tx1"/>
                </a:solidFill>
              </a:rPr>
              <a:t>la planification successorale</a:t>
            </a:r>
            <a:endParaRPr lang="en-CA" altLang="en-US">
              <a:solidFill>
                <a:schemeClr val="tx1"/>
              </a:solidFill>
            </a:endParaRPr>
          </a:p>
          <a:p>
            <a:pPr eaLnBrk="1" hangingPunct="1"/>
            <a:r>
              <a:rPr lang="fr-CA" altLang="en-US">
                <a:solidFill>
                  <a:schemeClr val="tx1"/>
                </a:solidFill>
              </a:rPr>
              <a:t>Un outil de planification facilite l’établissement de votre plan </a:t>
            </a:r>
            <a:endParaRPr lang="en-CA" altLang="en-US">
              <a:solidFill>
                <a:schemeClr val="tx1"/>
              </a:solidFill>
            </a:endParaRPr>
          </a:p>
          <a:p>
            <a:pPr eaLnBrk="1" hangingPunct="1"/>
            <a:r>
              <a:rPr lang="fr-CA" altLang="en-US">
                <a:solidFill>
                  <a:schemeClr val="tx1"/>
                </a:solidFill>
              </a:rPr>
              <a:t>Un plan financier est un document qu’il faut suivre de près et mettre à jour régulièrement</a:t>
            </a:r>
            <a:endParaRPr lang="en-CA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3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fr-CA" altLang="en-US"/>
              <a:t>Conseillers financiers</a:t>
            </a:r>
            <a:endParaRPr lang="en-CA" altLang="en-US"/>
          </a:p>
        </p:txBody>
      </p:sp>
      <p:pic>
        <p:nvPicPr>
          <p:cNvPr id="2253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2588" y="2084388"/>
            <a:ext cx="5443537" cy="346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3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fr-CA" altLang="en-US"/>
              <a:t>Conseillers financiers</a:t>
            </a:r>
            <a:endParaRPr lang="en-CA" altLang="en-US"/>
          </a:p>
        </p:txBody>
      </p:sp>
      <p:sp>
        <p:nvSpPr>
          <p:cNvPr id="4099" name="Rectangle 14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fr-FR" altLang="en-US">
                <a:solidFill>
                  <a:schemeClr val="tx1"/>
                </a:solidFill>
              </a:rPr>
              <a:t>Cette section porte sur</a:t>
            </a:r>
            <a:r>
              <a:rPr lang="en-CA" altLang="en-US">
                <a:solidFill>
                  <a:schemeClr val="tx1"/>
                </a:solidFill>
              </a:rPr>
              <a:t> :</a:t>
            </a:r>
          </a:p>
          <a:p>
            <a:pPr eaLnBrk="1" hangingPunct="1">
              <a:buFontTx/>
              <a:buNone/>
            </a:pPr>
            <a:r>
              <a:rPr lang="en-CA" altLang="en-US">
                <a:solidFill>
                  <a:schemeClr val="tx1"/>
                </a:solidFill>
              </a:rPr>
              <a:t>	</a:t>
            </a:r>
          </a:p>
          <a:p>
            <a:pPr eaLnBrk="1" hangingPunct="1"/>
            <a:r>
              <a:rPr lang="fr-FR" altLang="en-US">
                <a:solidFill>
                  <a:schemeClr val="tx1"/>
                </a:solidFill>
              </a:rPr>
              <a:t>ce qu’un conseiller financier fait</a:t>
            </a:r>
            <a:endParaRPr lang="en-CA" altLang="en-US">
              <a:solidFill>
                <a:schemeClr val="tx1"/>
              </a:solidFill>
            </a:endParaRPr>
          </a:p>
          <a:p>
            <a:pPr eaLnBrk="1" hangingPunct="1"/>
            <a:r>
              <a:rPr lang="fr-FR" altLang="en-US">
                <a:solidFill>
                  <a:schemeClr val="tx1"/>
                </a:solidFill>
              </a:rPr>
              <a:t>les différents types de conseillers financiers</a:t>
            </a:r>
            <a:endParaRPr lang="en-CA" altLang="en-US">
              <a:solidFill>
                <a:schemeClr val="tx1"/>
              </a:solidFill>
            </a:endParaRPr>
          </a:p>
          <a:p>
            <a:pPr eaLnBrk="1" hangingPunct="1"/>
            <a:r>
              <a:rPr lang="fr-FR" altLang="en-US">
                <a:solidFill>
                  <a:schemeClr val="tx1"/>
                </a:solidFill>
              </a:rPr>
              <a:t>la façon de choisir un conseiller financier</a:t>
            </a:r>
            <a:endParaRPr lang="en-CA" altLang="en-US">
              <a:solidFill>
                <a:schemeClr val="tx1"/>
              </a:solidFill>
            </a:endParaRPr>
          </a:p>
          <a:p>
            <a:pPr eaLnBrk="1" hangingPunct="1"/>
            <a:r>
              <a:rPr lang="fr-FR" altLang="en-US">
                <a:solidFill>
                  <a:schemeClr val="tx1"/>
                </a:solidFill>
              </a:rPr>
              <a:t>la façon de travailler avec un conseiller financier et d’évaluer ses compétences</a:t>
            </a:r>
            <a:endParaRPr lang="fr-CA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3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fr-FR" altLang="en-US"/>
              <a:t>Comment trouver le conseiller financier qu’il vous faut</a:t>
            </a:r>
            <a:endParaRPr lang="en-CA" altLang="en-US"/>
          </a:p>
        </p:txBody>
      </p:sp>
      <p:sp>
        <p:nvSpPr>
          <p:cNvPr id="4099" name="Rectangle 14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fr-FR" altLang="en-US">
                <a:solidFill>
                  <a:schemeClr val="tx1"/>
                </a:solidFill>
              </a:rPr>
              <a:t>Demandez des recommandations</a:t>
            </a:r>
            <a:endParaRPr lang="en-CA" altLang="en-US">
              <a:solidFill>
                <a:schemeClr val="tx1"/>
              </a:solidFill>
            </a:endParaRPr>
          </a:p>
          <a:p>
            <a:pPr eaLnBrk="1" hangingPunct="1"/>
            <a:r>
              <a:rPr lang="fr-CA" altLang="en-US">
                <a:solidFill>
                  <a:schemeClr val="tx1"/>
                </a:solidFill>
              </a:rPr>
              <a:t>Adressez-vous à d’autres sources (associations professionnelles, organismes de réglementation, annuaires)</a:t>
            </a:r>
            <a:endParaRPr lang="en-CA" altLang="en-US">
              <a:solidFill>
                <a:schemeClr val="tx1"/>
              </a:solidFill>
            </a:endParaRPr>
          </a:p>
          <a:p>
            <a:pPr eaLnBrk="1" hangingPunct="1"/>
            <a:r>
              <a:rPr lang="fr-FR" altLang="en-US">
                <a:solidFill>
                  <a:schemeClr val="tx1"/>
                </a:solidFill>
              </a:rPr>
              <a:t>Présélectionnez un conseiller financier</a:t>
            </a:r>
            <a:endParaRPr lang="en-CA" altLang="en-US">
              <a:solidFill>
                <a:schemeClr val="tx1"/>
              </a:solidFill>
            </a:endParaRPr>
          </a:p>
          <a:p>
            <a:pPr eaLnBrk="1" hangingPunct="1"/>
            <a:r>
              <a:rPr lang="fr-FR" altLang="en-US">
                <a:solidFill>
                  <a:schemeClr val="tx1"/>
                </a:solidFill>
              </a:rPr>
              <a:t>Ayez une entrevue en personne</a:t>
            </a:r>
            <a:endParaRPr lang="en-CA" altLang="en-US">
              <a:solidFill>
                <a:schemeClr val="tx1"/>
              </a:solidFill>
            </a:endParaRPr>
          </a:p>
          <a:p>
            <a:pPr eaLnBrk="1" hangingPunct="1"/>
            <a:r>
              <a:rPr lang="fr-FR" altLang="en-US">
                <a:solidFill>
                  <a:schemeClr val="tx1"/>
                </a:solidFill>
              </a:rPr>
              <a:t>Vérifiez les références </a:t>
            </a:r>
            <a:endParaRPr lang="fr-CA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3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CA" altLang="en-US"/>
              <a:t>Horaire</a:t>
            </a:r>
          </a:p>
        </p:txBody>
      </p:sp>
      <p:sp>
        <p:nvSpPr>
          <p:cNvPr id="4099" name="Rectangle 14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fr-CA" altLang="en-US">
                <a:solidFill>
                  <a:schemeClr val="tx1"/>
                </a:solidFill>
              </a:rPr>
              <a:t>Début : ____ </a:t>
            </a:r>
            <a:endParaRPr lang="en-CA" altLang="en-US">
              <a:solidFill>
                <a:schemeClr val="tx1"/>
              </a:solidFill>
            </a:endParaRPr>
          </a:p>
          <a:p>
            <a:pPr eaLnBrk="1" hangingPunct="1"/>
            <a:r>
              <a:rPr lang="fr-CA" altLang="en-US">
                <a:solidFill>
                  <a:schemeClr val="tx1"/>
                </a:solidFill>
              </a:rPr>
              <a:t>Pause : ____ (10 minutes)</a:t>
            </a:r>
            <a:endParaRPr lang="en-CA" altLang="en-US">
              <a:solidFill>
                <a:schemeClr val="tx1"/>
              </a:solidFill>
            </a:endParaRPr>
          </a:p>
          <a:p>
            <a:pPr eaLnBrk="1" hangingPunct="1"/>
            <a:r>
              <a:rPr lang="fr-CA" altLang="en-US">
                <a:solidFill>
                  <a:schemeClr val="tx1"/>
                </a:solidFill>
              </a:rPr>
              <a:t>Fin : ____</a:t>
            </a:r>
            <a:endParaRPr lang="en-CA" altLang="en-US">
              <a:solidFill>
                <a:schemeClr val="tx1"/>
              </a:solidFill>
            </a:endParaRPr>
          </a:p>
          <a:p>
            <a:pPr eaLnBrk="1" hangingPunct="1">
              <a:buFontTx/>
              <a:buNone/>
            </a:pPr>
            <a:r>
              <a:rPr lang="fr-CA" altLang="en-US">
                <a:solidFill>
                  <a:schemeClr val="tx1"/>
                </a:solidFill>
              </a:rPr>
              <a:t> </a:t>
            </a:r>
            <a:endParaRPr lang="en-CA" altLang="en-US">
              <a:solidFill>
                <a:schemeClr val="tx1"/>
              </a:solidFill>
            </a:endParaRPr>
          </a:p>
          <a:p>
            <a:pPr eaLnBrk="1" hangingPunct="1">
              <a:buFontTx/>
              <a:buNone/>
            </a:pPr>
            <a:r>
              <a:rPr lang="fr-FR" altLang="en-US">
                <a:solidFill>
                  <a:schemeClr val="tx1"/>
                </a:solidFill>
              </a:rPr>
              <a:t>Veuillez mettre vos téléphones sur la sonnerie silencieuse et répondre à vos</a:t>
            </a:r>
          </a:p>
          <a:p>
            <a:pPr eaLnBrk="1" hangingPunct="1">
              <a:buFontTx/>
              <a:buNone/>
            </a:pPr>
            <a:r>
              <a:rPr lang="fr-FR" altLang="en-US">
                <a:solidFill>
                  <a:schemeClr val="tx1"/>
                </a:solidFill>
              </a:rPr>
              <a:t>appels à l’extérieur de la p</a:t>
            </a:r>
            <a:r>
              <a:rPr lang="fr-CA" altLang="en-US">
                <a:solidFill>
                  <a:schemeClr val="tx1"/>
                </a:solidFill>
              </a:rPr>
              <a:t>ièce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3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fr-CA" altLang="en-US"/>
              <a:t>À quoi puis-je m’attendre?</a:t>
            </a:r>
            <a:endParaRPr lang="en-CA" altLang="en-US"/>
          </a:p>
        </p:txBody>
      </p:sp>
      <p:sp>
        <p:nvSpPr>
          <p:cNvPr id="4099" name="Rectangle 14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fr-FR" altLang="en-US">
                <a:solidFill>
                  <a:schemeClr val="tx1"/>
                </a:solidFill>
              </a:rPr>
              <a:t>Vous pouvez vous attendre à ce qu'un conseiller financier compétent :</a:t>
            </a:r>
          </a:p>
          <a:p>
            <a:pPr eaLnBrk="1" hangingPunct="1">
              <a:buFontTx/>
              <a:buNone/>
            </a:pPr>
            <a:endParaRPr lang="en-CA" altLang="en-US">
              <a:solidFill>
                <a:schemeClr val="tx1"/>
              </a:solidFill>
            </a:endParaRPr>
          </a:p>
          <a:p>
            <a:pPr eaLnBrk="1" hangingPunct="1"/>
            <a:r>
              <a:rPr lang="fr-CA" altLang="en-US">
                <a:solidFill>
                  <a:schemeClr val="tx1"/>
                </a:solidFill>
              </a:rPr>
              <a:t>s’informe sur votre situation personnelle</a:t>
            </a:r>
            <a:endParaRPr lang="en-CA" altLang="en-US">
              <a:solidFill>
                <a:schemeClr val="tx1"/>
              </a:solidFill>
            </a:endParaRPr>
          </a:p>
          <a:p>
            <a:pPr eaLnBrk="1" hangingPunct="1"/>
            <a:r>
              <a:rPr lang="fr-FR" altLang="en-US">
                <a:solidFill>
                  <a:schemeClr val="tx1"/>
                </a:solidFill>
              </a:rPr>
              <a:t>fasse des recommandations personnalisées</a:t>
            </a:r>
            <a:r>
              <a:rPr lang="en-CA" altLang="en-US">
                <a:solidFill>
                  <a:schemeClr val="tx1"/>
                </a:solidFill>
              </a:rPr>
              <a:t> </a:t>
            </a:r>
          </a:p>
          <a:p>
            <a:pPr eaLnBrk="1" hangingPunct="1"/>
            <a:r>
              <a:rPr lang="fr-FR" altLang="en-US">
                <a:solidFill>
                  <a:schemeClr val="tx1"/>
                </a:solidFill>
              </a:rPr>
              <a:t>divulgue entièrement tous les risques et conflits d’intérêts</a:t>
            </a:r>
            <a:endParaRPr lang="en-CA" altLang="en-US">
              <a:solidFill>
                <a:schemeClr val="tx1"/>
              </a:solidFill>
            </a:endParaRPr>
          </a:p>
          <a:p>
            <a:pPr eaLnBrk="1" hangingPunct="1"/>
            <a:r>
              <a:rPr lang="fr-FR" altLang="en-US">
                <a:solidFill>
                  <a:schemeClr val="tx1"/>
                </a:solidFill>
              </a:rPr>
              <a:t>donne suite à vos demandes promptement</a:t>
            </a:r>
            <a:endParaRPr lang="en-CA" altLang="en-US">
              <a:solidFill>
                <a:schemeClr val="tx1"/>
              </a:solidFill>
            </a:endParaRPr>
          </a:p>
          <a:p>
            <a:pPr eaLnBrk="1" hangingPunct="1"/>
            <a:r>
              <a:rPr lang="fr-FR" altLang="en-US">
                <a:solidFill>
                  <a:schemeClr val="tx1"/>
                </a:solidFill>
              </a:rPr>
              <a:t>se comporte de façon éthique et honnête</a:t>
            </a:r>
            <a:endParaRPr lang="en-CA" altLang="en-US">
              <a:solidFill>
                <a:schemeClr val="tx1"/>
              </a:solidFill>
            </a:endParaRPr>
          </a:p>
          <a:p>
            <a:pPr eaLnBrk="1" hangingPunct="1"/>
            <a:r>
              <a:rPr lang="fr-FR" altLang="en-US">
                <a:solidFill>
                  <a:schemeClr val="tx1"/>
                </a:solidFill>
              </a:rPr>
              <a:t>divulgue clairement la façon dont il est rémunéré</a:t>
            </a:r>
            <a:endParaRPr lang="fr-CA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3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fr-CA" altLang="en-US"/>
              <a:t>Quel est mon rôle?</a:t>
            </a:r>
            <a:endParaRPr lang="en-CA" altLang="en-US"/>
          </a:p>
        </p:txBody>
      </p:sp>
      <p:sp>
        <p:nvSpPr>
          <p:cNvPr id="4099" name="Rectangle 14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fr-CA" altLang="en-US">
                <a:solidFill>
                  <a:schemeClr val="tx1"/>
                </a:solidFill>
              </a:rPr>
              <a:t>Vous devriez :</a:t>
            </a:r>
            <a:endParaRPr lang="en-CA" altLang="en-US" sz="2000">
              <a:solidFill>
                <a:schemeClr val="tx1"/>
              </a:solidFill>
            </a:endParaRPr>
          </a:p>
          <a:p>
            <a:pPr eaLnBrk="1" hangingPunct="1"/>
            <a:r>
              <a:rPr lang="fr-CA" altLang="en-US">
                <a:solidFill>
                  <a:schemeClr val="tx1"/>
                </a:solidFill>
              </a:rPr>
              <a:t>comprendre vos propres objectifs et souhaits</a:t>
            </a:r>
            <a:endParaRPr lang="en-CA" altLang="en-US">
              <a:solidFill>
                <a:schemeClr val="tx1"/>
              </a:solidFill>
            </a:endParaRPr>
          </a:p>
          <a:p>
            <a:pPr eaLnBrk="1" hangingPunct="1"/>
            <a:r>
              <a:rPr lang="fr-CA" altLang="en-US">
                <a:solidFill>
                  <a:schemeClr val="tx1"/>
                </a:solidFill>
              </a:rPr>
              <a:t>avoir des attentes claires mais réalistes</a:t>
            </a:r>
            <a:endParaRPr lang="en-CA" altLang="en-US">
              <a:solidFill>
                <a:schemeClr val="tx1"/>
              </a:solidFill>
            </a:endParaRPr>
          </a:p>
          <a:p>
            <a:pPr eaLnBrk="1" hangingPunct="1"/>
            <a:r>
              <a:rPr lang="fr-CA" altLang="en-US">
                <a:solidFill>
                  <a:schemeClr val="tx1"/>
                </a:solidFill>
              </a:rPr>
              <a:t>informer votre </a:t>
            </a:r>
            <a:r>
              <a:rPr lang="fr-FR" altLang="en-US">
                <a:solidFill>
                  <a:schemeClr val="tx1"/>
                </a:solidFill>
              </a:rPr>
              <a:t>conseiller</a:t>
            </a:r>
            <a:r>
              <a:rPr lang="fr-CA" altLang="en-US">
                <a:solidFill>
                  <a:schemeClr val="tx1"/>
                </a:solidFill>
              </a:rPr>
              <a:t> financier avec exactitude : </a:t>
            </a:r>
            <a:endParaRPr lang="en-CA" altLang="en-US">
              <a:solidFill>
                <a:schemeClr val="tx1"/>
              </a:solidFill>
            </a:endParaRPr>
          </a:p>
          <a:p>
            <a:pPr lvl="1" eaLnBrk="1" hangingPunct="1">
              <a:buFont typeface="Courier New" panose="02070309020205020404" pitchFamily="49" charset="0"/>
              <a:buChar char="o"/>
            </a:pPr>
            <a:r>
              <a:rPr lang="fr-CA" altLang="en-US">
                <a:solidFill>
                  <a:schemeClr val="tx1"/>
                </a:solidFill>
              </a:rPr>
              <a:t>de votre situation financière personnelle</a:t>
            </a:r>
            <a:endParaRPr lang="en-CA" altLang="en-US">
              <a:solidFill>
                <a:schemeClr val="tx1"/>
              </a:solidFill>
            </a:endParaRPr>
          </a:p>
          <a:p>
            <a:pPr lvl="1" eaLnBrk="1" hangingPunct="1">
              <a:buFont typeface="Courier New" panose="02070309020205020404" pitchFamily="49" charset="0"/>
              <a:buChar char="o"/>
            </a:pPr>
            <a:r>
              <a:rPr lang="fr-CA" altLang="en-US">
                <a:solidFill>
                  <a:schemeClr val="tx1"/>
                </a:solidFill>
              </a:rPr>
              <a:t>des changements qui ont un impact pour vos finances personnelles</a:t>
            </a:r>
            <a:endParaRPr lang="en-CA" altLang="en-US">
              <a:solidFill>
                <a:schemeClr val="tx1"/>
              </a:solidFill>
            </a:endParaRPr>
          </a:p>
          <a:p>
            <a:pPr eaLnBrk="1" hangingPunct="1"/>
            <a:r>
              <a:rPr lang="fr-CA" altLang="en-US">
                <a:solidFill>
                  <a:schemeClr val="tx1"/>
                </a:solidFill>
              </a:rPr>
              <a:t>prendre des notes lorsque vous parlez à un </a:t>
            </a:r>
            <a:r>
              <a:rPr lang="fr-FR" altLang="en-US">
                <a:solidFill>
                  <a:schemeClr val="tx1"/>
                </a:solidFill>
              </a:rPr>
              <a:t>conseiller </a:t>
            </a:r>
            <a:r>
              <a:rPr lang="fr-CA" altLang="en-US">
                <a:solidFill>
                  <a:schemeClr val="tx1"/>
                </a:solidFill>
              </a:rPr>
              <a:t>financier</a:t>
            </a:r>
            <a:endParaRPr lang="en-CA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3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fr-FR" altLang="en-US"/>
              <a:t>Évaluer votre conseiller financier </a:t>
            </a:r>
            <a:endParaRPr lang="en-CA" altLang="en-US"/>
          </a:p>
        </p:txBody>
      </p:sp>
      <p:sp>
        <p:nvSpPr>
          <p:cNvPr id="4099" name="Rectangle 14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fr-CA" altLang="en-US">
                <a:solidFill>
                  <a:schemeClr val="tx1"/>
                </a:solidFill>
              </a:rPr>
              <a:t>Utilisez un aide-mémoire pour évaluer votre </a:t>
            </a:r>
            <a:r>
              <a:rPr lang="fr-FR" altLang="en-US">
                <a:solidFill>
                  <a:schemeClr val="tx1"/>
                </a:solidFill>
              </a:rPr>
              <a:t>conseiller</a:t>
            </a:r>
            <a:r>
              <a:rPr lang="fr-CA" altLang="en-US">
                <a:solidFill>
                  <a:schemeClr val="tx1"/>
                </a:solidFill>
              </a:rPr>
              <a:t> financier</a:t>
            </a:r>
            <a:endParaRPr lang="en-CA" altLang="en-US">
              <a:solidFill>
                <a:schemeClr val="tx1"/>
              </a:solidFill>
            </a:endParaRPr>
          </a:p>
          <a:p>
            <a:pPr lvl="1" eaLnBrk="1" hangingPunct="1">
              <a:buFont typeface="Courier New" panose="02070309020205020404" pitchFamily="49" charset="0"/>
              <a:buChar char="o"/>
            </a:pPr>
            <a:r>
              <a:rPr lang="fr-CA" altLang="en-US">
                <a:solidFill>
                  <a:schemeClr val="tx1"/>
                </a:solidFill>
              </a:rPr>
              <a:t>l’état de vos finances </a:t>
            </a:r>
            <a:endParaRPr lang="en-CA" altLang="en-US">
              <a:solidFill>
                <a:schemeClr val="tx1"/>
              </a:solidFill>
            </a:endParaRPr>
          </a:p>
          <a:p>
            <a:pPr lvl="1" eaLnBrk="1" hangingPunct="1">
              <a:buFont typeface="Courier New" panose="02070309020205020404" pitchFamily="49" charset="0"/>
              <a:buChar char="o"/>
            </a:pPr>
            <a:r>
              <a:rPr lang="fr-CA" altLang="en-US">
                <a:solidFill>
                  <a:schemeClr val="tx1"/>
                </a:solidFill>
              </a:rPr>
              <a:t>le coût des services</a:t>
            </a:r>
            <a:endParaRPr lang="en-CA" altLang="en-US">
              <a:solidFill>
                <a:schemeClr val="tx1"/>
              </a:solidFill>
            </a:endParaRPr>
          </a:p>
          <a:p>
            <a:pPr lvl="1" eaLnBrk="1" hangingPunct="1">
              <a:buFont typeface="Courier New" panose="02070309020205020404" pitchFamily="49" charset="0"/>
              <a:buChar char="o"/>
            </a:pPr>
            <a:r>
              <a:rPr lang="fr-CA" altLang="en-US">
                <a:solidFill>
                  <a:schemeClr val="tx1"/>
                </a:solidFill>
              </a:rPr>
              <a:t>les communications, objectifs, attentes</a:t>
            </a:r>
            <a:endParaRPr lang="en-CA" altLang="en-US">
              <a:solidFill>
                <a:schemeClr val="tx1"/>
              </a:solidFill>
            </a:endParaRPr>
          </a:p>
          <a:p>
            <a:pPr lvl="1" eaLnBrk="1" hangingPunct="1">
              <a:buFont typeface="Courier New" panose="02070309020205020404" pitchFamily="49" charset="0"/>
              <a:buChar char="o"/>
            </a:pPr>
            <a:r>
              <a:rPr lang="fr-CA" altLang="en-US">
                <a:solidFill>
                  <a:schemeClr val="tx1"/>
                </a:solidFill>
              </a:rPr>
              <a:t>le choix des produits, y compris les options à coût peu élevé</a:t>
            </a:r>
            <a:endParaRPr lang="en-CA" altLang="en-US">
              <a:solidFill>
                <a:schemeClr val="tx1"/>
              </a:solidFill>
            </a:endParaRPr>
          </a:p>
          <a:p>
            <a:pPr lvl="1" eaLnBrk="1" hangingPunct="1">
              <a:buFont typeface="Courier New" panose="02070309020205020404" pitchFamily="49" charset="0"/>
              <a:buChar char="o"/>
            </a:pPr>
            <a:r>
              <a:rPr lang="fr-CA" altLang="en-US">
                <a:solidFill>
                  <a:schemeClr val="tx1"/>
                </a:solidFill>
              </a:rPr>
              <a:t>le besoin d’apporter fréquemment des changements</a:t>
            </a:r>
            <a:endParaRPr lang="en-CA" altLang="en-US">
              <a:solidFill>
                <a:schemeClr val="tx1"/>
              </a:solidFill>
            </a:endParaRPr>
          </a:p>
          <a:p>
            <a:pPr eaLnBrk="1" hangingPunct="1"/>
            <a:r>
              <a:rPr lang="fr-CA" altLang="en-US">
                <a:solidFill>
                  <a:schemeClr val="tx1"/>
                </a:solidFill>
              </a:rPr>
              <a:t>Changez de </a:t>
            </a:r>
            <a:r>
              <a:rPr lang="fr-FR" altLang="en-US">
                <a:solidFill>
                  <a:schemeClr val="tx1"/>
                </a:solidFill>
              </a:rPr>
              <a:t>conseiller</a:t>
            </a:r>
            <a:r>
              <a:rPr lang="fr-CA" altLang="en-US">
                <a:solidFill>
                  <a:schemeClr val="tx1"/>
                </a:solidFill>
              </a:rPr>
              <a:t> financier s’il y a lieu</a:t>
            </a:r>
            <a:endParaRPr lang="en-CA" altLang="en-US">
              <a:solidFill>
                <a:schemeClr val="tx1"/>
              </a:solidFill>
            </a:endParaRPr>
          </a:p>
          <a:p>
            <a:pPr lvl="1" eaLnBrk="1" hangingPunct="1">
              <a:buFont typeface="Courier New" panose="02070309020205020404" pitchFamily="49" charset="0"/>
              <a:buChar char="o"/>
            </a:pPr>
            <a:r>
              <a:rPr lang="fr-CA" altLang="en-US">
                <a:solidFill>
                  <a:schemeClr val="tx1"/>
                </a:solidFill>
              </a:rPr>
              <a:t>examinez le coût du changement</a:t>
            </a:r>
            <a:endParaRPr lang="en-CA" altLang="en-US">
              <a:solidFill>
                <a:schemeClr val="tx1"/>
              </a:solidFill>
            </a:endParaRPr>
          </a:p>
          <a:p>
            <a:pPr eaLnBrk="1" hangingPunct="1"/>
            <a:r>
              <a:rPr lang="fr-CA" altLang="en-US">
                <a:solidFill>
                  <a:schemeClr val="tx1"/>
                </a:solidFill>
              </a:rPr>
              <a:t>visez une relation à long terme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3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CA" altLang="en-US"/>
              <a:t>Résumé des principaux messages </a:t>
            </a:r>
            <a:endParaRPr lang="en-CA" altLang="en-US" b="1"/>
          </a:p>
        </p:txBody>
      </p:sp>
      <p:sp>
        <p:nvSpPr>
          <p:cNvPr id="4099" name="Rectangle 14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fr-CA" altLang="en-US">
                <a:solidFill>
                  <a:schemeClr val="tx1"/>
                </a:solidFill>
              </a:rPr>
              <a:t>Les conseils d’un professionnel peuvent vous aider à gérer vos finances</a:t>
            </a:r>
            <a:endParaRPr lang="en-CA" altLang="en-US">
              <a:solidFill>
                <a:schemeClr val="tx1"/>
              </a:solidFill>
            </a:endParaRPr>
          </a:p>
          <a:p>
            <a:pPr eaLnBrk="1" hangingPunct="1"/>
            <a:r>
              <a:rPr lang="fr-CA" altLang="en-US">
                <a:solidFill>
                  <a:schemeClr val="tx1"/>
                </a:solidFill>
              </a:rPr>
              <a:t>C’est surtout important pour les décisions de nature complexe et technique </a:t>
            </a:r>
            <a:endParaRPr lang="en-CA" altLang="en-US">
              <a:solidFill>
                <a:schemeClr val="tx1"/>
              </a:solidFill>
            </a:endParaRPr>
          </a:p>
          <a:p>
            <a:pPr eaLnBrk="1" hangingPunct="1"/>
            <a:r>
              <a:rPr lang="fr-FR" altLang="en-US">
                <a:solidFill>
                  <a:schemeClr val="tx1"/>
                </a:solidFill>
              </a:rPr>
              <a:t>Il existe de nombreux types de professionnels financiers</a:t>
            </a:r>
            <a:endParaRPr lang="en-CA" altLang="en-US">
              <a:solidFill>
                <a:schemeClr val="tx1"/>
              </a:solidFill>
            </a:endParaRPr>
          </a:p>
          <a:p>
            <a:pPr lvl="1" eaLnBrk="1" hangingPunct="1">
              <a:buFont typeface="Courier New" panose="02070309020205020404" pitchFamily="49" charset="0"/>
              <a:buChar char="o"/>
            </a:pPr>
            <a:r>
              <a:rPr lang="fr-CA" altLang="en-US">
                <a:solidFill>
                  <a:schemeClr val="tx1"/>
                </a:solidFill>
              </a:rPr>
              <a:t>les frais et d’autres coûts diminuent le rendement</a:t>
            </a:r>
            <a:endParaRPr lang="en-CA" altLang="en-US">
              <a:solidFill>
                <a:schemeClr val="tx1"/>
              </a:solidFill>
            </a:endParaRPr>
          </a:p>
          <a:p>
            <a:pPr lvl="1" eaLnBrk="1" hangingPunct="1">
              <a:buFont typeface="Courier New" panose="02070309020205020404" pitchFamily="49" charset="0"/>
              <a:buChar char="o"/>
            </a:pPr>
            <a:r>
              <a:rPr lang="fr-CA" altLang="en-US">
                <a:solidFill>
                  <a:schemeClr val="tx1"/>
                </a:solidFill>
              </a:rPr>
              <a:t>les coûts peuvent être facturés séparément ou inclus</a:t>
            </a:r>
            <a:endParaRPr lang="en-CA" altLang="en-US">
              <a:solidFill>
                <a:schemeClr val="tx1"/>
              </a:solidFill>
            </a:endParaRPr>
          </a:p>
          <a:p>
            <a:pPr eaLnBrk="1" hangingPunct="1"/>
            <a:r>
              <a:rPr lang="fr-CA" altLang="en-US">
                <a:solidFill>
                  <a:schemeClr val="tx1"/>
                </a:solidFill>
              </a:rPr>
              <a:t>Gérez votre relation en :</a:t>
            </a:r>
            <a:endParaRPr lang="en-CA" altLang="en-US">
              <a:solidFill>
                <a:schemeClr val="tx1"/>
              </a:solidFill>
            </a:endParaRPr>
          </a:p>
          <a:p>
            <a:pPr lvl="1" eaLnBrk="1" hangingPunct="1">
              <a:buFont typeface="Courier New" panose="02070309020205020404" pitchFamily="49" charset="0"/>
              <a:buChar char="o"/>
            </a:pPr>
            <a:r>
              <a:rPr lang="fr-FR" altLang="en-US">
                <a:solidFill>
                  <a:schemeClr val="tx1"/>
                </a:solidFill>
              </a:rPr>
              <a:t>sélectionnant des conseillers financiers qui vous conviennent</a:t>
            </a:r>
            <a:endParaRPr lang="en-CA" altLang="en-US">
              <a:solidFill>
                <a:schemeClr val="tx1"/>
              </a:solidFill>
            </a:endParaRPr>
          </a:p>
          <a:p>
            <a:pPr lvl="1" eaLnBrk="1" hangingPunct="1">
              <a:buFont typeface="Courier New" panose="02070309020205020404" pitchFamily="49" charset="0"/>
              <a:buChar char="o"/>
            </a:pPr>
            <a:r>
              <a:rPr lang="fr-FR" altLang="en-US">
                <a:solidFill>
                  <a:schemeClr val="tx1"/>
                </a:solidFill>
              </a:rPr>
              <a:t>travaillant avec eux pour trouver les produits et services qui répondent le mieux à vos besoins </a:t>
            </a:r>
            <a:endParaRPr lang="en-CA" altLang="en-US">
              <a:solidFill>
                <a:schemeClr val="tx1"/>
              </a:solidFill>
            </a:endParaRPr>
          </a:p>
          <a:p>
            <a:pPr lvl="1" eaLnBrk="1" hangingPunct="1">
              <a:buFont typeface="Courier New" panose="02070309020205020404" pitchFamily="49" charset="0"/>
              <a:buChar char="o"/>
            </a:pPr>
            <a:r>
              <a:rPr lang="fr-CA" altLang="en-US">
                <a:solidFill>
                  <a:schemeClr val="tx1"/>
                </a:solidFill>
              </a:rPr>
              <a:t>les évaluant régulièrement</a:t>
            </a:r>
            <a:endParaRPr lang="en-CA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3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fr-CA" altLang="en-US"/>
              <a:t>Planification d’une succession</a:t>
            </a:r>
            <a:endParaRPr lang="en-CA" altLang="en-US" b="1"/>
          </a:p>
        </p:txBody>
      </p:sp>
      <p:pic>
        <p:nvPicPr>
          <p:cNvPr id="2969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2563" y="1865313"/>
            <a:ext cx="5994400" cy="3817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3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fr-CA" altLang="en-US"/>
              <a:t>Planification d’une succession</a:t>
            </a:r>
            <a:endParaRPr lang="en-CA" altLang="en-US" b="1"/>
          </a:p>
        </p:txBody>
      </p:sp>
      <p:sp>
        <p:nvSpPr>
          <p:cNvPr id="4099" name="Rectangle 14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fr-FR" altLang="en-US">
                <a:solidFill>
                  <a:schemeClr val="tx1"/>
                </a:solidFill>
              </a:rPr>
              <a:t>Cette section porte sur</a:t>
            </a:r>
            <a:r>
              <a:rPr lang="en-CA" altLang="en-US">
                <a:solidFill>
                  <a:schemeClr val="tx1"/>
                </a:solidFill>
              </a:rPr>
              <a:t> :</a:t>
            </a:r>
          </a:p>
          <a:p>
            <a:pPr eaLnBrk="1" hangingPunct="1">
              <a:buFontTx/>
              <a:buNone/>
            </a:pPr>
            <a:r>
              <a:rPr lang="en-CA" altLang="en-US">
                <a:solidFill>
                  <a:schemeClr val="tx1"/>
                </a:solidFill>
              </a:rPr>
              <a:t>	</a:t>
            </a:r>
          </a:p>
          <a:p>
            <a:pPr eaLnBrk="1" hangingPunct="1"/>
            <a:r>
              <a:rPr lang="fr-FR" altLang="en-US">
                <a:solidFill>
                  <a:schemeClr val="tx1"/>
                </a:solidFill>
              </a:rPr>
              <a:t>des mesures simples et peu coûteuses pour réduire les coûts et les impôts après votre décès</a:t>
            </a:r>
            <a:endParaRPr lang="en-CA" altLang="en-US">
              <a:solidFill>
                <a:schemeClr val="tx1"/>
              </a:solidFill>
            </a:endParaRPr>
          </a:p>
          <a:p>
            <a:pPr eaLnBrk="1" hangingPunct="1"/>
            <a:r>
              <a:rPr lang="fr-FR" altLang="en-US">
                <a:solidFill>
                  <a:schemeClr val="tx1"/>
                </a:solidFill>
              </a:rPr>
              <a:t>les situations complexes qui peuvent vous inciter à obtenir des conseils</a:t>
            </a:r>
            <a:endParaRPr lang="en-CA" altLang="en-US">
              <a:solidFill>
                <a:schemeClr val="tx1"/>
              </a:solidFill>
            </a:endParaRPr>
          </a:p>
          <a:p>
            <a:pPr eaLnBrk="1" hangingPunct="1"/>
            <a:r>
              <a:rPr lang="fr-FR" altLang="en-US">
                <a:solidFill>
                  <a:schemeClr val="tx1"/>
                </a:solidFill>
              </a:rPr>
              <a:t>les avantages que présentent les testaments, les procurations et les testaments de vie</a:t>
            </a:r>
            <a:endParaRPr lang="fr-CA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3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fr-FR" altLang="en-US"/>
              <a:t>Si vous ne planifiez pas</a:t>
            </a:r>
            <a:endParaRPr lang="en-CA" altLang="en-US" b="1"/>
          </a:p>
        </p:txBody>
      </p:sp>
      <p:sp>
        <p:nvSpPr>
          <p:cNvPr id="4099" name="Rectangle 14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fr-FR" altLang="en-US">
                <a:solidFill>
                  <a:schemeClr val="tx1"/>
                </a:solidFill>
              </a:rPr>
              <a:t>Vous perdez le contrôle</a:t>
            </a:r>
            <a:r>
              <a:rPr lang="en-CA" altLang="en-US">
                <a:solidFill>
                  <a:schemeClr val="tx1"/>
                </a:solidFill>
              </a:rPr>
              <a:t> </a:t>
            </a:r>
          </a:p>
          <a:p>
            <a:pPr eaLnBrk="1" hangingPunct="1"/>
            <a:r>
              <a:rPr lang="fr-FR" altLang="en-US">
                <a:solidFill>
                  <a:schemeClr val="tx1"/>
                </a:solidFill>
              </a:rPr>
              <a:t>Vous pourriez laisser moins d’argent à vos proches</a:t>
            </a:r>
            <a:endParaRPr lang="en-CA" altLang="en-US">
              <a:solidFill>
                <a:schemeClr val="tx1"/>
              </a:solidFill>
            </a:endParaRPr>
          </a:p>
          <a:p>
            <a:pPr eaLnBrk="1" hangingPunct="1"/>
            <a:r>
              <a:rPr lang="fr-FR" altLang="en-US">
                <a:solidFill>
                  <a:schemeClr val="tx1"/>
                </a:solidFill>
              </a:rPr>
              <a:t>Le règlement de votre succession pourrait prendre davantage de temps</a:t>
            </a:r>
            <a:endParaRPr lang="en-CA" altLang="en-US">
              <a:solidFill>
                <a:schemeClr val="tx1"/>
              </a:solidFill>
            </a:endParaRPr>
          </a:p>
          <a:p>
            <a:pPr eaLnBrk="1" hangingPunct="1"/>
            <a:r>
              <a:rPr lang="fr-CA" altLang="en-US">
                <a:solidFill>
                  <a:schemeClr val="tx1"/>
                </a:solidFill>
              </a:rPr>
              <a:t>Vos dernières volontés pourraient être ignorées</a:t>
            </a:r>
            <a:endParaRPr lang="en-CA" altLang="en-US">
              <a:solidFill>
                <a:schemeClr val="tx1"/>
              </a:solidFill>
            </a:endParaRPr>
          </a:p>
          <a:p>
            <a:pPr eaLnBrk="1" hangingPunct="1"/>
            <a:r>
              <a:rPr lang="fr-FR" altLang="en-US">
                <a:solidFill>
                  <a:schemeClr val="tx1"/>
                </a:solidFill>
              </a:rPr>
              <a:t>Un conflit familial pourrait éclater</a:t>
            </a:r>
            <a:endParaRPr lang="fr-CA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3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fr-FR" altLang="en-US"/>
              <a:t>Succession simple</a:t>
            </a:r>
            <a:endParaRPr lang="en-CA" altLang="en-US" b="1"/>
          </a:p>
        </p:txBody>
      </p:sp>
      <p:sp>
        <p:nvSpPr>
          <p:cNvPr id="4099" name="Rectangle 14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fr-CA" altLang="en-US">
                <a:solidFill>
                  <a:schemeClr val="tx1"/>
                </a:solidFill>
              </a:rPr>
              <a:t>Le cas échéant :</a:t>
            </a:r>
            <a:endParaRPr lang="en-CA" altLang="en-US">
              <a:solidFill>
                <a:schemeClr val="tx1"/>
              </a:solidFill>
            </a:endParaRPr>
          </a:p>
          <a:p>
            <a:pPr eaLnBrk="1" hangingPunct="1"/>
            <a:r>
              <a:rPr lang="fr-CA" altLang="en-US">
                <a:solidFill>
                  <a:schemeClr val="tx1"/>
                </a:solidFill>
              </a:rPr>
              <a:t>Laissez un testament et nommez des bénéficiaires</a:t>
            </a:r>
            <a:endParaRPr lang="en-CA" altLang="en-US">
              <a:solidFill>
                <a:schemeClr val="tx1"/>
              </a:solidFill>
            </a:endParaRPr>
          </a:p>
          <a:p>
            <a:pPr eaLnBrk="1" hangingPunct="1"/>
            <a:r>
              <a:rPr lang="fr-CA" altLang="en-US">
                <a:solidFill>
                  <a:schemeClr val="tx1"/>
                </a:solidFill>
              </a:rPr>
              <a:t>Planifiez vos funérailles et payez-les à l’avance</a:t>
            </a:r>
            <a:endParaRPr lang="en-CA" altLang="en-US">
              <a:solidFill>
                <a:schemeClr val="tx1"/>
              </a:solidFill>
            </a:endParaRPr>
          </a:p>
          <a:p>
            <a:pPr eaLnBrk="1" hangingPunct="1"/>
            <a:r>
              <a:rPr lang="fr-CA" altLang="en-US">
                <a:solidFill>
                  <a:schemeClr val="tx1"/>
                </a:solidFill>
              </a:rPr>
              <a:t>Achetez une assurance-vie pour couvrir les dépenses et les besoins des personnes à charge</a:t>
            </a:r>
            <a:endParaRPr lang="en-CA" altLang="en-US">
              <a:solidFill>
                <a:schemeClr val="tx1"/>
              </a:solidFill>
            </a:endParaRPr>
          </a:p>
          <a:p>
            <a:pPr eaLnBrk="1" hangingPunct="1"/>
            <a:r>
              <a:rPr lang="fr-CA" altLang="en-US">
                <a:solidFill>
                  <a:schemeClr val="tx1"/>
                </a:solidFill>
              </a:rPr>
              <a:t>Faites des dons de faible valeur avant de décéder</a:t>
            </a:r>
            <a:endParaRPr lang="en-CA" altLang="en-US">
              <a:solidFill>
                <a:schemeClr val="tx1"/>
              </a:solidFill>
            </a:endParaRPr>
          </a:p>
          <a:p>
            <a:pPr eaLnBrk="1" hangingPunct="1"/>
            <a:r>
              <a:rPr lang="fr-CA" altLang="en-US">
                <a:solidFill>
                  <a:schemeClr val="tx1"/>
                </a:solidFill>
              </a:rPr>
              <a:t>Prenez des dispositions concernant les REER et les FERR</a:t>
            </a:r>
            <a:endParaRPr lang="en-CA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3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fr-FR" altLang="en-US"/>
              <a:t>Succession complexe</a:t>
            </a:r>
            <a:endParaRPr lang="en-CA" altLang="en-US" b="1"/>
          </a:p>
        </p:txBody>
      </p:sp>
      <p:sp>
        <p:nvSpPr>
          <p:cNvPr id="4099" name="Rectangle 14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fr-CA" altLang="en-US">
                <a:solidFill>
                  <a:schemeClr val="tx1"/>
                </a:solidFill>
              </a:rPr>
              <a:t>Mêmes outils que pour les testaments simples</a:t>
            </a:r>
            <a:endParaRPr lang="en-CA" altLang="en-US">
              <a:solidFill>
                <a:schemeClr val="tx1"/>
              </a:solidFill>
            </a:endParaRPr>
          </a:p>
          <a:p>
            <a:pPr eaLnBrk="1" hangingPunct="1"/>
            <a:r>
              <a:rPr lang="fr-CA" altLang="en-US">
                <a:solidFill>
                  <a:schemeClr val="tx1"/>
                </a:solidFill>
              </a:rPr>
              <a:t>Envisagez aussi :</a:t>
            </a:r>
            <a:endParaRPr lang="en-CA" altLang="en-US">
              <a:solidFill>
                <a:schemeClr val="tx1"/>
              </a:solidFill>
            </a:endParaRPr>
          </a:p>
          <a:p>
            <a:pPr lvl="1" eaLnBrk="1" hangingPunct="1">
              <a:buFont typeface="Courier New" panose="02070309020205020404" pitchFamily="49" charset="0"/>
              <a:buChar char="o"/>
            </a:pPr>
            <a:r>
              <a:rPr lang="fr-CA" altLang="en-US">
                <a:solidFill>
                  <a:schemeClr val="tx1"/>
                </a:solidFill>
              </a:rPr>
              <a:t>le transfert d’actifs avant le décès</a:t>
            </a:r>
            <a:endParaRPr lang="en-CA" altLang="en-US">
              <a:solidFill>
                <a:schemeClr val="tx1"/>
              </a:solidFill>
            </a:endParaRPr>
          </a:p>
          <a:p>
            <a:pPr lvl="1" eaLnBrk="1" hangingPunct="1">
              <a:buFont typeface="Courier New" panose="02070309020205020404" pitchFamily="49" charset="0"/>
              <a:buChar char="o"/>
            </a:pPr>
            <a:r>
              <a:rPr lang="fr-CA" altLang="en-US">
                <a:solidFill>
                  <a:schemeClr val="tx1"/>
                </a:solidFill>
              </a:rPr>
              <a:t>la propriété conjointe avant le décès</a:t>
            </a:r>
            <a:endParaRPr lang="en-CA" altLang="en-US">
              <a:solidFill>
                <a:schemeClr val="tx1"/>
              </a:solidFill>
            </a:endParaRPr>
          </a:p>
          <a:p>
            <a:pPr lvl="1" eaLnBrk="1" hangingPunct="1">
              <a:buFont typeface="Courier New" panose="02070309020205020404" pitchFamily="49" charset="0"/>
              <a:buChar char="o"/>
            </a:pPr>
            <a:r>
              <a:rPr lang="fr-CA" altLang="en-US">
                <a:solidFill>
                  <a:schemeClr val="tx1"/>
                </a:solidFill>
              </a:rPr>
              <a:t>la constitution d’une fiducie</a:t>
            </a:r>
            <a:endParaRPr lang="en-CA" altLang="en-US">
              <a:solidFill>
                <a:schemeClr val="tx1"/>
              </a:solidFill>
            </a:endParaRPr>
          </a:p>
          <a:p>
            <a:pPr eaLnBrk="1" hangingPunct="1"/>
            <a:r>
              <a:rPr lang="fr-FR" altLang="en-US">
                <a:solidFill>
                  <a:schemeClr val="tx1"/>
                </a:solidFill>
              </a:rPr>
              <a:t>Obtenez des conseils éclairés </a:t>
            </a:r>
            <a:endParaRPr lang="fr-CA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3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001713"/>
            <a:ext cx="8229600" cy="863600"/>
          </a:xfrm>
        </p:spPr>
        <p:txBody>
          <a:bodyPr/>
          <a:lstStyle/>
          <a:p>
            <a:r>
              <a:rPr lang="fr-FR" dirty="0"/>
              <a:t>Lorsque vous êtes incapable d'agir en votre propre nom</a:t>
            </a:r>
          </a:p>
        </p:txBody>
      </p:sp>
      <p:sp>
        <p:nvSpPr>
          <p:cNvPr id="4099" name="Rectangle 14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fr-CA" altLang="en-US">
                <a:solidFill>
                  <a:schemeClr val="tx1"/>
                </a:solidFill>
              </a:rPr>
              <a:t>Obtenez des avis juridiques concernant les testaments de vie et les procurations</a:t>
            </a:r>
            <a:endParaRPr lang="en-CA" altLang="en-US">
              <a:solidFill>
                <a:schemeClr val="tx1"/>
              </a:solidFill>
            </a:endParaRPr>
          </a:p>
          <a:p>
            <a:pPr eaLnBrk="1" hangingPunct="1"/>
            <a:r>
              <a:rPr lang="fr-CA" altLang="en-US">
                <a:solidFill>
                  <a:schemeClr val="tx1"/>
                </a:solidFill>
              </a:rPr>
              <a:t>Options à envisager :</a:t>
            </a:r>
            <a:endParaRPr lang="en-CA" altLang="en-US">
              <a:solidFill>
                <a:schemeClr val="tx1"/>
              </a:solidFill>
            </a:endParaRPr>
          </a:p>
          <a:p>
            <a:pPr lvl="1" eaLnBrk="1" hangingPunct="1">
              <a:buFont typeface="Courier New" panose="02070309020205020404" pitchFamily="49" charset="0"/>
              <a:buChar char="o"/>
            </a:pPr>
            <a:r>
              <a:rPr lang="fr-CA" altLang="en-US">
                <a:solidFill>
                  <a:schemeClr val="tx1"/>
                </a:solidFill>
              </a:rPr>
              <a:t>Autoriser la gestion de vos biens pendant une période limitée, en cas d’absence</a:t>
            </a:r>
            <a:endParaRPr lang="en-CA" altLang="en-US">
              <a:solidFill>
                <a:schemeClr val="tx1"/>
              </a:solidFill>
            </a:endParaRPr>
          </a:p>
          <a:p>
            <a:pPr lvl="1" eaLnBrk="1" hangingPunct="1">
              <a:buFont typeface="Courier New" panose="02070309020205020404" pitchFamily="49" charset="0"/>
              <a:buChar char="o"/>
            </a:pPr>
            <a:r>
              <a:rPr lang="fr-CA" altLang="en-US">
                <a:solidFill>
                  <a:schemeClr val="tx1"/>
                </a:solidFill>
              </a:rPr>
              <a:t>Nommer un représentant juridique en cas d’incapacité</a:t>
            </a:r>
            <a:endParaRPr lang="en-CA" altLang="en-US">
              <a:solidFill>
                <a:schemeClr val="tx1"/>
              </a:solidFill>
            </a:endParaRPr>
          </a:p>
          <a:p>
            <a:pPr lvl="1" eaLnBrk="1" hangingPunct="1">
              <a:buFont typeface="Courier New" panose="02070309020205020404" pitchFamily="49" charset="0"/>
              <a:buChar char="o"/>
            </a:pPr>
            <a:r>
              <a:rPr lang="fr-CA" altLang="en-US">
                <a:solidFill>
                  <a:schemeClr val="tx1"/>
                </a:solidFill>
              </a:rPr>
              <a:t>Nommer un membre de la famille pour prendre des décisions concernant des traitements médicaux et des soins</a:t>
            </a:r>
            <a:endParaRPr lang="en-CA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3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fr-CA" altLang="en-US"/>
              <a:t>Planification financière</a:t>
            </a:r>
            <a:endParaRPr lang="en-CA" altLang="en-US"/>
          </a:p>
        </p:txBody>
      </p:sp>
      <p:sp>
        <p:nvSpPr>
          <p:cNvPr id="4099" name="Rectangle 14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fr-CA" altLang="en-US">
                <a:solidFill>
                  <a:schemeClr val="tx1"/>
                </a:solidFill>
              </a:rPr>
              <a:t>Le module porte sur :</a:t>
            </a:r>
          </a:p>
          <a:p>
            <a:pPr eaLnBrk="1" hangingPunct="1">
              <a:buFontTx/>
              <a:buNone/>
            </a:pPr>
            <a:endParaRPr lang="en-CA" altLang="en-US">
              <a:solidFill>
                <a:schemeClr val="tx1"/>
              </a:solidFill>
            </a:endParaRPr>
          </a:p>
          <a:p>
            <a:pPr eaLnBrk="1" hangingPunct="1"/>
            <a:r>
              <a:rPr lang="fr-CA" altLang="en-US">
                <a:solidFill>
                  <a:schemeClr val="tx1"/>
                </a:solidFill>
              </a:rPr>
              <a:t>la façon de </a:t>
            </a:r>
            <a:r>
              <a:rPr lang="fr-FR" altLang="en-US">
                <a:solidFill>
                  <a:schemeClr val="tx1"/>
                </a:solidFill>
              </a:rPr>
              <a:t>définir vos objectifs financiers personnels</a:t>
            </a:r>
            <a:endParaRPr lang="en-CA" altLang="en-US">
              <a:solidFill>
                <a:schemeClr val="tx1"/>
              </a:solidFill>
            </a:endParaRPr>
          </a:p>
          <a:p>
            <a:pPr eaLnBrk="1" hangingPunct="1"/>
            <a:r>
              <a:rPr lang="fr-FR" altLang="en-US">
                <a:solidFill>
                  <a:schemeClr val="tx1"/>
                </a:solidFill>
              </a:rPr>
              <a:t>les mesures à prendre pour établir un plan qui vous permettra d’atteindre vos objectifs</a:t>
            </a:r>
            <a:endParaRPr lang="en-CA" altLang="en-US">
              <a:solidFill>
                <a:schemeClr val="tx1"/>
              </a:solidFill>
            </a:endParaRPr>
          </a:p>
          <a:p>
            <a:pPr eaLnBrk="1" hangingPunct="1"/>
            <a:r>
              <a:rPr lang="fr-CA" altLang="en-US">
                <a:solidFill>
                  <a:schemeClr val="tx1"/>
                </a:solidFill>
              </a:rPr>
              <a:t>l</a:t>
            </a:r>
            <a:r>
              <a:rPr lang="fr-FR" altLang="en-US">
                <a:solidFill>
                  <a:schemeClr val="tx1"/>
                </a:solidFill>
              </a:rPr>
              <a:t>es situations dans lesquelles un conseiller financier peut vous aider</a:t>
            </a:r>
          </a:p>
          <a:p>
            <a:pPr eaLnBrk="1" hangingPunct="1"/>
            <a:r>
              <a:rPr lang="fr-FR" altLang="en-US">
                <a:solidFill>
                  <a:schemeClr val="tx1"/>
                </a:solidFill>
              </a:rPr>
              <a:t>l’utilité de la planification successorale dans votre plan financier</a:t>
            </a:r>
            <a:r>
              <a:rPr lang="fr-CA" altLang="en-US"/>
              <a:t>	</a:t>
            </a:r>
            <a:endParaRPr lang="en-CA" altLang="en-US"/>
          </a:p>
          <a:p>
            <a:pPr eaLnBrk="1" hangingPunct="1">
              <a:buFontTx/>
              <a:buNone/>
            </a:pPr>
            <a:endParaRPr lang="fr-CA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3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CA" altLang="en-US"/>
              <a:t>Résumé des principaux messages </a:t>
            </a:r>
            <a:endParaRPr lang="en-CA" altLang="en-US" b="1"/>
          </a:p>
        </p:txBody>
      </p:sp>
      <p:sp>
        <p:nvSpPr>
          <p:cNvPr id="4099" name="Rectangle 14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fr-CA" altLang="en-US">
                <a:solidFill>
                  <a:schemeClr val="tx1"/>
                </a:solidFill>
              </a:rPr>
              <a:t>La planification successorale est un volet important de la gestion des finances personnelles</a:t>
            </a:r>
            <a:endParaRPr lang="en-CA" altLang="en-US">
              <a:solidFill>
                <a:schemeClr val="tx1"/>
              </a:solidFill>
            </a:endParaRPr>
          </a:p>
          <a:p>
            <a:pPr eaLnBrk="1" hangingPunct="1"/>
            <a:r>
              <a:rPr lang="fr-CA" altLang="en-US">
                <a:solidFill>
                  <a:schemeClr val="tx1"/>
                </a:solidFill>
              </a:rPr>
              <a:t>Au moyen de bonnes stratégies, on peut baisser les coûts et les impôts</a:t>
            </a:r>
            <a:endParaRPr lang="en-CA" altLang="en-US">
              <a:solidFill>
                <a:schemeClr val="tx1"/>
              </a:solidFill>
            </a:endParaRPr>
          </a:p>
          <a:p>
            <a:pPr eaLnBrk="1" hangingPunct="1"/>
            <a:r>
              <a:rPr lang="fr-CA" altLang="en-US">
                <a:solidFill>
                  <a:schemeClr val="tx1"/>
                </a:solidFill>
              </a:rPr>
              <a:t>Obtenir les conseils d’un professionnel</a:t>
            </a:r>
            <a:endParaRPr lang="en-CA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3"/>
          <p:cNvSpPr>
            <a:spLocks noGrp="1" noChangeArrowheads="1"/>
          </p:cNvSpPr>
          <p:nvPr>
            <p:ph type="title" idx="4294967295"/>
          </p:nvPr>
        </p:nvSpPr>
        <p:spPr>
          <a:xfrm>
            <a:off x="457199" y="1001713"/>
            <a:ext cx="7618491" cy="863600"/>
          </a:xfrm>
        </p:spPr>
        <p:txBody>
          <a:bodyPr/>
          <a:lstStyle/>
          <a:p>
            <a:pPr eaLnBrk="1" hangingPunct="1"/>
            <a:r>
              <a:rPr lang="fr-CA" altLang="en-US" dirty="0"/>
              <a:t>Pourquoi vous devez planifier votre avenir financier</a:t>
            </a:r>
            <a:endParaRPr lang="en-CA" altLang="en-US" dirty="0"/>
          </a:p>
        </p:txBody>
      </p:sp>
      <p:pic>
        <p:nvPicPr>
          <p:cNvPr id="921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0688" y="2227263"/>
            <a:ext cx="5395912" cy="3436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3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001713"/>
            <a:ext cx="7564170" cy="863600"/>
          </a:xfrm>
        </p:spPr>
        <p:txBody>
          <a:bodyPr/>
          <a:lstStyle/>
          <a:p>
            <a:pPr eaLnBrk="1" hangingPunct="1"/>
            <a:r>
              <a:rPr lang="fr-CA" altLang="en-US" dirty="0"/>
              <a:t>Pourquoi vous devez planifier votre avenir financier</a:t>
            </a:r>
            <a:endParaRPr lang="en-CA" altLang="en-US" dirty="0"/>
          </a:p>
        </p:txBody>
      </p:sp>
      <p:sp>
        <p:nvSpPr>
          <p:cNvPr id="4099" name="Rectangle 14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fr-FR" altLang="en-US">
                <a:solidFill>
                  <a:schemeClr val="tx1"/>
                </a:solidFill>
              </a:rPr>
              <a:t>Cette section porte sur :</a:t>
            </a:r>
          </a:p>
          <a:p>
            <a:pPr eaLnBrk="1" hangingPunct="1">
              <a:buFontTx/>
              <a:buNone/>
            </a:pPr>
            <a:endParaRPr lang="en-CA" altLang="en-US">
              <a:solidFill>
                <a:schemeClr val="tx1"/>
              </a:solidFill>
            </a:endParaRPr>
          </a:p>
          <a:p>
            <a:pPr eaLnBrk="1" hangingPunct="1"/>
            <a:r>
              <a:rPr lang="fr-CA" altLang="en-US">
                <a:solidFill>
                  <a:schemeClr val="tx1"/>
                </a:solidFill>
              </a:rPr>
              <a:t>l</a:t>
            </a:r>
            <a:r>
              <a:rPr lang="fr-FR" altLang="en-US">
                <a:solidFill>
                  <a:schemeClr val="tx1"/>
                </a:solidFill>
              </a:rPr>
              <a:t>es différents objectifs que vous pourriez avoir à différentes étapes de votre vie</a:t>
            </a:r>
            <a:endParaRPr lang="en-CA" altLang="en-US">
              <a:solidFill>
                <a:schemeClr val="tx1"/>
              </a:solidFill>
            </a:endParaRPr>
          </a:p>
          <a:p>
            <a:pPr eaLnBrk="1" hangingPunct="1"/>
            <a:r>
              <a:rPr lang="fr-FR" altLang="en-US">
                <a:solidFill>
                  <a:schemeClr val="tx1"/>
                </a:solidFill>
              </a:rPr>
              <a:t>les avantages de la planification pour atteindre vos objectifs </a:t>
            </a:r>
            <a:endParaRPr lang="fr-CA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3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fr-CA" altLang="en-US"/>
              <a:t>Planifiez tout au long de votre vie</a:t>
            </a:r>
            <a:endParaRPr lang="en-CA" altLang="en-US"/>
          </a:p>
        </p:txBody>
      </p:sp>
      <p:sp>
        <p:nvSpPr>
          <p:cNvPr id="4099" name="Rectangle 14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fr-CA" altLang="en-US">
                <a:solidFill>
                  <a:schemeClr val="tx1"/>
                </a:solidFill>
              </a:rPr>
              <a:t>Un plan financier vous aide à : </a:t>
            </a:r>
            <a:endParaRPr lang="en-CA" altLang="en-US">
              <a:solidFill>
                <a:schemeClr val="tx1"/>
              </a:solidFill>
            </a:endParaRPr>
          </a:p>
          <a:p>
            <a:pPr lvl="1" eaLnBrk="1" hangingPunct="1">
              <a:buFont typeface="Courier New" panose="02070309020205020404" pitchFamily="49" charset="0"/>
              <a:buChar char="o"/>
            </a:pPr>
            <a:r>
              <a:rPr lang="fr-CA" altLang="en-US">
                <a:solidFill>
                  <a:schemeClr val="tx1"/>
                </a:solidFill>
              </a:rPr>
              <a:t>rester maître de vos finances </a:t>
            </a:r>
            <a:endParaRPr lang="en-CA" altLang="en-US">
              <a:solidFill>
                <a:schemeClr val="tx1"/>
              </a:solidFill>
            </a:endParaRPr>
          </a:p>
          <a:p>
            <a:pPr lvl="1" eaLnBrk="1" hangingPunct="1">
              <a:buFont typeface="Courier New" panose="02070309020205020404" pitchFamily="49" charset="0"/>
              <a:buChar char="o"/>
            </a:pPr>
            <a:r>
              <a:rPr lang="fr-CA" altLang="en-US">
                <a:solidFill>
                  <a:schemeClr val="tx1"/>
                </a:solidFill>
              </a:rPr>
              <a:t>gérer un budget limité</a:t>
            </a:r>
            <a:endParaRPr lang="en-CA" altLang="en-US">
              <a:solidFill>
                <a:schemeClr val="tx1"/>
              </a:solidFill>
            </a:endParaRPr>
          </a:p>
          <a:p>
            <a:pPr lvl="1" eaLnBrk="1" hangingPunct="1">
              <a:buFont typeface="Courier New" panose="02070309020205020404" pitchFamily="49" charset="0"/>
              <a:buChar char="o"/>
            </a:pPr>
            <a:r>
              <a:rPr lang="fr-CA" altLang="en-US">
                <a:solidFill>
                  <a:schemeClr val="tx1"/>
                </a:solidFill>
              </a:rPr>
              <a:t>établir un calendrier et suivre les progrès</a:t>
            </a:r>
            <a:endParaRPr lang="en-CA" altLang="en-US">
              <a:solidFill>
                <a:schemeClr val="tx1"/>
              </a:solidFill>
            </a:endParaRPr>
          </a:p>
          <a:p>
            <a:pPr lvl="1" eaLnBrk="1" hangingPunct="1">
              <a:buFont typeface="Courier New" panose="02070309020205020404" pitchFamily="49" charset="0"/>
              <a:buChar char="o"/>
            </a:pPr>
            <a:r>
              <a:rPr lang="fr-CA" altLang="en-US">
                <a:solidFill>
                  <a:schemeClr val="tx1"/>
                </a:solidFill>
              </a:rPr>
              <a:t>définir les problèmes et les solutions</a:t>
            </a:r>
            <a:endParaRPr lang="en-CA" altLang="en-US">
              <a:solidFill>
                <a:schemeClr val="tx1"/>
              </a:solidFill>
            </a:endParaRPr>
          </a:p>
          <a:p>
            <a:pPr lvl="1" eaLnBrk="1" hangingPunct="1">
              <a:buFont typeface="Courier New" panose="02070309020205020404" pitchFamily="49" charset="0"/>
              <a:buChar char="o"/>
            </a:pPr>
            <a:r>
              <a:rPr lang="fr-CA" altLang="en-US">
                <a:solidFill>
                  <a:schemeClr val="tx1"/>
                </a:solidFill>
              </a:rPr>
              <a:t>atteindre vos objectifs</a:t>
            </a:r>
            <a:endParaRPr lang="en-CA" altLang="en-US">
              <a:solidFill>
                <a:schemeClr val="tx1"/>
              </a:solidFill>
            </a:endParaRPr>
          </a:p>
          <a:p>
            <a:pPr eaLnBrk="1" hangingPunct="1"/>
            <a:r>
              <a:rPr lang="fr-CA" altLang="en-US">
                <a:solidFill>
                  <a:schemeClr val="tx1"/>
                </a:solidFill>
              </a:rPr>
              <a:t>Les conseils d’un professionnel peuvent vous être utiles pour planifier et épargner de l’argent</a:t>
            </a:r>
            <a:endParaRPr lang="en-CA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3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fr-CA" altLang="en-US"/>
              <a:t>Trois questions</a:t>
            </a:r>
            <a:endParaRPr lang="en-CA" altLang="en-US"/>
          </a:p>
        </p:txBody>
      </p:sp>
      <p:sp>
        <p:nvSpPr>
          <p:cNvPr id="4099" name="Rectangle 14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fr-CA" altLang="en-US">
                <a:solidFill>
                  <a:schemeClr val="tx1"/>
                </a:solidFill>
              </a:rPr>
              <a:t>Un plan financier apporte les réponses à trois questions : </a:t>
            </a:r>
            <a:endParaRPr lang="en-CA" altLang="en-US">
              <a:solidFill>
                <a:schemeClr val="tx1"/>
              </a:solidFill>
            </a:endParaRPr>
          </a:p>
          <a:p>
            <a:pPr lvl="1" eaLnBrk="1" hangingPunct="1">
              <a:buFont typeface="Courier New" panose="02070309020205020404" pitchFamily="49" charset="0"/>
              <a:buChar char="o"/>
            </a:pPr>
            <a:r>
              <a:rPr lang="fr-CA" altLang="en-US">
                <a:solidFill>
                  <a:schemeClr val="tx1"/>
                </a:solidFill>
              </a:rPr>
              <a:t>Où suis-je aujourd’hui?</a:t>
            </a:r>
            <a:endParaRPr lang="en-CA" altLang="en-US">
              <a:solidFill>
                <a:schemeClr val="tx1"/>
              </a:solidFill>
            </a:endParaRPr>
          </a:p>
          <a:p>
            <a:pPr lvl="1" eaLnBrk="1" hangingPunct="1">
              <a:buFont typeface="Courier New" panose="02070309020205020404" pitchFamily="49" charset="0"/>
              <a:buChar char="o"/>
            </a:pPr>
            <a:r>
              <a:rPr lang="fr-CA" altLang="en-US">
                <a:solidFill>
                  <a:schemeClr val="tx1"/>
                </a:solidFill>
              </a:rPr>
              <a:t>Où est‑ce que je veux être demain?</a:t>
            </a:r>
            <a:endParaRPr lang="en-CA" altLang="en-US">
              <a:solidFill>
                <a:schemeClr val="tx1"/>
              </a:solidFill>
            </a:endParaRPr>
          </a:p>
          <a:p>
            <a:pPr lvl="1" eaLnBrk="1" hangingPunct="1">
              <a:buFont typeface="Courier New" panose="02070309020205020404" pitchFamily="49" charset="0"/>
              <a:buChar char="o"/>
            </a:pPr>
            <a:r>
              <a:rPr lang="fr-CA" altLang="en-US">
                <a:solidFill>
                  <a:schemeClr val="tx1"/>
                </a:solidFill>
              </a:rPr>
              <a:t>Comment y parvenir?</a:t>
            </a:r>
            <a:endParaRPr lang="en-CA" altLang="en-US">
              <a:solidFill>
                <a:schemeClr val="tx1"/>
              </a:solidFill>
            </a:endParaRPr>
          </a:p>
          <a:p>
            <a:pPr eaLnBrk="1" hangingPunct="1"/>
            <a:r>
              <a:rPr lang="fr-CA" altLang="en-US">
                <a:solidFill>
                  <a:schemeClr val="tx1"/>
                </a:solidFill>
              </a:rPr>
              <a:t>Planifiez en fonction de vos propres besoins</a:t>
            </a:r>
            <a:endParaRPr lang="en-CA" altLang="en-US">
              <a:solidFill>
                <a:schemeClr val="tx1"/>
              </a:solidFill>
            </a:endParaRPr>
          </a:p>
          <a:p>
            <a:pPr lvl="1" eaLnBrk="1" hangingPunct="1">
              <a:buFont typeface="Courier New" panose="02070309020205020404" pitchFamily="49" charset="0"/>
              <a:buChar char="o"/>
            </a:pPr>
            <a:r>
              <a:rPr lang="fr-CA" altLang="en-US">
                <a:solidFill>
                  <a:schemeClr val="tx1"/>
                </a:solidFill>
              </a:rPr>
              <a:t>Votre partenaire pourrait avoir des objectifs et des besoins différents</a:t>
            </a:r>
            <a:endParaRPr lang="en-CA" altLang="en-US">
              <a:solidFill>
                <a:schemeClr val="tx1"/>
              </a:solidFill>
            </a:endParaRPr>
          </a:p>
          <a:p>
            <a:pPr lvl="1" eaLnBrk="1" hangingPunct="1">
              <a:buFont typeface="Courier New" panose="02070309020205020404" pitchFamily="49" charset="0"/>
              <a:buChar char="o"/>
            </a:pPr>
            <a:r>
              <a:rPr lang="fr-CA" altLang="en-US">
                <a:solidFill>
                  <a:schemeClr val="tx1"/>
                </a:solidFill>
              </a:rPr>
              <a:t>Tenez compte de votre partenaire et de votre famille dans votre planification</a:t>
            </a:r>
            <a:endParaRPr lang="en-CA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3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fr-CA" altLang="en-US"/>
              <a:t>Objectifs SMART </a:t>
            </a:r>
            <a:endParaRPr lang="en-CA" altLang="en-US"/>
          </a:p>
        </p:txBody>
      </p:sp>
      <p:sp>
        <p:nvSpPr>
          <p:cNvPr id="4099" name="Rectangle 14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fr-CA" altLang="en-US">
                <a:solidFill>
                  <a:schemeClr val="tx1"/>
                </a:solidFill>
              </a:rPr>
              <a:t>Établissez des objectifs qui sont SMART : </a:t>
            </a:r>
            <a:endParaRPr lang="en-CA" altLang="en-US">
              <a:solidFill>
                <a:schemeClr val="tx1"/>
              </a:solidFill>
            </a:endParaRPr>
          </a:p>
          <a:p>
            <a:pPr lvl="1" eaLnBrk="1" hangingPunct="1">
              <a:buFont typeface="Courier New" panose="02070309020205020404" pitchFamily="49" charset="0"/>
              <a:buChar char="o"/>
            </a:pPr>
            <a:r>
              <a:rPr lang="fr-CA" altLang="en-US" b="1">
                <a:solidFill>
                  <a:schemeClr val="tx1"/>
                </a:solidFill>
              </a:rPr>
              <a:t>S</a:t>
            </a:r>
            <a:r>
              <a:rPr lang="fr-CA" altLang="en-US">
                <a:solidFill>
                  <a:schemeClr val="tx1"/>
                </a:solidFill>
              </a:rPr>
              <a:t>pécifiques</a:t>
            </a:r>
            <a:endParaRPr lang="en-CA" altLang="en-US">
              <a:solidFill>
                <a:schemeClr val="tx1"/>
              </a:solidFill>
            </a:endParaRPr>
          </a:p>
          <a:p>
            <a:pPr lvl="1" eaLnBrk="1" hangingPunct="1">
              <a:buFont typeface="Courier New" panose="02070309020205020404" pitchFamily="49" charset="0"/>
              <a:buChar char="o"/>
            </a:pPr>
            <a:r>
              <a:rPr lang="fr-CA" altLang="en-US" b="1">
                <a:solidFill>
                  <a:schemeClr val="tx1"/>
                </a:solidFill>
              </a:rPr>
              <a:t>M</a:t>
            </a:r>
            <a:r>
              <a:rPr lang="fr-CA" altLang="en-US">
                <a:solidFill>
                  <a:schemeClr val="tx1"/>
                </a:solidFill>
              </a:rPr>
              <a:t>esurables</a:t>
            </a:r>
            <a:endParaRPr lang="en-CA" altLang="en-US">
              <a:solidFill>
                <a:schemeClr val="tx1"/>
              </a:solidFill>
            </a:endParaRPr>
          </a:p>
          <a:p>
            <a:pPr lvl="1" eaLnBrk="1" hangingPunct="1">
              <a:buFont typeface="Courier New" panose="02070309020205020404" pitchFamily="49" charset="0"/>
              <a:buChar char="o"/>
            </a:pPr>
            <a:r>
              <a:rPr lang="fr-CA" altLang="en-US" b="1">
                <a:solidFill>
                  <a:schemeClr val="tx1"/>
                </a:solidFill>
              </a:rPr>
              <a:t>A</a:t>
            </a:r>
            <a:r>
              <a:rPr lang="fr-CA" altLang="en-US">
                <a:solidFill>
                  <a:schemeClr val="tx1"/>
                </a:solidFill>
              </a:rPr>
              <a:t>tteignables</a:t>
            </a:r>
            <a:endParaRPr lang="en-CA" altLang="en-US">
              <a:solidFill>
                <a:schemeClr val="tx1"/>
              </a:solidFill>
            </a:endParaRPr>
          </a:p>
          <a:p>
            <a:pPr lvl="1" eaLnBrk="1" hangingPunct="1">
              <a:buFont typeface="Courier New" panose="02070309020205020404" pitchFamily="49" charset="0"/>
              <a:buChar char="o"/>
            </a:pPr>
            <a:r>
              <a:rPr lang="fr-CA" altLang="en-US" b="1">
                <a:solidFill>
                  <a:schemeClr val="tx1"/>
                </a:solidFill>
              </a:rPr>
              <a:t>R</a:t>
            </a:r>
            <a:r>
              <a:rPr lang="fr-CA" altLang="en-US">
                <a:solidFill>
                  <a:schemeClr val="tx1"/>
                </a:solidFill>
              </a:rPr>
              <a:t>éalistes</a:t>
            </a:r>
            <a:endParaRPr lang="en-CA" altLang="en-US">
              <a:solidFill>
                <a:schemeClr val="tx1"/>
              </a:solidFill>
            </a:endParaRPr>
          </a:p>
          <a:p>
            <a:pPr lvl="1" eaLnBrk="1" hangingPunct="1">
              <a:buFont typeface="Courier New" panose="02070309020205020404" pitchFamily="49" charset="0"/>
              <a:buChar char="o"/>
            </a:pPr>
            <a:r>
              <a:rPr lang="fr-CA" altLang="en-US" b="1">
                <a:solidFill>
                  <a:schemeClr val="tx1"/>
                </a:solidFill>
              </a:rPr>
              <a:t>T</a:t>
            </a:r>
            <a:r>
              <a:rPr lang="fr-CA" altLang="en-US">
                <a:solidFill>
                  <a:schemeClr val="tx1"/>
                </a:solidFill>
              </a:rPr>
              <a:t>emporel</a:t>
            </a:r>
          </a:p>
          <a:p>
            <a:pPr lvl="1" eaLnBrk="1" hangingPunct="1">
              <a:buFont typeface="Arial" panose="020B0604020202020204" pitchFamily="34" charset="0"/>
              <a:buNone/>
            </a:pPr>
            <a:endParaRPr lang="en-CA" altLang="en-US">
              <a:solidFill>
                <a:schemeClr val="tx1"/>
              </a:solidFill>
            </a:endParaRPr>
          </a:p>
          <a:p>
            <a:pPr eaLnBrk="1" hangingPunct="1">
              <a:buFontTx/>
              <a:buNone/>
            </a:pPr>
            <a:r>
              <a:rPr lang="fr-CA" altLang="en-US">
                <a:solidFill>
                  <a:schemeClr val="tx1"/>
                </a:solidFill>
              </a:rPr>
              <a:t>Exemple : </a:t>
            </a:r>
          </a:p>
          <a:p>
            <a:pPr eaLnBrk="1" hangingPunct="1">
              <a:buFontTx/>
              <a:buNone/>
            </a:pPr>
            <a:r>
              <a:rPr lang="fr-CA" altLang="en-US">
                <a:solidFill>
                  <a:schemeClr val="tx1"/>
                </a:solidFill>
              </a:rPr>
              <a:t>Je vais économiser 2 500 $ pour voyager à New York d’ici le </a:t>
            </a:r>
          </a:p>
          <a:p>
            <a:pPr eaLnBrk="1" hangingPunct="1">
              <a:buFontTx/>
              <a:buNone/>
            </a:pPr>
            <a:r>
              <a:rPr lang="fr-CA" altLang="en-US">
                <a:solidFill>
                  <a:schemeClr val="tx1"/>
                </a:solidFill>
              </a:rPr>
              <a:t>31 mars de l’année prochaine en mettant de côté 250 $ par mois d’ici là</a:t>
            </a:r>
            <a:r>
              <a:rPr lang="fr-CA" altLang="en-US"/>
              <a:t>.</a:t>
            </a:r>
            <a:endParaRPr lang="fr-CA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0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3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fr-FR" altLang="en-US"/>
              <a:t>Résumé des principaux messages</a:t>
            </a:r>
            <a:endParaRPr lang="en-CA" altLang="en-US"/>
          </a:p>
        </p:txBody>
      </p:sp>
      <p:sp>
        <p:nvSpPr>
          <p:cNvPr id="4099" name="Rectangle 14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fr-FR" altLang="en-US">
                <a:solidFill>
                  <a:schemeClr val="tx1"/>
                </a:solidFill>
              </a:rPr>
              <a:t>La planification financière s’appuie sur les réponses à trois questions clés :</a:t>
            </a:r>
            <a:endParaRPr lang="en-CA" altLang="en-US">
              <a:solidFill>
                <a:schemeClr val="tx1"/>
              </a:solidFill>
            </a:endParaRPr>
          </a:p>
          <a:p>
            <a:pPr lvl="1" eaLnBrk="1" hangingPunct="1">
              <a:buFont typeface="Courier New" panose="02070309020205020404" pitchFamily="49" charset="0"/>
              <a:buChar char="o"/>
            </a:pPr>
            <a:r>
              <a:rPr lang="fr-CA" altLang="en-US">
                <a:solidFill>
                  <a:schemeClr val="tx1"/>
                </a:solidFill>
              </a:rPr>
              <a:t>Où suis-je aujourd’hui?</a:t>
            </a:r>
            <a:endParaRPr lang="en-CA" altLang="en-US">
              <a:solidFill>
                <a:schemeClr val="tx1"/>
              </a:solidFill>
            </a:endParaRPr>
          </a:p>
          <a:p>
            <a:pPr lvl="1" eaLnBrk="1" hangingPunct="1">
              <a:buFont typeface="Courier New" panose="02070309020205020404" pitchFamily="49" charset="0"/>
              <a:buChar char="o"/>
            </a:pPr>
            <a:r>
              <a:rPr lang="fr-CA" altLang="en-US">
                <a:solidFill>
                  <a:schemeClr val="tx1"/>
                </a:solidFill>
              </a:rPr>
              <a:t>Où est-ce que je veux être demain?</a:t>
            </a:r>
            <a:endParaRPr lang="en-CA" altLang="en-US">
              <a:solidFill>
                <a:schemeClr val="tx1"/>
              </a:solidFill>
            </a:endParaRPr>
          </a:p>
          <a:p>
            <a:pPr lvl="1" eaLnBrk="1" hangingPunct="1">
              <a:buFont typeface="Courier New" panose="02070309020205020404" pitchFamily="49" charset="0"/>
              <a:buChar char="o"/>
            </a:pPr>
            <a:r>
              <a:rPr lang="fr-CA" altLang="en-US">
                <a:solidFill>
                  <a:schemeClr val="tx1"/>
                </a:solidFill>
              </a:rPr>
              <a:t>Comment y parvenir?</a:t>
            </a:r>
            <a:endParaRPr lang="en-CA" altLang="en-US">
              <a:solidFill>
                <a:schemeClr val="tx1"/>
              </a:solidFill>
            </a:endParaRPr>
          </a:p>
          <a:p>
            <a:pPr eaLnBrk="1" hangingPunct="1"/>
            <a:r>
              <a:rPr lang="fr-CA" altLang="en-US">
                <a:solidFill>
                  <a:schemeClr val="tx1"/>
                </a:solidFill>
              </a:rPr>
              <a:t>Formulez des objectifs SMART et évaluez leurs coûts approximatifs</a:t>
            </a:r>
            <a:endParaRPr lang="en-CA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</p:bldLst>
  </p:timing>
</p:sld>
</file>

<file path=ppt/theme/theme1.xml><?xml version="1.0" encoding="utf-8"?>
<a:theme xmlns:a="http://schemas.openxmlformats.org/drawingml/2006/main" name="2008_ideeclic_int1">
  <a:themeElements>
    <a:clrScheme name="2008_ideeclic_int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008_ideeclic_int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800" b="0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800" b="0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008_ideeclic_int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08_ideeclic_int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08_ideeclic_int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08_ideeclic_int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08_ideeclic_int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08_ideeclic_int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08_ideeclic_int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08_ideeclic_int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08_ideeclic_int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08_ideeclic_int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08_ideeclic_int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08_ideeclic_int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2008_ideeclic_int1">
  <a:themeElements>
    <a:clrScheme name="2_2008_ideeclic_int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2008_ideeclic_int1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800" b="0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800" b="0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2008_ideeclic_int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2008_ideeclic_int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2008_ideeclic_int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2008_ideeclic_int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2008_ideeclic_int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2008_ideeclic_int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2008_ideeclic_int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2008_ideeclic_int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2008_ideeclic_int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2008_ideeclic_int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2008_ideeclic_int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2008_ideeclic_int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4A161640A519148BC4A520737F19017" ma:contentTypeVersion="2" ma:contentTypeDescription="Create a new document." ma:contentTypeScope="" ma:versionID="5d2d45b7fe63a0337c9a193c617c39be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92e9977871563d900ae5192b8fff1654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Date de début de planification" ma:internalName="PublishingStartDate">
      <xsd:simpleType>
        <xsd:restriction base="dms:Unknown"/>
      </xsd:simpleType>
    </xsd:element>
    <xsd:element name="PublishingExpirationDate" ma:index="9" nillable="true" ma:displayName="Date de fin de planification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F85C2400-8A03-4F0F-818D-94243025A25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9143643-D235-4786-BBC5-A70365491BE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B3CC352-DC18-4C90-BE9A-45728B48BF98}">
  <ds:schemaRefs>
    <ds:schemaRef ds:uri="http://purl.org/dc/elements/1.1/"/>
    <ds:schemaRef ds:uri="http://schemas.openxmlformats.org/package/2006/metadata/core-properties"/>
    <ds:schemaRef ds:uri="http://schemas.microsoft.com/office/infopath/2007/PartnerControls"/>
    <ds:schemaRef ds:uri="http://schemas.microsoft.com/sharepoint/v3"/>
    <ds:schemaRef ds:uri="http://purl.org/dc/terms/"/>
    <ds:schemaRef ds:uri="http://purl.org/dc/dcmitype/"/>
    <ds:schemaRef ds:uri="http://schemas.microsoft.com/office/2006/documentManagement/types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9702</TotalTime>
  <Words>1159</Words>
  <Application>Microsoft Office PowerPoint</Application>
  <PresentationFormat>On-screen Show (4:3)</PresentationFormat>
  <Paragraphs>173</Paragraphs>
  <Slides>30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30</vt:i4>
      </vt:variant>
    </vt:vector>
  </HeadingPairs>
  <TitlesOfParts>
    <vt:vector size="36" baseType="lpstr">
      <vt:lpstr>Arial</vt:lpstr>
      <vt:lpstr>Calibri</vt:lpstr>
      <vt:lpstr>Courier New</vt:lpstr>
      <vt:lpstr>Georgia</vt:lpstr>
      <vt:lpstr>2008_ideeclic_int1</vt:lpstr>
      <vt:lpstr>2_2008_ideeclic_int1</vt:lpstr>
      <vt:lpstr>PowerPoint Presentation</vt:lpstr>
      <vt:lpstr>Horaire</vt:lpstr>
      <vt:lpstr>Planification financière</vt:lpstr>
      <vt:lpstr>Pourquoi vous devez planifier votre avenir financier</vt:lpstr>
      <vt:lpstr>Pourquoi vous devez planifier votre avenir financier</vt:lpstr>
      <vt:lpstr>Planifiez tout au long de votre vie</vt:lpstr>
      <vt:lpstr>Trois questions</vt:lpstr>
      <vt:lpstr>Objectifs SMART </vt:lpstr>
      <vt:lpstr>Résumé des principaux messages</vt:lpstr>
      <vt:lpstr>Votre plan financier</vt:lpstr>
      <vt:lpstr>Votre plan financier</vt:lpstr>
      <vt:lpstr>Information nécessaire pour la planification</vt:lpstr>
      <vt:lpstr>À quoi ressemble un plan financier?</vt:lpstr>
      <vt:lpstr>Exemple de plan financier</vt:lpstr>
      <vt:lpstr>Mon plan financier</vt:lpstr>
      <vt:lpstr>Résumé des principaux messages</vt:lpstr>
      <vt:lpstr>Conseillers financiers</vt:lpstr>
      <vt:lpstr>Conseillers financiers</vt:lpstr>
      <vt:lpstr>Comment trouver le conseiller financier qu’il vous faut</vt:lpstr>
      <vt:lpstr>À quoi puis-je m’attendre?</vt:lpstr>
      <vt:lpstr>Quel est mon rôle?</vt:lpstr>
      <vt:lpstr>Évaluer votre conseiller financier </vt:lpstr>
      <vt:lpstr>Résumé des principaux messages </vt:lpstr>
      <vt:lpstr>Planification d’une succession</vt:lpstr>
      <vt:lpstr>Planification d’une succession</vt:lpstr>
      <vt:lpstr>Si vous ne planifiez pas</vt:lpstr>
      <vt:lpstr>Succession simple</vt:lpstr>
      <vt:lpstr>Succession complexe</vt:lpstr>
      <vt:lpstr>Lorsque vous êtes incapable d'agir en votre propre nom</vt:lpstr>
      <vt:lpstr>Résumé des principaux messages </vt:lpstr>
    </vt:vector>
  </TitlesOfParts>
  <Company>Ideeclic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Planification financière</dc:title>
  <dc:creator>AM</dc:creator>
  <cp:lastModifiedBy>Raymond Meloche (FCAC/ACFC)</cp:lastModifiedBy>
  <cp:revision>566</cp:revision>
  <dcterms:created xsi:type="dcterms:W3CDTF">2008-01-14T21:16:24Z</dcterms:created>
  <dcterms:modified xsi:type="dcterms:W3CDTF">2023-07-11T19:39:30Z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0x010100E4A161640A519148BC4A520737F19017</vt:lpwstr>
  </property>
  <property fmtid="{D5CDD505-2E9C-101B-9397-08002B2CF9AE}" pid="3" name="MSIP_Label_e23e1be5-e952-46a1-91e0-1403d3fbaa72_Enabled">
    <vt:lpwstr>true</vt:lpwstr>
  </property>
  <property fmtid="{D5CDD505-2E9C-101B-9397-08002B2CF9AE}" pid="4" name="MSIP_Label_e23e1be5-e952-46a1-91e0-1403d3fbaa72_SetDate">
    <vt:lpwstr>2023-07-11T19:39:03Z</vt:lpwstr>
  </property>
  <property fmtid="{D5CDD505-2E9C-101B-9397-08002B2CF9AE}" pid="5" name="MSIP_Label_e23e1be5-e952-46a1-91e0-1403d3fbaa72_Method">
    <vt:lpwstr>Standard</vt:lpwstr>
  </property>
  <property fmtid="{D5CDD505-2E9C-101B-9397-08002B2CF9AE}" pid="6" name="MSIP_Label_e23e1be5-e952-46a1-91e0-1403d3fbaa72_Name">
    <vt:lpwstr>Unclassified</vt:lpwstr>
  </property>
  <property fmtid="{D5CDD505-2E9C-101B-9397-08002B2CF9AE}" pid="7" name="MSIP_Label_e23e1be5-e952-46a1-91e0-1403d3fbaa72_SiteId">
    <vt:lpwstr>3f9e9abe-c382-4104-95a3-0d000f11a118</vt:lpwstr>
  </property>
  <property fmtid="{D5CDD505-2E9C-101B-9397-08002B2CF9AE}" pid="8" name="MSIP_Label_e23e1be5-e952-46a1-91e0-1403d3fbaa72_ActionId">
    <vt:lpwstr>19ba16a2-2349-4266-90be-b014d8bf0548</vt:lpwstr>
  </property>
  <property fmtid="{D5CDD505-2E9C-101B-9397-08002B2CF9AE}" pid="9" name="MSIP_Label_e23e1be5-e952-46a1-91e0-1403d3fbaa72_ContentBits">
    <vt:lpwstr>1</vt:lpwstr>
  </property>
  <property fmtid="{D5CDD505-2E9C-101B-9397-08002B2CF9AE}" pid="10" name="ClassificationContentMarkingHeaderLocations">
    <vt:lpwstr>2008_ideeclic_int1:3\2_2008_ideeclic_int1:3</vt:lpwstr>
  </property>
  <property fmtid="{D5CDD505-2E9C-101B-9397-08002B2CF9AE}" pid="11" name="ClassificationContentMarkingHeaderText">
    <vt:lpwstr>       Unclassified / Non classifié</vt:lpwstr>
  </property>
</Properties>
</file>