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9326563" cy="7407275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0000FF"/>
    <a:srgbClr val="FF66FF"/>
    <a:srgbClr val="FF0000"/>
    <a:srgbClr val="009900"/>
    <a:srgbClr val="00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50" y="-120"/>
      </p:cViewPr>
      <p:guideLst>
        <p:guide orient="horz" pos="129"/>
        <p:guide pos="2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18" y="-84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369" y="0"/>
            <a:ext cx="3037031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649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369" y="8832850"/>
            <a:ext cx="3037031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C073CEA-5B61-492C-8EC5-54D9CA6A80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2701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4" y="0"/>
            <a:ext cx="303864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9688" y="698500"/>
            <a:ext cx="438943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8" y="4416426"/>
            <a:ext cx="560832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649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4" y="8831263"/>
            <a:ext cx="303864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B07752F-12CB-46AE-B89F-9FE12C8D53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17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713362-6598-4A87-928A-681C06362548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2300288"/>
            <a:ext cx="7926387" cy="1589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8588" y="4197350"/>
            <a:ext cx="6529387" cy="18923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D0C67-9B1D-48B7-9C43-EC722424DA12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141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6B2D-E10A-4A9C-9829-ED724EBE0838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2137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275" y="658813"/>
            <a:ext cx="1981200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0088" y="658813"/>
            <a:ext cx="5792787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D490-8500-4531-B3ED-125EA7F88182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4916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4BA8-A950-4021-857C-C0EBAC61EDA6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07801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759325"/>
            <a:ext cx="7927975" cy="1471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140075"/>
            <a:ext cx="7927975" cy="1619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9D376-E992-4D2E-989F-5DA852882F47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6444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088" y="2139950"/>
            <a:ext cx="3886200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688" y="2139950"/>
            <a:ext cx="3887787" cy="444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1059-1AA4-41F5-894B-5461021410D3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7915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96863"/>
            <a:ext cx="8393113" cy="12350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657350"/>
            <a:ext cx="4121150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349500"/>
            <a:ext cx="412115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657350"/>
            <a:ext cx="4122738" cy="692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349500"/>
            <a:ext cx="4122738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A9E17-C650-4ECD-B1D1-61FC7A790205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1933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DFAFC-1C8D-46CE-A0C8-473C7D1C0973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7176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58BA-598B-459F-95ED-9E8E054F267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4556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95275"/>
            <a:ext cx="3068638" cy="1254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95275"/>
            <a:ext cx="5213350" cy="6321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549400"/>
            <a:ext cx="3068638" cy="5067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69AB-DE61-426F-9599-9F36F2C4548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327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84775"/>
            <a:ext cx="5595938" cy="612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61988"/>
            <a:ext cx="5595938" cy="4445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797550"/>
            <a:ext cx="5595938" cy="86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924F0-AE12-41AC-A3FA-CB084A33B327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1014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side templa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361488" cy="736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8" y="658813"/>
            <a:ext cx="7926387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2139950"/>
            <a:ext cx="7926387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0088" y="6748463"/>
            <a:ext cx="19431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t" anchorCtr="0" compatLnSpc="1">
            <a:prstTxWarp prst="textNoShape">
              <a:avLst/>
            </a:prstTxWarp>
          </a:bodyPr>
          <a:lstStyle>
            <a:lvl1pPr defTabSz="955675">
              <a:defRPr sz="1500">
                <a:latin typeface="+mn-lt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6113" y="6748463"/>
            <a:ext cx="29543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t" anchorCtr="0" compatLnSpc="1">
            <a:prstTxWarp prst="textNoShape">
              <a:avLst/>
            </a:prstTxWarp>
          </a:bodyPr>
          <a:lstStyle>
            <a:lvl1pPr algn="ctr" defTabSz="955675">
              <a:defRPr sz="1500">
                <a:latin typeface="+mn-lt"/>
              </a:defRPr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83375" y="6748463"/>
            <a:ext cx="19431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19" tIns="47809" rIns="95619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500">
                <a:latin typeface="+mn-lt"/>
              </a:defRPr>
            </a:lvl1pPr>
          </a:lstStyle>
          <a:p>
            <a:pPr>
              <a:defRPr/>
            </a:pPr>
            <a:fld id="{3D446E40-9007-4061-AB5E-7B13A38C99B8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defTabSz="955675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4572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9144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3716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828800" algn="ctr" defTabSz="95567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8775" indent="-358775" algn="l" defTabSz="955675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defTabSz="955675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5388" indent="-239713" algn="l" defTabSz="9556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3225" indent="-239713" algn="l" defTabSz="9556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1063" indent="-238125" algn="l" defTabSz="9556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08263" indent="-238125" algn="l" defTabSz="95567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5463" indent="-238125" algn="l" defTabSz="95567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2663" indent="-238125" algn="l" defTabSz="95567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79863" indent="-238125" algn="l" defTabSz="95567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97" name="Elbow Connector 94"/>
          <p:cNvCxnSpPr>
            <a:cxnSpLocks noChangeShapeType="1"/>
          </p:cNvCxnSpPr>
          <p:nvPr/>
        </p:nvCxnSpPr>
        <p:spPr bwMode="auto">
          <a:xfrm rot="16200000" flipH="1">
            <a:off x="5582444" y="2898432"/>
            <a:ext cx="1588" cy="1371600"/>
          </a:xfrm>
          <a:prstGeom prst="bentConnector3">
            <a:avLst>
              <a:gd name="adj1" fmla="val -9921725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6" name="Elbow Connector 2109"/>
          <p:cNvCxnSpPr>
            <a:cxnSpLocks noChangeShapeType="1"/>
          </p:cNvCxnSpPr>
          <p:nvPr/>
        </p:nvCxnSpPr>
        <p:spPr bwMode="auto">
          <a:xfrm rot="16200000" flipH="1">
            <a:off x="3332163" y="2884943"/>
            <a:ext cx="1587" cy="1392237"/>
          </a:xfrm>
          <a:prstGeom prst="bentConnector3">
            <a:avLst>
              <a:gd name="adj1" fmla="val -8875110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Elbow Connector 2047"/>
          <p:cNvCxnSpPr>
            <a:stCxn id="2077" idx="0"/>
            <a:endCxn id="2079" idx="0"/>
          </p:cNvCxnSpPr>
          <p:nvPr/>
        </p:nvCxnSpPr>
        <p:spPr bwMode="auto">
          <a:xfrm rot="5400000" flipH="1" flipV="1">
            <a:off x="4442619" y="4126335"/>
            <a:ext cx="12700" cy="1377950"/>
          </a:xfrm>
          <a:prstGeom prst="bentConnector3">
            <a:avLst>
              <a:gd name="adj1" fmla="val 1387496"/>
            </a:avLst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" name="Straight Connector 216"/>
          <p:cNvCxnSpPr>
            <a:cxnSpLocks noChangeShapeType="1"/>
          </p:cNvCxnSpPr>
          <p:nvPr/>
        </p:nvCxnSpPr>
        <p:spPr bwMode="auto">
          <a:xfrm>
            <a:off x="4148154" y="4462908"/>
            <a:ext cx="0" cy="182562"/>
          </a:xfrm>
          <a:prstGeom prst="line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" name="Straight Connector 226"/>
          <p:cNvCxnSpPr>
            <a:cxnSpLocks noChangeShapeType="1"/>
          </p:cNvCxnSpPr>
          <p:nvPr/>
        </p:nvCxnSpPr>
        <p:spPr bwMode="auto">
          <a:xfrm>
            <a:off x="6532563" y="4497836"/>
            <a:ext cx="0" cy="160337"/>
          </a:xfrm>
          <a:prstGeom prst="line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Straight Connector 194"/>
          <p:cNvCxnSpPr>
            <a:cxnSpLocks noChangeShapeType="1"/>
          </p:cNvCxnSpPr>
          <p:nvPr/>
        </p:nvCxnSpPr>
        <p:spPr bwMode="auto">
          <a:xfrm>
            <a:off x="3787775" y="3265447"/>
            <a:ext cx="0" cy="182562"/>
          </a:xfrm>
          <a:prstGeom prst="line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800894" y="751338"/>
            <a:ext cx="88106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INPUTS</a:t>
            </a:r>
            <a:endParaRPr lang="en-CA" altLang="en-US" sz="85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800894" y="1532388"/>
            <a:ext cx="88106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ACTIVITIES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800894" y="2549976"/>
            <a:ext cx="88106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OUTPUTS</a:t>
            </a:r>
          </a:p>
        </p:txBody>
      </p:sp>
      <p:sp>
        <p:nvSpPr>
          <p:cNvPr id="2058" name="Text Box 25"/>
          <p:cNvSpPr txBox="1">
            <a:spLocks noChangeArrowheads="1"/>
          </p:cNvSpPr>
          <p:nvPr/>
        </p:nvSpPr>
        <p:spPr bwMode="auto">
          <a:xfrm>
            <a:off x="800894" y="3915226"/>
            <a:ext cx="88106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IMMEDIATE OUTCOMES</a:t>
            </a:r>
          </a:p>
        </p:txBody>
      </p:sp>
      <p:sp>
        <p:nvSpPr>
          <p:cNvPr id="2059" name="Text Box 27"/>
          <p:cNvSpPr txBox="1">
            <a:spLocks noChangeArrowheads="1"/>
          </p:cNvSpPr>
          <p:nvPr/>
        </p:nvSpPr>
        <p:spPr bwMode="auto">
          <a:xfrm>
            <a:off x="742950" y="5095504"/>
            <a:ext cx="99695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INTERMEDIATE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OUTCOMES</a:t>
            </a:r>
          </a:p>
        </p:txBody>
      </p:sp>
      <p:sp>
        <p:nvSpPr>
          <p:cNvPr id="2060" name="Text Box 87"/>
          <p:cNvSpPr txBox="1">
            <a:spLocks noChangeArrowheads="1"/>
          </p:cNvSpPr>
          <p:nvPr/>
        </p:nvSpPr>
        <p:spPr bwMode="auto">
          <a:xfrm>
            <a:off x="800894" y="6647313"/>
            <a:ext cx="88106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99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ULTIMATE OUTCOME</a:t>
            </a:r>
          </a:p>
        </p:txBody>
      </p:sp>
      <p:sp>
        <p:nvSpPr>
          <p:cNvPr id="2061" name="Text Box 4"/>
          <p:cNvSpPr txBox="1">
            <a:spLocks noChangeArrowheads="1"/>
          </p:cNvSpPr>
          <p:nvPr/>
        </p:nvSpPr>
        <p:spPr bwMode="auto">
          <a:xfrm>
            <a:off x="1755775" y="695776"/>
            <a:ext cx="6694488" cy="32861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645" tIns="37645" rIns="37645" bIns="37645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dirty="0"/>
              <a:t>Funding; Human Resources; Facilities, Infrastructure, Management and Administrative Support; Acts, </a:t>
            </a:r>
            <a:r>
              <a:rPr lang="en-CA" altLang="en-US" sz="900" dirty="0" smtClean="0"/>
              <a:t>Regulations, </a:t>
            </a:r>
            <a:r>
              <a:rPr lang="en-CA" altLang="en-US" sz="900" dirty="0"/>
              <a:t>Policies, Priorities; Memorandums of Understanding, Research, Data</a:t>
            </a:r>
          </a:p>
        </p:txBody>
      </p:sp>
      <p:sp>
        <p:nvSpPr>
          <p:cNvPr id="2062" name="Text Box 8"/>
          <p:cNvSpPr txBox="1">
            <a:spLocks noChangeArrowheads="1"/>
          </p:cNvSpPr>
          <p:nvPr/>
        </p:nvSpPr>
        <p:spPr bwMode="auto">
          <a:xfrm>
            <a:off x="6934200" y="1259338"/>
            <a:ext cx="1554163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" tIns="27432" rIns="27432" bIns="27432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dirty="0"/>
              <a:t>Conduct post-market</a:t>
            </a:r>
            <a:r>
              <a:rPr lang="en-CA" altLang="en-US" sz="900" dirty="0">
                <a:solidFill>
                  <a:schemeClr val="accent2"/>
                </a:solidFill>
              </a:rPr>
              <a:t> </a:t>
            </a:r>
            <a:r>
              <a:rPr lang="en-CA" altLang="en-US" sz="900" dirty="0"/>
              <a:t>surveillance, benefit-risk </a:t>
            </a:r>
            <a:r>
              <a:rPr lang="en-CA" altLang="en-US" sz="900" dirty="0" smtClean="0"/>
              <a:t>assessment, monitoring, compliance and enforcement </a:t>
            </a:r>
            <a:r>
              <a:rPr lang="en-CA" altLang="en-US" sz="900" dirty="0"/>
              <a:t>activities</a:t>
            </a:r>
          </a:p>
        </p:txBody>
      </p:sp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3492500" y="1259338"/>
            <a:ext cx="1554163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" tIns="27432" rIns="27432" bIns="27432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dirty="0"/>
              <a:t>Coordinate, collaborate and implement outreach with stakeholders, partners and citizens</a:t>
            </a: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5900738" y="3585026"/>
            <a:ext cx="1262062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dirty="0"/>
              <a:t>NHP </a:t>
            </a:r>
            <a:r>
              <a:rPr lang="en-CA" altLang="en-US" sz="900" dirty="0" smtClean="0"/>
              <a:t>risks </a:t>
            </a:r>
            <a:r>
              <a:rPr lang="en-CA" altLang="en-US" sz="900" dirty="0"/>
              <a:t>are identified and appropriately addressed</a:t>
            </a:r>
          </a:p>
        </p:txBody>
      </p:sp>
      <p:sp>
        <p:nvSpPr>
          <p:cNvPr id="2067" name="Text Box 7"/>
          <p:cNvSpPr txBox="1">
            <a:spLocks noChangeArrowheads="1"/>
          </p:cNvSpPr>
          <p:nvPr/>
        </p:nvSpPr>
        <p:spPr bwMode="auto">
          <a:xfrm>
            <a:off x="5227638" y="1259338"/>
            <a:ext cx="1554162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" tIns="27432" rIns="27432" bIns="27432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Conduct pre-market</a:t>
            </a:r>
            <a:r>
              <a:rPr lang="en-CA" altLang="en-US" sz="900">
                <a:solidFill>
                  <a:schemeClr val="accent2"/>
                </a:solidFill>
              </a:rPr>
              <a:t> </a:t>
            </a:r>
            <a:r>
              <a:rPr lang="en-CA" altLang="en-US" sz="900"/>
              <a:t>risk/benefit assessments of applications for licensing/approval</a:t>
            </a:r>
          </a:p>
        </p:txBody>
      </p:sp>
      <p:sp>
        <p:nvSpPr>
          <p:cNvPr id="2069" name="Text Box 6"/>
          <p:cNvSpPr txBox="1">
            <a:spLocks noChangeArrowheads="1"/>
          </p:cNvSpPr>
          <p:nvPr/>
        </p:nvSpPr>
        <p:spPr bwMode="auto">
          <a:xfrm>
            <a:off x="1739900" y="1267276"/>
            <a:ext cx="1555750" cy="703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" tIns="27432" rIns="27432" bIns="27432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dirty="0"/>
              <a:t>Develop, implement and review Natural Health Product  (NHP) regulatory framework</a:t>
            </a:r>
          </a:p>
        </p:txBody>
      </p:sp>
      <p:sp>
        <p:nvSpPr>
          <p:cNvPr id="2071" name="Text Box 19"/>
          <p:cNvSpPr txBox="1">
            <a:spLocks noChangeArrowheads="1"/>
          </p:cNvSpPr>
          <p:nvPr/>
        </p:nvSpPr>
        <p:spPr bwMode="auto">
          <a:xfrm>
            <a:off x="1763713" y="3583438"/>
            <a:ext cx="1262062" cy="941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Integrated approach for implementation </a:t>
            </a:r>
            <a:br>
              <a:rPr lang="en-CA" altLang="en-US" sz="900"/>
            </a:br>
            <a:r>
              <a:rPr lang="en-CA" altLang="en-US" sz="900"/>
              <a:t>of NHP Program priorities and activities</a:t>
            </a:r>
          </a:p>
        </p:txBody>
      </p:sp>
      <p:sp>
        <p:nvSpPr>
          <p:cNvPr id="2072" name="Text Box 116"/>
          <p:cNvSpPr txBox="1">
            <a:spLocks noChangeArrowheads="1"/>
          </p:cNvSpPr>
          <p:nvPr/>
        </p:nvSpPr>
        <p:spPr bwMode="auto">
          <a:xfrm>
            <a:off x="800894" y="6048826"/>
            <a:ext cx="88106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LONG-TERM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85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OUTCOMES</a:t>
            </a:r>
          </a:p>
        </p:txBody>
      </p:sp>
      <p:sp>
        <p:nvSpPr>
          <p:cNvPr id="2073" name="Text Box 121"/>
          <p:cNvSpPr txBox="1">
            <a:spLocks noChangeArrowheads="1"/>
          </p:cNvSpPr>
          <p:nvPr/>
        </p:nvSpPr>
        <p:spPr bwMode="auto">
          <a:xfrm>
            <a:off x="1708150" y="6017076"/>
            <a:ext cx="3265488" cy="3429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dirty="0"/>
              <a:t>Sustainable, cost-efficient, responsive and evidence-based regulatory system for NHPs</a:t>
            </a:r>
          </a:p>
        </p:txBody>
      </p:sp>
      <p:sp>
        <p:nvSpPr>
          <p:cNvPr id="2074" name="Line 170"/>
          <p:cNvSpPr>
            <a:spLocks noChangeShapeType="1"/>
          </p:cNvSpPr>
          <p:nvPr/>
        </p:nvSpPr>
        <p:spPr bwMode="auto">
          <a:xfrm>
            <a:off x="7429500" y="5653538"/>
            <a:ext cx="0" cy="0"/>
          </a:xfrm>
          <a:prstGeom prst="line">
            <a:avLst/>
          </a:prstGeom>
          <a:noFill/>
          <a:ln w="9525">
            <a:solidFill>
              <a:schemeClr val="accent2">
                <a:lumMod val="75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" tIns="18288" rIns="18288" bIns="18288"/>
          <a:lstStyle/>
          <a:p>
            <a:endParaRPr lang="en-CA"/>
          </a:p>
        </p:txBody>
      </p:sp>
      <p:sp>
        <p:nvSpPr>
          <p:cNvPr id="2075" name="Text Box 179"/>
          <p:cNvSpPr txBox="1">
            <a:spLocks noChangeArrowheads="1"/>
          </p:cNvSpPr>
          <p:nvPr/>
        </p:nvSpPr>
        <p:spPr bwMode="auto">
          <a:xfrm>
            <a:off x="1739900" y="6658426"/>
            <a:ext cx="6748463" cy="233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124" tIns="19124" rIns="19124" bIns="19124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dirty="0"/>
              <a:t>Health of Canadians improved and maintained through access to safe, effective </a:t>
            </a:r>
            <a:r>
              <a:rPr lang="en-CA" altLang="en-US" sz="900" dirty="0" smtClean="0"/>
              <a:t>and high quality </a:t>
            </a:r>
            <a:r>
              <a:rPr lang="en-CA" altLang="en-US" sz="900" dirty="0"/>
              <a:t>NHPs</a:t>
            </a:r>
          </a:p>
        </p:txBody>
      </p:sp>
      <p:sp>
        <p:nvSpPr>
          <p:cNvPr id="2076" name="Text Box 191"/>
          <p:cNvSpPr txBox="1">
            <a:spLocks noChangeArrowheads="1"/>
          </p:cNvSpPr>
          <p:nvPr/>
        </p:nvSpPr>
        <p:spPr bwMode="auto">
          <a:xfrm>
            <a:off x="7250113" y="3585026"/>
            <a:ext cx="1262062" cy="941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Mechanisms are in place to observe and maintain adherence to NHP Regulations</a:t>
            </a:r>
          </a:p>
        </p:txBody>
      </p:sp>
      <p:sp>
        <p:nvSpPr>
          <p:cNvPr id="2077" name="Text Box 177"/>
          <p:cNvSpPr txBox="1">
            <a:spLocks noChangeArrowheads="1"/>
          </p:cNvSpPr>
          <p:nvPr/>
        </p:nvSpPr>
        <p:spPr bwMode="auto">
          <a:xfrm>
            <a:off x="3122613" y="4815310"/>
            <a:ext cx="1262062" cy="941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Canadians understand the risks and benefits of NHPs</a:t>
            </a:r>
          </a:p>
        </p:txBody>
      </p:sp>
      <p:sp>
        <p:nvSpPr>
          <p:cNvPr id="2078" name="Text Box 192"/>
          <p:cNvSpPr txBox="1">
            <a:spLocks noChangeArrowheads="1"/>
          </p:cNvSpPr>
          <p:nvPr/>
        </p:nvSpPr>
        <p:spPr bwMode="auto">
          <a:xfrm>
            <a:off x="1763713" y="4815310"/>
            <a:ext cx="1262062" cy="9413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NHP framework evolves to effectively administer NHPs in Canada</a:t>
            </a:r>
          </a:p>
        </p:txBody>
      </p:sp>
      <p:sp>
        <p:nvSpPr>
          <p:cNvPr id="2079" name="Text Box 193"/>
          <p:cNvSpPr txBox="1">
            <a:spLocks noChangeArrowheads="1"/>
          </p:cNvSpPr>
          <p:nvPr/>
        </p:nvSpPr>
        <p:spPr bwMode="auto">
          <a:xfrm>
            <a:off x="4497388" y="4815310"/>
            <a:ext cx="1268412" cy="942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Industry understands the regulatory requirements </a:t>
            </a:r>
          </a:p>
        </p:txBody>
      </p:sp>
      <p:cxnSp>
        <p:nvCxnSpPr>
          <p:cNvPr id="2080" name="AutoShape 230"/>
          <p:cNvCxnSpPr>
            <a:cxnSpLocks noChangeShapeType="1"/>
            <a:stCxn id="2069" idx="2"/>
            <a:endCxn id="2070" idx="0"/>
          </p:cNvCxnSpPr>
          <p:nvPr/>
        </p:nvCxnSpPr>
        <p:spPr bwMode="auto">
          <a:xfrm>
            <a:off x="2517775" y="1970538"/>
            <a:ext cx="0" cy="185718"/>
          </a:xfrm>
          <a:prstGeom prst="straightConnector1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1" name="AutoShape 231"/>
          <p:cNvCxnSpPr>
            <a:cxnSpLocks noChangeShapeType="1"/>
            <a:stCxn id="2067" idx="2"/>
            <a:endCxn id="2068" idx="0"/>
          </p:cNvCxnSpPr>
          <p:nvPr/>
        </p:nvCxnSpPr>
        <p:spPr bwMode="auto">
          <a:xfrm>
            <a:off x="6004719" y="1962601"/>
            <a:ext cx="0" cy="209530"/>
          </a:xfrm>
          <a:prstGeom prst="straightConnector1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2" name="AutoShape 233"/>
          <p:cNvCxnSpPr>
            <a:cxnSpLocks noChangeShapeType="1"/>
            <a:stCxn id="2062" idx="2"/>
            <a:endCxn id="2064" idx="0"/>
          </p:cNvCxnSpPr>
          <p:nvPr/>
        </p:nvCxnSpPr>
        <p:spPr bwMode="auto">
          <a:xfrm>
            <a:off x="7711282" y="1962601"/>
            <a:ext cx="7143" cy="212705"/>
          </a:xfrm>
          <a:prstGeom prst="straightConnector1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3" name="AutoShape 234"/>
          <p:cNvCxnSpPr>
            <a:cxnSpLocks noChangeShapeType="1"/>
            <a:stCxn id="2063" idx="2"/>
            <a:endCxn id="2065" idx="0"/>
          </p:cNvCxnSpPr>
          <p:nvPr/>
        </p:nvCxnSpPr>
        <p:spPr bwMode="auto">
          <a:xfrm>
            <a:off x="4269582" y="1962601"/>
            <a:ext cx="0" cy="209530"/>
          </a:xfrm>
          <a:prstGeom prst="straightConnector1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4" name="AutoShape 245"/>
          <p:cNvCxnSpPr>
            <a:cxnSpLocks noChangeShapeType="1"/>
            <a:stCxn id="2071" idx="2"/>
            <a:endCxn id="2078" idx="0"/>
          </p:cNvCxnSpPr>
          <p:nvPr/>
        </p:nvCxnSpPr>
        <p:spPr bwMode="auto">
          <a:xfrm>
            <a:off x="2394744" y="4524826"/>
            <a:ext cx="0" cy="290484"/>
          </a:xfrm>
          <a:prstGeom prst="straightConnector1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5" name="Text Box 295"/>
          <p:cNvSpPr txBox="1">
            <a:spLocks noChangeArrowheads="1"/>
          </p:cNvSpPr>
          <p:nvPr/>
        </p:nvSpPr>
        <p:spPr bwMode="auto">
          <a:xfrm>
            <a:off x="5137150" y="6021838"/>
            <a:ext cx="3338513" cy="3476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Canadians make informed decisions; choose and use NHPs with confidence</a:t>
            </a:r>
          </a:p>
        </p:txBody>
      </p:sp>
      <p:cxnSp>
        <p:nvCxnSpPr>
          <p:cNvPr id="2086" name="AutoShape 301"/>
          <p:cNvCxnSpPr>
            <a:cxnSpLocks noChangeShapeType="1"/>
            <a:stCxn id="2078" idx="2"/>
            <a:endCxn id="2073" idx="0"/>
          </p:cNvCxnSpPr>
          <p:nvPr/>
        </p:nvCxnSpPr>
        <p:spPr bwMode="auto">
          <a:xfrm>
            <a:off x="2394744" y="5756697"/>
            <a:ext cx="946150" cy="260379"/>
          </a:xfrm>
          <a:prstGeom prst="straightConnector1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7" name="Text Box 311"/>
          <p:cNvSpPr txBox="1">
            <a:spLocks noChangeArrowheads="1"/>
          </p:cNvSpPr>
          <p:nvPr/>
        </p:nvSpPr>
        <p:spPr bwMode="auto">
          <a:xfrm rot="5400000">
            <a:off x="5803106" y="3591382"/>
            <a:ext cx="6205537" cy="452432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" tIns="18288" rIns="18288" bIns="182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b="1" dirty="0"/>
              <a:t>External influences</a:t>
            </a:r>
            <a:r>
              <a:rPr lang="en-CA" altLang="en-US" sz="900" dirty="0"/>
              <a:t>: funding, change of priorities (e.g., increased non-compliance, adverse reactions, trade complaints, licence applications); security issues; new/on-going issues; partners and stakeholders; international trade obligations; market innovations pending regulatory interpretation</a:t>
            </a:r>
          </a:p>
        </p:txBody>
      </p:sp>
      <p:sp>
        <p:nvSpPr>
          <p:cNvPr id="2089" name="Text Box 193"/>
          <p:cNvSpPr txBox="1">
            <a:spLocks noChangeArrowheads="1"/>
          </p:cNvSpPr>
          <p:nvPr/>
        </p:nvSpPr>
        <p:spPr bwMode="auto">
          <a:xfrm>
            <a:off x="7248525" y="4821660"/>
            <a:ext cx="1262063" cy="939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Reduce exposure of Canadians to health risks</a:t>
            </a:r>
          </a:p>
        </p:txBody>
      </p:sp>
      <p:sp>
        <p:nvSpPr>
          <p:cNvPr id="2090" name="Text Box 311"/>
          <p:cNvSpPr txBox="1">
            <a:spLocks noChangeArrowheads="1"/>
          </p:cNvSpPr>
          <p:nvPr/>
        </p:nvSpPr>
        <p:spPr bwMode="auto">
          <a:xfrm rot="-5400000">
            <a:off x="-2651791" y="3608564"/>
            <a:ext cx="6170357" cy="452432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" tIns="18288" rIns="18288" bIns="1828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 b="1" dirty="0"/>
              <a:t>Reach: </a:t>
            </a:r>
            <a:r>
              <a:rPr lang="en-CA" altLang="en-US" sz="900" dirty="0"/>
              <a:t>Academia; Associations: Medical, NHP, Consumer Advocacy; Clinical trial subjects; Consumers; Federal/Provincial/Territorial Governments; Health Canada Regulators; Industry; International Governments, Regulators and organizations; Retail; Science/Research organizations</a:t>
            </a:r>
          </a:p>
        </p:txBody>
      </p:sp>
      <p:cxnSp>
        <p:nvCxnSpPr>
          <p:cNvPr id="2091" name="Elbow Connector 16"/>
          <p:cNvCxnSpPr>
            <a:cxnSpLocks noChangeShapeType="1"/>
            <a:stCxn id="2069" idx="0"/>
            <a:endCxn id="2062" idx="0"/>
          </p:cNvCxnSpPr>
          <p:nvPr/>
        </p:nvCxnSpPr>
        <p:spPr bwMode="auto">
          <a:xfrm rot="5400000" flipH="1" flipV="1">
            <a:off x="5110559" y="-1333446"/>
            <a:ext cx="7938" cy="5193507"/>
          </a:xfrm>
          <a:prstGeom prst="bentConnector3">
            <a:avLst>
              <a:gd name="adj1" fmla="val 2169829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2" name="Elbow Connector 19"/>
          <p:cNvCxnSpPr>
            <a:cxnSpLocks noChangeShapeType="1"/>
            <a:stCxn id="2061" idx="2"/>
            <a:endCxn id="2063" idx="0"/>
          </p:cNvCxnSpPr>
          <p:nvPr/>
        </p:nvCxnSpPr>
        <p:spPr bwMode="auto">
          <a:xfrm rot="5400000">
            <a:off x="4568826" y="725145"/>
            <a:ext cx="234950" cy="833437"/>
          </a:xfrm>
          <a:prstGeom prst="bentConnector3">
            <a:avLst>
              <a:gd name="adj1" fmla="val 30740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3" name="Elbow Connector 21"/>
          <p:cNvCxnSpPr>
            <a:cxnSpLocks noChangeShapeType="1"/>
            <a:stCxn id="2061" idx="2"/>
            <a:endCxn id="2067" idx="0"/>
          </p:cNvCxnSpPr>
          <p:nvPr/>
        </p:nvCxnSpPr>
        <p:spPr bwMode="auto">
          <a:xfrm rot="16200000" flipH="1">
            <a:off x="5436394" y="691013"/>
            <a:ext cx="234950" cy="901700"/>
          </a:xfrm>
          <a:prstGeom prst="bentConnector3">
            <a:avLst>
              <a:gd name="adj1" fmla="val 30744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2" name="Elbow Connector 81"/>
          <p:cNvCxnSpPr>
            <a:cxnSpLocks noChangeShapeType="1"/>
          </p:cNvCxnSpPr>
          <p:nvPr/>
        </p:nvCxnSpPr>
        <p:spPr bwMode="auto">
          <a:xfrm rot="16200000" flipH="1">
            <a:off x="2808684" y="2788497"/>
            <a:ext cx="323850" cy="1269207"/>
          </a:xfrm>
          <a:prstGeom prst="bentConnector3">
            <a:avLst>
              <a:gd name="adj1" fmla="val 55882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3" name="Elbow Connector 41"/>
          <p:cNvCxnSpPr>
            <a:cxnSpLocks noChangeShapeType="1"/>
          </p:cNvCxnSpPr>
          <p:nvPr/>
        </p:nvCxnSpPr>
        <p:spPr bwMode="auto">
          <a:xfrm rot="16200000" flipH="1">
            <a:off x="2908300" y="2883449"/>
            <a:ext cx="1588" cy="1392238"/>
          </a:xfrm>
          <a:prstGeom prst="bentConnector3">
            <a:avLst>
              <a:gd name="adj1" fmla="val -8697292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0" name="Elbow Connector 101"/>
          <p:cNvCxnSpPr>
            <a:cxnSpLocks noChangeShapeType="1"/>
          </p:cNvCxnSpPr>
          <p:nvPr/>
        </p:nvCxnSpPr>
        <p:spPr bwMode="auto">
          <a:xfrm rot="16200000" flipH="1">
            <a:off x="6519069" y="2219080"/>
            <a:ext cx="1588" cy="2720975"/>
          </a:xfrm>
          <a:prstGeom prst="bentConnector3">
            <a:avLst>
              <a:gd name="adj1" fmla="val -9597040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1" name="Elbow Connector 111"/>
          <p:cNvCxnSpPr>
            <a:cxnSpLocks noChangeShapeType="1"/>
            <a:stCxn id="2064" idx="2"/>
            <a:endCxn id="2066" idx="0"/>
          </p:cNvCxnSpPr>
          <p:nvPr/>
        </p:nvCxnSpPr>
        <p:spPr bwMode="auto">
          <a:xfrm rot="5400000">
            <a:off x="6991737" y="2858338"/>
            <a:ext cx="266720" cy="1186656"/>
          </a:xfrm>
          <a:prstGeom prst="bentConnector3">
            <a:avLst>
              <a:gd name="adj1" fmla="val 40179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8" name="Straight Connector 100"/>
          <p:cNvCxnSpPr>
            <a:cxnSpLocks noChangeShapeType="1"/>
          </p:cNvCxnSpPr>
          <p:nvPr/>
        </p:nvCxnSpPr>
        <p:spPr bwMode="auto">
          <a:xfrm>
            <a:off x="5813425" y="3283744"/>
            <a:ext cx="0" cy="140924"/>
          </a:xfrm>
          <a:prstGeom prst="line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" name="Straight Connector 184"/>
          <p:cNvCxnSpPr>
            <a:cxnSpLocks noChangeShapeType="1"/>
          </p:cNvCxnSpPr>
          <p:nvPr/>
        </p:nvCxnSpPr>
        <p:spPr bwMode="auto">
          <a:xfrm>
            <a:off x="5060950" y="4454975"/>
            <a:ext cx="0" cy="182563"/>
          </a:xfrm>
          <a:prstGeom prst="line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0" name="Elbow Connector 176"/>
          <p:cNvCxnSpPr>
            <a:cxnSpLocks noChangeShapeType="1"/>
          </p:cNvCxnSpPr>
          <p:nvPr/>
        </p:nvCxnSpPr>
        <p:spPr bwMode="auto">
          <a:xfrm rot="5400000" flipH="1" flipV="1">
            <a:off x="4378325" y="3026197"/>
            <a:ext cx="12700" cy="3584575"/>
          </a:xfrm>
          <a:prstGeom prst="bentConnector3">
            <a:avLst>
              <a:gd name="adj1" fmla="val 1424929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01" name="Text Box 22"/>
          <p:cNvSpPr txBox="1">
            <a:spLocks noChangeArrowheads="1"/>
          </p:cNvSpPr>
          <p:nvPr/>
        </p:nvSpPr>
        <p:spPr bwMode="auto">
          <a:xfrm>
            <a:off x="4529138" y="3583438"/>
            <a:ext cx="1262062" cy="941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Safe and effective NHPs are authorized for sale and clinical trial use in Canada while increasing Health Canada’s NHP knowledge</a:t>
            </a:r>
          </a:p>
        </p:txBody>
      </p:sp>
      <p:sp>
        <p:nvSpPr>
          <p:cNvPr id="2102" name="Text Box 286"/>
          <p:cNvSpPr txBox="1">
            <a:spLocks noChangeArrowheads="1"/>
          </p:cNvSpPr>
          <p:nvPr/>
        </p:nvSpPr>
        <p:spPr bwMode="auto">
          <a:xfrm>
            <a:off x="3155950" y="3585026"/>
            <a:ext cx="1262063" cy="9413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Canadians are aware of regulatory requirements and the risks and benefits of NHPs</a:t>
            </a:r>
          </a:p>
        </p:txBody>
      </p:sp>
      <p:cxnSp>
        <p:nvCxnSpPr>
          <p:cNvPr id="2103" name="AutoShape 245"/>
          <p:cNvCxnSpPr>
            <a:cxnSpLocks noChangeShapeType="1"/>
            <a:stCxn id="2076" idx="2"/>
            <a:endCxn id="2089" idx="0"/>
          </p:cNvCxnSpPr>
          <p:nvPr/>
        </p:nvCxnSpPr>
        <p:spPr bwMode="auto">
          <a:xfrm flipH="1">
            <a:off x="7879557" y="4526413"/>
            <a:ext cx="1587" cy="295247"/>
          </a:xfrm>
          <a:prstGeom prst="straightConnector1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5" name="Elbow Connector 188"/>
          <p:cNvCxnSpPr>
            <a:cxnSpLocks noChangeShapeType="1"/>
          </p:cNvCxnSpPr>
          <p:nvPr/>
        </p:nvCxnSpPr>
        <p:spPr bwMode="auto">
          <a:xfrm rot="16200000" flipH="1">
            <a:off x="6931025" y="4237460"/>
            <a:ext cx="6350" cy="1155700"/>
          </a:xfrm>
          <a:prstGeom prst="bentConnector3">
            <a:avLst>
              <a:gd name="adj1" fmla="val -2474630"/>
            </a:avLst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6" name="Straight Arrow Connector 228"/>
          <p:cNvCxnSpPr>
            <a:cxnSpLocks noChangeShapeType="1"/>
          </p:cNvCxnSpPr>
          <p:nvPr/>
        </p:nvCxnSpPr>
        <p:spPr bwMode="auto">
          <a:xfrm flipH="1">
            <a:off x="6588126" y="5751963"/>
            <a:ext cx="0" cy="274320"/>
          </a:xfrm>
          <a:prstGeom prst="straightConnector1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7" name="Straight Arrow Connector 230"/>
          <p:cNvCxnSpPr>
            <a:cxnSpLocks noChangeShapeType="1"/>
          </p:cNvCxnSpPr>
          <p:nvPr/>
        </p:nvCxnSpPr>
        <p:spPr bwMode="auto">
          <a:xfrm>
            <a:off x="4029075" y="5761460"/>
            <a:ext cx="2443163" cy="255616"/>
          </a:xfrm>
          <a:prstGeom prst="straightConnector1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8" name="Straight Arrow Connector 232"/>
          <p:cNvCxnSpPr>
            <a:cxnSpLocks noChangeShapeType="1"/>
            <a:stCxn id="2079" idx="3"/>
            <a:endCxn id="2088" idx="1"/>
          </p:cNvCxnSpPr>
          <p:nvPr/>
        </p:nvCxnSpPr>
        <p:spPr bwMode="auto">
          <a:xfrm>
            <a:off x="5765800" y="5286797"/>
            <a:ext cx="146050" cy="0"/>
          </a:xfrm>
          <a:prstGeom prst="straightConnector1">
            <a:avLst/>
          </a:prstGeom>
          <a:noFill/>
          <a:ln w="12700" algn="ctr">
            <a:solidFill>
              <a:srgbClr val="006600"/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9" name="Straight Arrow Connector 236"/>
          <p:cNvCxnSpPr>
            <a:cxnSpLocks noChangeShapeType="1"/>
            <a:stCxn id="2089" idx="2"/>
            <a:endCxn id="2085" idx="0"/>
          </p:cNvCxnSpPr>
          <p:nvPr/>
        </p:nvCxnSpPr>
        <p:spPr bwMode="auto">
          <a:xfrm flipH="1">
            <a:off x="6806407" y="5761460"/>
            <a:ext cx="1073150" cy="260378"/>
          </a:xfrm>
          <a:prstGeom prst="straightConnector1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Elbow Connector 3"/>
          <p:cNvCxnSpPr>
            <a:stCxn id="2073" idx="2"/>
            <a:endCxn id="2085" idx="2"/>
          </p:cNvCxnSpPr>
          <p:nvPr/>
        </p:nvCxnSpPr>
        <p:spPr bwMode="auto">
          <a:xfrm rot="16200000" flipH="1">
            <a:off x="5068888" y="4631981"/>
            <a:ext cx="9525" cy="3465513"/>
          </a:xfrm>
          <a:prstGeom prst="bentConnector3">
            <a:avLst>
              <a:gd name="adj1" fmla="val 1250005"/>
            </a:avLst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184"/>
          <p:cNvCxnSpPr>
            <a:cxnSpLocks noChangeShapeType="1"/>
            <a:endCxn id="2075" idx="0"/>
          </p:cNvCxnSpPr>
          <p:nvPr/>
        </p:nvCxnSpPr>
        <p:spPr bwMode="auto">
          <a:xfrm>
            <a:off x="5114132" y="6472688"/>
            <a:ext cx="0" cy="185738"/>
          </a:xfrm>
          <a:prstGeom prst="line">
            <a:avLst/>
          </a:prstGeom>
          <a:noFill/>
          <a:ln w="12700" algn="ctr">
            <a:solidFill>
              <a:schemeClr val="accent2">
                <a:lumMod val="75000"/>
              </a:schemeClr>
            </a:solidFill>
            <a:round/>
            <a:headEnd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6927850" y="2175306"/>
            <a:ext cx="158115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/>
          <a:lstStyle>
            <a:lvl1pPr marL="88900" indent="-88900"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Canada Vigilance Program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Data, analysis, evidence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Reports, recommendations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Surveillance, investigation reports, compliance verification, recalls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Suspensions, cancellations</a:t>
            </a:r>
          </a:p>
        </p:txBody>
      </p:sp>
      <p:sp>
        <p:nvSpPr>
          <p:cNvPr id="2065" name="Text Box 46"/>
          <p:cNvSpPr txBox="1">
            <a:spLocks noChangeArrowheads="1"/>
          </p:cNvSpPr>
          <p:nvPr/>
        </p:nvSpPr>
        <p:spPr bwMode="auto">
          <a:xfrm>
            <a:off x="3492500" y="2172131"/>
            <a:ext cx="1554163" cy="1165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/>
          <a:lstStyle>
            <a:lvl1pPr marL="88900" indent="-88900"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 dirty="0"/>
              <a:t>Partnerships and linkages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 dirty="0"/>
              <a:t>Data sources/systems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 dirty="0" smtClean="0"/>
              <a:t>Public and stakeholder </a:t>
            </a:r>
            <a:r>
              <a:rPr lang="en-CA" altLang="en-US" sz="900" dirty="0"/>
              <a:t>education material, events</a:t>
            </a:r>
            <a:endParaRPr lang="en-CA" altLang="en-US" sz="900" b="1" dirty="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 dirty="0"/>
              <a:t>Publications, notifications, advisories, risk communications</a:t>
            </a:r>
          </a:p>
        </p:txBody>
      </p:sp>
      <p:sp>
        <p:nvSpPr>
          <p:cNvPr id="2068" name="Text Box 13"/>
          <p:cNvSpPr txBox="1">
            <a:spLocks noChangeArrowheads="1"/>
          </p:cNvSpPr>
          <p:nvPr/>
        </p:nvSpPr>
        <p:spPr bwMode="auto">
          <a:xfrm>
            <a:off x="5227638" y="2172131"/>
            <a:ext cx="1554162" cy="11461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/>
          <a:lstStyle>
            <a:lvl1pPr marL="88900" indent="-88900"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Advice, guidance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Product licences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Site licences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Clinical Trial Authorizations</a:t>
            </a:r>
          </a:p>
        </p:txBody>
      </p:sp>
      <p:sp>
        <p:nvSpPr>
          <p:cNvPr id="2070" name="Text Box 12"/>
          <p:cNvSpPr txBox="1">
            <a:spLocks noChangeArrowheads="1"/>
          </p:cNvSpPr>
          <p:nvPr/>
        </p:nvSpPr>
        <p:spPr bwMode="auto">
          <a:xfrm>
            <a:off x="1739900" y="2156256"/>
            <a:ext cx="1555750" cy="1162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/>
          <a:lstStyle>
            <a:lvl1pPr marL="88900" indent="-88900"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Monographs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Guidelines, policies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Collaborations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10000"/>
              </a:spcAft>
              <a:buClr>
                <a:srgbClr val="006600"/>
              </a:buClr>
            </a:pPr>
            <a:r>
              <a:rPr lang="en-CA" altLang="en-US" sz="900"/>
              <a:t>Market Research</a:t>
            </a:r>
          </a:p>
        </p:txBody>
      </p:sp>
      <p:sp>
        <p:nvSpPr>
          <p:cNvPr id="2088" name="Text Box 193"/>
          <p:cNvSpPr txBox="1">
            <a:spLocks noChangeArrowheads="1"/>
          </p:cNvSpPr>
          <p:nvPr/>
        </p:nvSpPr>
        <p:spPr bwMode="auto">
          <a:xfrm>
            <a:off x="5911850" y="4815310"/>
            <a:ext cx="1260475" cy="942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27432" tIns="27432" rIns="27432" bIns="27432" anchor="ctr" anchorCtr="1"/>
          <a:lstStyle>
            <a:lvl1pPr defTabSz="9556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477838" indent="-298450" defTabSz="955675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955675" indent="-239713" defTabSz="955675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433513" indent="-239713" defTabSz="955675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12938" indent="-238125" defTabSz="955675" eaLnBrk="0" hangingPunct="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01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273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845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741738" indent="-238125" defTabSz="955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altLang="en-US" sz="900"/>
              <a:t>NHPs available to Canadians on the Canadian market are safe, effective and of high quality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2592387" y="0"/>
            <a:ext cx="3974742" cy="2708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7432" tIns="27432" rIns="27432" bIns="27432" rtlCol="0">
            <a:spAutoFit/>
          </a:bodyPr>
          <a:lstStyle/>
          <a:p>
            <a:pPr algn="ctr"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CA" sz="1400" b="1" dirty="0" smtClean="0"/>
              <a:t>Natural Health Products Program Logic Model</a:t>
            </a:r>
            <a:endParaRPr lang="en-CA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5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5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27432" tIns="27432" rIns="27432" bIns="27432"/>
      <a:lstStyle>
        <a:defPPr algn="ctr" eaLnBrk="1" hangingPunct="1">
          <a:spcBef>
            <a:spcPct val="0"/>
          </a:spcBef>
          <a:spcAft>
            <a:spcPct val="10000"/>
          </a:spcAft>
          <a:buFontTx/>
          <a:buNone/>
          <a:defRPr sz="900"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11354</TotalTime>
  <Words>373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Health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hcuser</dc:creator>
  <cp:lastModifiedBy>EVA O'GRADY</cp:lastModifiedBy>
  <cp:revision>418</cp:revision>
  <cp:lastPrinted>2015-05-27T11:43:41Z</cp:lastPrinted>
  <dcterms:created xsi:type="dcterms:W3CDTF">2004-05-10T18:58:28Z</dcterms:created>
  <dcterms:modified xsi:type="dcterms:W3CDTF">2016-07-11T14:06:09Z</dcterms:modified>
</cp:coreProperties>
</file>