
<file path=[Content_Types].xml><?xml version="1.0" encoding="utf-8"?>
<Types xmlns="http://schemas.openxmlformats.org/package/2006/content-types">
  <Default Extension="emf" ContentType="image/x-emf"/>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1"/>
  </p:notesMasterIdLst>
  <p:sldIdLst>
    <p:sldId id="256" r:id="rId3"/>
    <p:sldId id="327" r:id="rId4"/>
    <p:sldId id="302" r:id="rId5"/>
    <p:sldId id="257" r:id="rId6"/>
    <p:sldId id="279" r:id="rId7"/>
    <p:sldId id="325" r:id="rId8"/>
    <p:sldId id="283" r:id="rId9"/>
    <p:sldId id="328" r:id="rId10"/>
    <p:sldId id="330" r:id="rId11"/>
    <p:sldId id="331" r:id="rId12"/>
    <p:sldId id="317" r:id="rId13"/>
    <p:sldId id="307" r:id="rId14"/>
    <p:sldId id="319" r:id="rId15"/>
    <p:sldId id="284" r:id="rId16"/>
    <p:sldId id="285" r:id="rId17"/>
    <p:sldId id="300" r:id="rId18"/>
    <p:sldId id="324" r:id="rId19"/>
    <p:sldId id="312" r:id="rId20"/>
    <p:sldId id="313" r:id="rId21"/>
    <p:sldId id="314" r:id="rId22"/>
    <p:sldId id="315" r:id="rId23"/>
    <p:sldId id="263" r:id="rId24"/>
    <p:sldId id="309" r:id="rId25"/>
    <p:sldId id="326" r:id="rId26"/>
    <p:sldId id="297" r:id="rId27"/>
    <p:sldId id="316" r:id="rId28"/>
    <p:sldId id="272" r:id="rId29"/>
    <p:sldId id="32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267AAA66-031A-4B62-B189-584027D214C6}">
          <p14:sldIdLst>
            <p14:sldId id="256"/>
          </p14:sldIdLst>
        </p14:section>
        <p14:section name="The Big Picture" id="{3415BA56-C2A2-4B70-9CAE-E8EF381ABE30}">
          <p14:sldIdLst>
            <p14:sldId id="327"/>
            <p14:sldId id="302"/>
            <p14:sldId id="257"/>
            <p14:sldId id="279"/>
            <p14:sldId id="325"/>
            <p14:sldId id="283"/>
          </p14:sldIdLst>
        </p14:section>
        <p14:section name="Stigma" id="{2E526BA3-10AD-45C9-9229-7FF833BBD3F0}">
          <p14:sldIdLst>
            <p14:sldId id="328"/>
            <p14:sldId id="330"/>
            <p14:sldId id="331"/>
            <p14:sldId id="317"/>
            <p14:sldId id="307"/>
            <p14:sldId id="319"/>
            <p14:sldId id="284"/>
            <p14:sldId id="285"/>
            <p14:sldId id="300"/>
          </p14:sldIdLst>
        </p14:section>
        <p14:section name="Harm reduction" id="{31331A26-A1FC-415A-A4D1-C1B589ED06D0}">
          <p14:sldIdLst>
            <p14:sldId id="324"/>
            <p14:sldId id="312"/>
            <p14:sldId id="313"/>
            <p14:sldId id="314"/>
            <p14:sldId id="315"/>
            <p14:sldId id="263"/>
            <p14:sldId id="309"/>
            <p14:sldId id="326"/>
            <p14:sldId id="297"/>
            <p14:sldId id="316"/>
            <p14:sldId id="272"/>
            <p14:sldId id="32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Williams, Amanda K (HC/SC)" initials="WAK(" lastIdx="10" clrIdx="3">
    <p:extLst>
      <p:ext uri="{19B8F6BF-5375-455C-9EA6-DF929625EA0E}">
        <p15:presenceInfo xmlns:p15="http://schemas.microsoft.com/office/powerpoint/2012/main" userId="S-1-5-21-3874007654-1566841883-3423792957-56984" providerId="AD"/>
      </p:ext>
    </p:extLst>
  </p:cmAuthor>
  <p:cmAuthor id="21" name="Oddi, Jacqueline (HC/SC)" initials="OJ(" lastIdx="1" clrIdx="6">
    <p:extLst>
      <p:ext uri="{19B8F6BF-5375-455C-9EA6-DF929625EA0E}">
        <p15:presenceInfo xmlns:p15="http://schemas.microsoft.com/office/powerpoint/2012/main" userId="S-1-5-21-3874007654-1566841883-3423792957-8894" providerId="AD"/>
      </p:ext>
    </p:extLst>
  </p:cmAuthor>
  <p:cmAuthor id="22" name="Barnett, Olanna (HC/SC)" initials="BO(" lastIdx="1" clrIdx="7">
    <p:extLst>
      <p:ext uri="{19B8F6BF-5375-455C-9EA6-DF929625EA0E}">
        <p15:presenceInfo xmlns:p15="http://schemas.microsoft.com/office/powerpoint/2012/main" userId="S-1-5-21-3874007654-1566841883-3423792957-95906" providerId="AD"/>
      </p:ext>
    </p:extLst>
  </p:cmAuthor>
  <p:cmAuthor id="23" name="Martin, Gillian (HC/SC)" initials="MG(" lastIdx="18" clrIdx="8">
    <p:extLst>
      <p:ext uri="{19B8F6BF-5375-455C-9EA6-DF929625EA0E}">
        <p15:presenceInfo xmlns:p15="http://schemas.microsoft.com/office/powerpoint/2012/main" userId="S-1-5-21-3874007654-1566841883-3423792957-95894" providerId="AD"/>
      </p:ext>
    </p:extLst>
  </p:cmAuthor>
  <p:cmAuthor id="3" name="Rebecca Brodman" initials="RB" lastIdx="109" clrIdx="0">
    <p:extLst>
      <p:ext uri="{19B8F6BF-5375-455C-9EA6-DF929625EA0E}">
        <p15:presenceInfo xmlns:p15="http://schemas.microsoft.com/office/powerpoint/2012/main" userId="S-1-5-21-3874007654-1566841883-3423792957-101312" providerId="AD"/>
      </p:ext>
    </p:extLst>
  </p:cmAuthor>
  <p:cmAuthor id="24" name="Ray, Kelly (HC/SC)" initials="RK(" lastIdx="14" clrIdx="9">
    <p:extLst>
      <p:ext uri="{19B8F6BF-5375-455C-9EA6-DF929625EA0E}">
        <p15:presenceInfo xmlns:p15="http://schemas.microsoft.com/office/powerpoint/2012/main" userId="S-1-5-21-3874007654-1566841883-3423792957-104122" providerId="AD"/>
      </p:ext>
    </p:extLst>
  </p:cmAuthor>
  <p:cmAuthor id="4" name="Blossom Leung" initials="BL" lastIdx="6" clrIdx="5">
    <p:extLst>
      <p:ext uri="{19B8F6BF-5375-455C-9EA6-DF929625EA0E}">
        <p15:presenceInfo xmlns:p15="http://schemas.microsoft.com/office/powerpoint/2012/main" userId="S-1-5-21-3874007654-1566841883-3423792957-21263" providerId="AD"/>
      </p:ext>
    </p:extLst>
  </p:cmAuthor>
  <p:cmAuthor id="5" name="Faloon-Drew, Katie J (HC/SC)" initials="FKJ(" lastIdx="34" clrIdx="1">
    <p:extLst>
      <p:ext uri="{19B8F6BF-5375-455C-9EA6-DF929625EA0E}">
        <p15:presenceInfo xmlns:p15="http://schemas.microsoft.com/office/powerpoint/2012/main" userId="S-1-5-21-3874007654-1566841883-3423792957-15955" providerId="AD"/>
      </p:ext>
    </p:extLst>
  </p:cmAuthor>
  <p:cmAuthor id="6" name="Roy, Stephanie (HC/SC)" initials="RS(" lastIdx="73" clrIdx="2">
    <p:extLst>
      <p:ext uri="{19B8F6BF-5375-455C-9EA6-DF929625EA0E}">
        <p15:presenceInfo xmlns:p15="http://schemas.microsoft.com/office/powerpoint/2012/main" userId="S-1-5-21-3874007654-1566841883-3423792957-117643" providerId="AD"/>
      </p:ext>
    </p:extLst>
  </p:cmAuthor>
  <p:cmAuthor id="20" name="Powers, Amanda (PHAC/ASPC)" initials="PA(" lastIdx="3"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FE329"/>
    <a:srgbClr val="EF4823"/>
    <a:srgbClr val="E7F9FD"/>
    <a:srgbClr val="EBE6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2DB2E2-2500-C840-ACB2-ECB41617D1BE}" v="15" dt="2022-03-28T15:29:22.7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46" autoAdjust="0"/>
    <p:restoredTop sz="35082" autoAdjust="0"/>
  </p:normalViewPr>
  <p:slideViewPr>
    <p:cSldViewPr snapToGrid="0">
      <p:cViewPr varScale="1">
        <p:scale>
          <a:sx n="32" d="100"/>
          <a:sy n="32" d="100"/>
        </p:scale>
        <p:origin x="3704" y="168"/>
      </p:cViewPr>
      <p:guideLst/>
    </p:cSldViewPr>
  </p:slideViewPr>
  <p:notesTextViewPr>
    <p:cViewPr>
      <p:scale>
        <a:sx n="1" d="1"/>
        <a:sy n="1" d="1"/>
      </p:scale>
      <p:origin x="0" y="0"/>
    </p:cViewPr>
  </p:notesTextViewPr>
  <p:notesViewPr>
    <p:cSldViewPr snapToGrid="0">
      <p:cViewPr varScale="1">
        <p:scale>
          <a:sx n="89" d="100"/>
          <a:sy n="89" d="100"/>
        </p:scale>
        <p:origin x="3788"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19C22C-EBC0-4815-BA21-C31D1666BDB7}" type="datetimeFigureOut">
              <a:rPr lang="en-CA" smtClean="0"/>
              <a:t>2022-06-08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5086BA-55E6-4AB1-AE43-F5FD9B739E10}" type="slidenum">
              <a:rPr lang="en-CA" smtClean="0"/>
              <a:t>‹#›</a:t>
            </a:fld>
            <a:endParaRPr lang="en-CA"/>
          </a:p>
        </p:txBody>
      </p:sp>
    </p:spTree>
    <p:extLst>
      <p:ext uri="{BB962C8B-B14F-4D97-AF65-F5344CB8AC3E}">
        <p14:creationId xmlns:p14="http://schemas.microsoft.com/office/powerpoint/2010/main" val="1030214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5086BA-55E6-4AB1-AE43-F5FD9B739E10}" type="slidenum">
              <a:rPr lang="en-CA" smtClean="0"/>
              <a:t>1</a:t>
            </a:fld>
            <a:endParaRPr lang="en-CA"/>
          </a:p>
        </p:txBody>
      </p:sp>
    </p:spTree>
    <p:extLst>
      <p:ext uri="{BB962C8B-B14F-4D97-AF65-F5344CB8AC3E}">
        <p14:creationId xmlns:p14="http://schemas.microsoft.com/office/powerpoint/2010/main" val="4128939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r>
              <a:rPr lang="en-US" b="0" dirty="0"/>
              <a:t>The misconception that people with addictions</a:t>
            </a:r>
            <a:r>
              <a:rPr lang="en-US" b="0" baseline="0" dirty="0"/>
              <a:t> can just “stop using if they want to” is causing stigma.  It makes people feel that it’s their fault, it stops people from understanding that addiction is a treatable medical condition that deserves the same compassion as any other medical condition (like cancer)</a:t>
            </a:r>
          </a:p>
          <a:p>
            <a:endParaRPr lang="en-US" b="0" baseline="0" dirty="0"/>
          </a:p>
          <a:p>
            <a:r>
              <a:rPr lang="en-US" b="0" baseline="0" dirty="0"/>
              <a:t>This is preventing people from asking for help for fear of judgment</a:t>
            </a:r>
            <a:endParaRPr lang="en-US" b="0" dirty="0"/>
          </a:p>
          <a:p>
            <a:endParaRPr lang="en-US" dirty="0"/>
          </a:p>
        </p:txBody>
      </p:sp>
      <p:sp>
        <p:nvSpPr>
          <p:cNvPr id="4" name="Slide Number Placeholder 3"/>
          <p:cNvSpPr>
            <a:spLocks noGrp="1"/>
          </p:cNvSpPr>
          <p:nvPr>
            <p:ph type="sldNum" sz="quarter" idx="5"/>
          </p:nvPr>
        </p:nvSpPr>
        <p:spPr/>
        <p:txBody>
          <a:bodyPr/>
          <a:lstStyle/>
          <a:p>
            <a:fld id="{F45086BA-55E6-4AB1-AE43-F5FD9B739E10}" type="slidenum">
              <a:rPr lang="en-CA" smtClean="0"/>
              <a:t>10</a:t>
            </a:fld>
            <a:endParaRPr lang="en-CA"/>
          </a:p>
        </p:txBody>
      </p:sp>
    </p:spTree>
    <p:extLst>
      <p:ext uri="{BB962C8B-B14F-4D97-AF65-F5344CB8AC3E}">
        <p14:creationId xmlns:p14="http://schemas.microsoft.com/office/powerpoint/2010/main" val="2601331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Addiction changes the brain’s “reward” system</a:t>
            </a:r>
            <a:endParaRPr lang="en-US" b="0" strike="sngStrike" dirty="0"/>
          </a:p>
          <a:p>
            <a:endParaRPr lang="en-US" sz="1200" b="0" dirty="0"/>
          </a:p>
          <a:p>
            <a:pPr marL="6349" lvl="1" indent="0" fontAlgn="ctr">
              <a:lnSpc>
                <a:spcPct val="100000"/>
              </a:lnSpc>
              <a:spcBef>
                <a:spcPts val="0"/>
              </a:spcBef>
              <a:spcAft>
                <a:spcPts val="800"/>
              </a:spcAft>
              <a:buClr>
                <a:srgbClr val="EF4823"/>
              </a:buClr>
              <a:buNone/>
            </a:pPr>
            <a:r>
              <a:rPr lang="en-CA" sz="2100" b="0" dirty="0"/>
              <a:t>When someone is affected by an addiction:</a:t>
            </a:r>
          </a:p>
          <a:p>
            <a:pPr marL="302400" lvl="1" indent="-302400" fontAlgn="ctr">
              <a:lnSpc>
                <a:spcPct val="100000"/>
              </a:lnSpc>
              <a:spcBef>
                <a:spcPts val="0"/>
              </a:spcBef>
              <a:spcAft>
                <a:spcPts val="800"/>
              </a:spcAft>
              <a:buClr>
                <a:srgbClr val="EF4823"/>
              </a:buClr>
              <a:buSzPct val="60000"/>
              <a:buFont typeface=".Lucida Grande UI Regular"/>
              <a:buChar char="►"/>
            </a:pPr>
            <a:r>
              <a:rPr lang="en-CA" sz="2100" b="0" dirty="0"/>
              <a:t>They experience powerful cravings for the </a:t>
            </a:r>
            <a:r>
              <a:rPr lang="en-CA" sz="2100" b="0" dirty="0">
                <a:solidFill>
                  <a:schemeClr val="tx1"/>
                </a:solidFill>
              </a:rPr>
              <a:t>drug (or alcohol) that are extremely hard to ignore </a:t>
            </a:r>
          </a:p>
          <a:p>
            <a:pPr marL="302400" lvl="1" indent="-302400" fontAlgn="ctr">
              <a:lnSpc>
                <a:spcPct val="100000"/>
              </a:lnSpc>
              <a:spcBef>
                <a:spcPts val="0"/>
              </a:spcBef>
              <a:spcAft>
                <a:spcPts val="800"/>
              </a:spcAft>
              <a:buClr>
                <a:srgbClr val="EF4823"/>
              </a:buClr>
              <a:buSzPct val="60000"/>
              <a:buFont typeface=".Lucida Grande UI Regular"/>
              <a:buChar char="►"/>
            </a:pPr>
            <a:r>
              <a:rPr lang="en-CA" sz="2100" b="0" dirty="0"/>
              <a:t>They c</a:t>
            </a:r>
            <a:r>
              <a:rPr lang="en-CA" sz="2100" b="0" dirty="0">
                <a:solidFill>
                  <a:schemeClr val="tx1"/>
                </a:solidFill>
              </a:rPr>
              <a:t>ontinue using even though it may cause harm to themselves or others</a:t>
            </a:r>
          </a:p>
          <a:p>
            <a:pPr marL="302400" lvl="1" indent="-302400" fontAlgn="ctr">
              <a:lnSpc>
                <a:spcPct val="100000"/>
              </a:lnSpc>
              <a:spcBef>
                <a:spcPts val="0"/>
              </a:spcBef>
              <a:spcAft>
                <a:spcPts val="800"/>
              </a:spcAft>
              <a:buClr>
                <a:srgbClr val="EF4823"/>
              </a:buClr>
              <a:buSzPct val="60000"/>
              <a:buFont typeface=".Lucida Grande UI Regular"/>
              <a:buChar char="►"/>
            </a:pPr>
            <a:r>
              <a:rPr lang="en-CA" sz="2100" b="0" dirty="0">
                <a:solidFill>
                  <a:schemeClr val="tx1"/>
                </a:solidFill>
              </a:rPr>
              <a:t>The need to obtain the drug/alcohol often overtakes their normal social behaviours and their ability to get help</a:t>
            </a:r>
          </a:p>
          <a:p>
            <a:pPr marL="302400" lvl="1" indent="-302400" fontAlgn="ctr">
              <a:lnSpc>
                <a:spcPct val="100000"/>
              </a:lnSpc>
              <a:spcBef>
                <a:spcPts val="0"/>
              </a:spcBef>
              <a:spcAft>
                <a:spcPts val="800"/>
              </a:spcAft>
              <a:buClr>
                <a:srgbClr val="EF4823"/>
              </a:buClr>
              <a:buSzPct val="60000"/>
              <a:buFont typeface=".Lucida Grande UI Regular"/>
              <a:buChar char="►"/>
            </a:pPr>
            <a:r>
              <a:rPr lang="en-CA" sz="2100" b="0" dirty="0">
                <a:solidFill>
                  <a:schemeClr val="tx1"/>
                </a:solidFill>
              </a:rPr>
              <a:t>They may be unable to stop, even if they want to</a:t>
            </a:r>
          </a:p>
        </p:txBody>
      </p:sp>
      <p:sp>
        <p:nvSpPr>
          <p:cNvPr id="4" name="Slide Number Placeholder 3"/>
          <p:cNvSpPr>
            <a:spLocks noGrp="1"/>
          </p:cNvSpPr>
          <p:nvPr>
            <p:ph type="sldNum" sz="quarter" idx="5"/>
          </p:nvPr>
        </p:nvSpPr>
        <p:spPr/>
        <p:txBody>
          <a:bodyPr/>
          <a:lstStyle/>
          <a:p>
            <a:pPr>
              <a:defRPr/>
            </a:pPr>
            <a:fld id="{4869A838-4A57-8C47-9977-D895DF8CD2EB}" type="slidenum">
              <a:rPr lang="en-US" smtClean="0"/>
              <a:pPr>
                <a:defRPr/>
              </a:pPr>
              <a:t>11</a:t>
            </a:fld>
            <a:endParaRPr lang="en-US"/>
          </a:p>
        </p:txBody>
      </p:sp>
    </p:spTree>
    <p:extLst>
      <p:ext uri="{BB962C8B-B14F-4D97-AF65-F5344CB8AC3E}">
        <p14:creationId xmlns:p14="http://schemas.microsoft.com/office/powerpoint/2010/main" val="2762856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ＭＳ Ｐゴシック" charset="0"/>
                <a:cs typeface="ＭＳ Ｐゴシック" charset="0"/>
              </a:rPr>
              <a:t>Recovery is possible</a:t>
            </a:r>
            <a:r>
              <a:rPr lang="en-CA" sz="1200" kern="1200" dirty="0">
                <a:solidFill>
                  <a:schemeClr val="tx1"/>
                </a:solidFill>
                <a:effectLst/>
                <a:latin typeface="+mn-lt"/>
                <a:ea typeface="ＭＳ Ｐゴシック" charset="0"/>
                <a:cs typeface="ＭＳ Ｐゴシック" charset="0"/>
              </a:rPr>
              <a:t> and looks different for everyone. </a:t>
            </a:r>
          </a:p>
          <a:p>
            <a:pPr marL="171450" indent="-171450">
              <a:buFont typeface="Arial" panose="020B0604020202020204" pitchFamily="34" charset="0"/>
              <a:buChar char="•"/>
            </a:pPr>
            <a:r>
              <a:rPr lang="en-CA" sz="1200" b="0" dirty="0">
                <a:solidFill>
                  <a:schemeClr val="tx1"/>
                </a:solidFill>
                <a:ea typeface="ＭＳ Ｐゴシック" charset="0"/>
                <a:cs typeface="ＭＳ Ｐゴシック" charset="0"/>
              </a:rPr>
              <a:t>Recovery from addiction is possible but the pathway looks different for everyone. Some people may benefit from non-use/abstinence, whereas others may need different support, which could include medications, counselling, and withdrawal management. </a:t>
            </a:r>
          </a:p>
          <a:p>
            <a:pPr marL="171450" indent="-171450">
              <a:buFont typeface="Arial" panose="020B0604020202020204" pitchFamily="34" charset="0"/>
              <a:buChar char="•"/>
            </a:pPr>
            <a:endParaRPr lang="en-CA" sz="1200" b="0" dirty="0">
              <a:solidFill>
                <a:schemeClr val="tx1"/>
              </a:solidFill>
              <a:ea typeface="ＭＳ Ｐゴシック" charset="0"/>
              <a:cs typeface="ＭＳ Ｐゴシック" charset="0"/>
            </a:endParaRPr>
          </a:p>
          <a:p>
            <a:pPr marL="171450" indent="-171450">
              <a:buFont typeface="Arial" panose="020B0604020202020204" pitchFamily="34" charset="0"/>
              <a:buChar char="•"/>
            </a:pPr>
            <a:r>
              <a:rPr lang="en-CA" sz="1200" b="0" dirty="0">
                <a:solidFill>
                  <a:schemeClr val="tx1"/>
                </a:solidFill>
                <a:ea typeface="ＭＳ Ｐゴシック" charset="0"/>
                <a:cs typeface="ＭＳ Ｐゴシック" charset="0"/>
              </a:rPr>
              <a:t>Resources are available to help if you or a friend is struggling with substance use. </a:t>
            </a:r>
          </a:p>
          <a:p>
            <a:pPr marL="171450" indent="-171450">
              <a:buFont typeface="Arial" panose="020B0604020202020204" pitchFamily="34" charset="0"/>
              <a:buChar char="•"/>
            </a:pPr>
            <a:endParaRPr lang="en-CA" sz="1200" b="0" dirty="0">
              <a:solidFill>
                <a:schemeClr val="tx1"/>
              </a:solidFill>
              <a:ea typeface="ＭＳ Ｐゴシック" charset="0"/>
              <a:cs typeface="ＭＳ Ｐゴシック" charset="0"/>
            </a:endParaRPr>
          </a:p>
          <a:p>
            <a:pPr marL="171450" indent="-171450">
              <a:buFont typeface="Arial" panose="020B0604020202020204" pitchFamily="34" charset="0"/>
              <a:buChar char="•"/>
            </a:pPr>
            <a:r>
              <a:rPr lang="en-CA" sz="1200" b="0" dirty="0">
                <a:solidFill>
                  <a:schemeClr val="tx1"/>
                </a:solidFill>
                <a:ea typeface="ＭＳ Ｐゴシック" charset="0"/>
                <a:cs typeface="ＭＳ Ｐゴシック" charset="0"/>
              </a:rPr>
              <a:t>With the right supports, it is possible for you to improve your or their health.</a:t>
            </a:r>
          </a:p>
          <a:p>
            <a:endParaRPr lang="en-CA" sz="1200" kern="1200" dirty="0">
              <a:solidFill>
                <a:schemeClr val="tx1"/>
              </a:solidFill>
              <a:effectLst/>
              <a:latin typeface="+mn-lt"/>
              <a:ea typeface="ＭＳ Ｐゴシック" charset="0"/>
              <a:cs typeface="ＭＳ Ｐゴシック" charset="0"/>
            </a:endParaRPr>
          </a:p>
          <a:p>
            <a:endParaRPr lang="en-CA" sz="1200" kern="1200" dirty="0">
              <a:solidFill>
                <a:schemeClr val="tx1"/>
              </a:solidFill>
              <a:effectLst/>
              <a:latin typeface="+mn-lt"/>
              <a:ea typeface="ＭＳ Ｐゴシック" charset="0"/>
              <a:cs typeface="ＭＳ Ｐゴシック" charset="0"/>
            </a:endParaRPr>
          </a:p>
          <a:p>
            <a:br>
              <a:rPr lang="en-CA" sz="1200" kern="1200" dirty="0">
                <a:solidFill>
                  <a:schemeClr val="tx1"/>
                </a:solidFill>
                <a:effectLst/>
                <a:latin typeface="+mn-lt"/>
                <a:ea typeface="ＭＳ Ｐゴシック" charset="0"/>
                <a:cs typeface="ＭＳ Ｐゴシック" charset="0"/>
              </a:rPr>
            </a:br>
            <a:endParaRPr lang="en-CA" sz="1200" kern="1200" dirty="0">
              <a:solidFill>
                <a:schemeClr val="tx1"/>
              </a:solidFill>
              <a:effectLst/>
              <a:latin typeface="+mn-lt"/>
              <a:ea typeface="ＭＳ Ｐゴシック" charset="0"/>
              <a:cs typeface="ＭＳ Ｐゴシック" charset="0"/>
            </a:endParaRPr>
          </a:p>
          <a:p>
            <a:pPr>
              <a:spcBef>
                <a:spcPts val="0"/>
              </a:spcBef>
            </a:pPr>
            <a:endParaRPr lang="en-CA" b="0" dirty="0"/>
          </a:p>
          <a:p>
            <a:endParaRPr lang="en-US" dirty="0"/>
          </a:p>
        </p:txBody>
      </p:sp>
      <p:sp>
        <p:nvSpPr>
          <p:cNvPr id="4" name="Slide Number Placeholder 3"/>
          <p:cNvSpPr>
            <a:spLocks noGrp="1"/>
          </p:cNvSpPr>
          <p:nvPr>
            <p:ph type="sldNum" sz="quarter" idx="5"/>
          </p:nvPr>
        </p:nvSpPr>
        <p:spPr/>
        <p:txBody>
          <a:bodyPr/>
          <a:lstStyle/>
          <a:p>
            <a:pPr>
              <a:defRPr/>
            </a:pPr>
            <a:fld id="{4869A838-4A57-8C47-9977-D895DF8CD2EB}" type="slidenum">
              <a:rPr lang="en-US" smtClean="0"/>
              <a:pPr>
                <a:defRPr/>
              </a:pPr>
              <a:t>12</a:t>
            </a:fld>
            <a:endParaRPr lang="en-US"/>
          </a:p>
        </p:txBody>
      </p:sp>
    </p:spTree>
    <p:extLst>
      <p:ext uri="{BB962C8B-B14F-4D97-AF65-F5344CB8AC3E}">
        <p14:creationId xmlns:p14="http://schemas.microsoft.com/office/powerpoint/2010/main" val="122024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sz="1200" kern="1200" dirty="0">
                <a:solidFill>
                  <a:schemeClr val="tx1"/>
                </a:solidFill>
                <a:effectLst/>
                <a:latin typeface="+mn-lt"/>
                <a:ea typeface="ＭＳ Ｐゴシック" charset="0"/>
                <a:cs typeface="ＭＳ Ｐゴシック" charset="0"/>
              </a:rPr>
              <a:t>Stigma, in the form of negative words, attitudes, and behaviours, can create barriers to accessing appropriate and compassionate health and social services. </a:t>
            </a:r>
            <a:r>
              <a:rPr lang="en-CA" sz="1200" strike="noStrike" kern="1200" dirty="0">
                <a:solidFill>
                  <a:schemeClr val="tx1"/>
                </a:solidFill>
                <a:effectLst/>
                <a:latin typeface="+mn-lt"/>
                <a:ea typeface="ＭＳ Ｐゴシック" charset="0"/>
                <a:cs typeface="ＭＳ Ｐゴシック" charset="0"/>
              </a:rPr>
              <a:t>Stigma </a:t>
            </a:r>
            <a:r>
              <a:rPr lang="en-CA" sz="1200" kern="1200" dirty="0">
                <a:solidFill>
                  <a:schemeClr val="tx1"/>
                </a:solidFill>
                <a:effectLst/>
                <a:latin typeface="+mn-lt"/>
                <a:ea typeface="ＭＳ Ｐゴシック" charset="0"/>
                <a:cs typeface="ＭＳ Ｐゴシック" charset="0"/>
              </a:rPr>
              <a:t>can make people who use drugs worry that others will not be kind and respectful towards them, which can prevent them from even reaching out for help. Sadly, this can lead people to use drugs alone. </a:t>
            </a:r>
          </a:p>
          <a:p>
            <a:pPr marL="171450" indent="-171450">
              <a:buFont typeface="Arial" panose="020B0604020202020204" pitchFamily="34" charset="0"/>
              <a:buChar char="•"/>
            </a:pPr>
            <a:r>
              <a:rPr lang="en-CA" sz="1200" kern="1200" dirty="0">
                <a:solidFill>
                  <a:schemeClr val="tx1"/>
                </a:solidFill>
                <a:effectLst/>
                <a:latin typeface="+mn-lt"/>
                <a:ea typeface="ＭＳ Ｐゴシック" charset="0"/>
                <a:cs typeface="ＭＳ Ｐゴシック" charset="0"/>
              </a:rPr>
              <a:t>We know that many accidental overdose deaths occur when people are alone, so it is very important to do what you can to speak and act compassionately about people who have an addiction. </a:t>
            </a:r>
          </a:p>
          <a:p>
            <a:pPr marL="171450" indent="-171450">
              <a:buFont typeface="Arial" panose="020B0604020202020204" pitchFamily="34" charset="0"/>
              <a:buChar char="•"/>
            </a:pPr>
            <a:r>
              <a:rPr lang="en-CA" sz="1200" kern="1200" dirty="0">
                <a:solidFill>
                  <a:schemeClr val="tx1"/>
                </a:solidFill>
                <a:effectLst/>
                <a:latin typeface="+mn-lt"/>
                <a:ea typeface="ＭＳ Ｐゴシック" charset="0"/>
                <a:cs typeface="ＭＳ Ｐゴシック" charset="0"/>
              </a:rPr>
              <a:t>It’s important to share messages of hope: addiction</a:t>
            </a:r>
            <a:r>
              <a:rPr lang="en-CA" sz="1200" kern="1200" baseline="0" dirty="0">
                <a:solidFill>
                  <a:schemeClr val="tx1"/>
                </a:solidFill>
                <a:effectLst/>
                <a:latin typeface="+mn-lt"/>
                <a:ea typeface="ＭＳ Ｐゴシック" charset="0"/>
                <a:cs typeface="ＭＳ Ｐゴシック" charset="0"/>
              </a:rPr>
              <a:t> </a:t>
            </a:r>
            <a:r>
              <a:rPr lang="en-CA" sz="1200" kern="1200" dirty="0">
                <a:solidFill>
                  <a:schemeClr val="tx1"/>
                </a:solidFill>
                <a:effectLst/>
                <a:latin typeface="+mn-lt"/>
                <a:ea typeface="ＭＳ Ｐゴシック" charset="0"/>
                <a:cs typeface="ＭＳ Ｐゴシック" charset="0"/>
              </a:rPr>
              <a:t>has one of the highest rates of recovery among all mental conditions.</a:t>
            </a:r>
          </a:p>
          <a:p>
            <a:endParaRPr lang="en-US" dirty="0"/>
          </a:p>
        </p:txBody>
      </p:sp>
      <p:sp>
        <p:nvSpPr>
          <p:cNvPr id="4" name="Slide Number Placeholder 3"/>
          <p:cNvSpPr>
            <a:spLocks noGrp="1"/>
          </p:cNvSpPr>
          <p:nvPr>
            <p:ph type="sldNum" sz="quarter" idx="5"/>
          </p:nvPr>
        </p:nvSpPr>
        <p:spPr/>
        <p:txBody>
          <a:bodyPr/>
          <a:lstStyle/>
          <a:p>
            <a:pPr>
              <a:defRPr/>
            </a:pPr>
            <a:fld id="{4869A838-4A57-8C47-9977-D895DF8CD2EB}" type="slidenum">
              <a:rPr lang="en-US" smtClean="0"/>
              <a:pPr>
                <a:defRPr/>
              </a:pPr>
              <a:t>13</a:t>
            </a:fld>
            <a:endParaRPr lang="en-US"/>
          </a:p>
        </p:txBody>
      </p:sp>
    </p:spTree>
    <p:extLst>
      <p:ext uri="{BB962C8B-B14F-4D97-AF65-F5344CB8AC3E}">
        <p14:creationId xmlns:p14="http://schemas.microsoft.com/office/powerpoint/2010/main" val="2010072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sz="1200" dirty="0">
                <a:ea typeface="ＭＳ Ｐゴシック" charset="0"/>
                <a:cs typeface="ＭＳ Ｐゴシック" charset="0"/>
              </a:rPr>
              <a:t>Stigma can cause people to hide their drug use and use drugs alone, which can result in overdosing and dying alone.</a:t>
            </a:r>
          </a:p>
          <a:p>
            <a:pPr marL="0" indent="0">
              <a:buNone/>
            </a:pPr>
            <a:r>
              <a:rPr lang="en-CA" sz="1200" dirty="0">
                <a:ea typeface="ＭＳ Ｐゴシック" charset="0"/>
                <a:cs typeface="ＭＳ Ｐゴシック" charset="0"/>
              </a:rPr>
              <a:t>By reducing stigma we can help to break down these barriers to getting help.</a:t>
            </a:r>
          </a:p>
          <a:p>
            <a:endParaRPr lang="en-CA" dirty="0"/>
          </a:p>
        </p:txBody>
      </p:sp>
      <p:sp>
        <p:nvSpPr>
          <p:cNvPr id="4" name="Slide Number Placeholder 3"/>
          <p:cNvSpPr>
            <a:spLocks noGrp="1"/>
          </p:cNvSpPr>
          <p:nvPr>
            <p:ph type="sldNum" sz="quarter" idx="10"/>
          </p:nvPr>
        </p:nvSpPr>
        <p:spPr/>
        <p:txBody>
          <a:bodyPr/>
          <a:lstStyle/>
          <a:p>
            <a:fld id="{F45086BA-55E6-4AB1-AE43-F5FD9B739E10}" type="slidenum">
              <a:rPr lang="en-CA" smtClean="0"/>
              <a:t>14</a:t>
            </a:fld>
            <a:endParaRPr lang="en-CA"/>
          </a:p>
        </p:txBody>
      </p:sp>
    </p:spTree>
    <p:extLst>
      <p:ext uri="{BB962C8B-B14F-4D97-AF65-F5344CB8AC3E}">
        <p14:creationId xmlns:p14="http://schemas.microsoft.com/office/powerpoint/2010/main" val="2681694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 </a:t>
            </a:r>
            <a:r>
              <a:rPr lang="fr-CA" dirty="0" err="1"/>
              <a:t>play</a:t>
            </a:r>
            <a:r>
              <a:rPr lang="fr-CA" dirty="0"/>
              <a:t> </a:t>
            </a:r>
            <a:r>
              <a:rPr lang="fr-CA" dirty="0" err="1"/>
              <a:t>video</a:t>
            </a:r>
            <a:r>
              <a:rPr lang="fr-CA" dirty="0"/>
              <a:t>---</a:t>
            </a:r>
          </a:p>
          <a:p>
            <a:endParaRPr lang="en-CA" dirty="0"/>
          </a:p>
        </p:txBody>
      </p:sp>
      <p:sp>
        <p:nvSpPr>
          <p:cNvPr id="4" name="Slide Number Placeholder 3"/>
          <p:cNvSpPr>
            <a:spLocks noGrp="1"/>
          </p:cNvSpPr>
          <p:nvPr>
            <p:ph type="sldNum" sz="quarter" idx="10"/>
          </p:nvPr>
        </p:nvSpPr>
        <p:spPr/>
        <p:txBody>
          <a:bodyPr/>
          <a:lstStyle/>
          <a:p>
            <a:fld id="{F45086BA-55E6-4AB1-AE43-F5FD9B739E10}" type="slidenum">
              <a:rPr lang="en-CA" smtClean="0"/>
              <a:t>15</a:t>
            </a:fld>
            <a:endParaRPr lang="en-CA"/>
          </a:p>
        </p:txBody>
      </p:sp>
    </p:spTree>
    <p:extLst>
      <p:ext uri="{BB962C8B-B14F-4D97-AF65-F5344CB8AC3E}">
        <p14:creationId xmlns:p14="http://schemas.microsoft.com/office/powerpoint/2010/main" val="3142748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5086BA-55E6-4AB1-AE43-F5FD9B739E10}" type="slidenum">
              <a:rPr lang="en-CA" smtClean="0"/>
              <a:t>16</a:t>
            </a:fld>
            <a:endParaRPr lang="en-CA"/>
          </a:p>
        </p:txBody>
      </p:sp>
    </p:spTree>
    <p:extLst>
      <p:ext uri="{BB962C8B-B14F-4D97-AF65-F5344CB8AC3E}">
        <p14:creationId xmlns:p14="http://schemas.microsoft.com/office/powerpoint/2010/main" val="3697153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ＭＳ Ｐゴシック" charset="0"/>
                <a:cs typeface="ＭＳ Ｐゴシック" charset="0"/>
              </a:rPr>
              <a:t>Talking to your healthcare provider about opioids</a:t>
            </a:r>
            <a:endParaRPr lang="en-CA" sz="1200" kern="1200" dirty="0">
              <a:solidFill>
                <a:schemeClr val="tx1"/>
              </a:solidFill>
              <a:effectLst/>
              <a:latin typeface="+mn-lt"/>
              <a:ea typeface="ＭＳ Ｐゴシック" charset="0"/>
              <a:cs typeface="ＭＳ Ｐゴシック" charset="0"/>
            </a:endParaRPr>
          </a:p>
          <a:p>
            <a:pPr marL="171450" indent="-171450">
              <a:buFont typeface="Arial" panose="020B0604020202020204" pitchFamily="34" charset="0"/>
              <a:buChar char="•"/>
            </a:pPr>
            <a:r>
              <a:rPr lang="en-CA" sz="1200" kern="1200" dirty="0">
                <a:solidFill>
                  <a:schemeClr val="tx1"/>
                </a:solidFill>
                <a:effectLst/>
                <a:latin typeface="+mn-lt"/>
                <a:ea typeface="ＭＳ Ｐゴシック" charset="0"/>
                <a:cs typeface="ＭＳ Ｐゴシック" charset="0"/>
              </a:rPr>
              <a:t>Opioids are medications that are prescribed to treat pain. When taken properly, prescription opioids can help people manage pain. </a:t>
            </a:r>
            <a:r>
              <a:rPr lang="en-CA" sz="1200" b="1" kern="1200" dirty="0">
                <a:solidFill>
                  <a:schemeClr val="tx1"/>
                </a:solidFill>
                <a:effectLst/>
                <a:latin typeface="+mn-lt"/>
                <a:ea typeface="ＭＳ Ｐゴシック" charset="0"/>
                <a:cs typeface="ＭＳ Ｐゴシック" charset="0"/>
              </a:rPr>
              <a:t>As with all medications, opioids have risks and potentially serious side effects.</a:t>
            </a:r>
          </a:p>
          <a:p>
            <a:pPr marL="171450" indent="-171450">
              <a:buFont typeface="Arial" panose="020B0604020202020204" pitchFamily="34" charset="0"/>
              <a:buChar char="•"/>
            </a:pPr>
            <a:r>
              <a:rPr lang="en-CA" sz="1200" kern="1200" dirty="0">
                <a:solidFill>
                  <a:schemeClr val="tx1"/>
                </a:solidFill>
                <a:effectLst/>
                <a:latin typeface="+mn-lt"/>
                <a:ea typeface="ＭＳ Ｐゴシック" charset="0"/>
                <a:cs typeface="ＭＳ Ｐゴシック" charset="0"/>
              </a:rPr>
              <a:t>If you are prescribed an opioid, it is important to have a conversation with your healthcare provider—such as your physician, surgeon, or nurse practitioner, to find out if this medication is right for you, and how to use it safely.</a:t>
            </a:r>
          </a:p>
          <a:p>
            <a:pPr marL="171450" indent="-171450">
              <a:buFont typeface="Arial" panose="020B0604020202020204" pitchFamily="34" charset="0"/>
              <a:buChar char="•"/>
            </a:pPr>
            <a:r>
              <a:rPr lang="en-CA" sz="1200" i="1" kern="1200" baseline="0" dirty="0">
                <a:solidFill>
                  <a:schemeClr val="tx1"/>
                </a:solidFill>
                <a:effectLst/>
                <a:latin typeface="+mn-lt"/>
                <a:ea typeface="ＭＳ Ｐゴシック" charset="0"/>
                <a:cs typeface="ＭＳ Ｐゴシック" charset="0"/>
              </a:rPr>
              <a:t>Using only medications will not take away your pain. Talk to you healthcare provider about other parts of your treatment plan like exercise, movement, and physical activity, or about getting help from other treatment like physiotherapy or massage or speaking to a psychologist. </a:t>
            </a:r>
            <a:endParaRPr lang="en-CA" sz="1200" i="1" kern="1200" dirty="0">
              <a:solidFill>
                <a:schemeClr val="tx1"/>
              </a:solidFill>
              <a:effectLst/>
              <a:latin typeface="+mn-lt"/>
              <a:ea typeface="ＭＳ Ｐゴシック" charset="0"/>
              <a:cs typeface="ＭＳ Ｐゴシック" charset="0"/>
            </a:endParaRPr>
          </a:p>
          <a:p>
            <a:pPr defTabSz="465876">
              <a:defRPr/>
            </a:pPr>
            <a:endParaRPr lang="en-CA" b="1" dirty="0">
              <a:solidFill>
                <a:schemeClr val="bg1"/>
              </a:solidFill>
              <a:latin typeface="Arial" charset="0"/>
              <a:ea typeface="Arial" charset="0"/>
              <a:cs typeface="Arial"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69A838-4A57-8C47-9977-D895DF8CD2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4066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ＭＳ Ｐゴシック" charset="0"/>
                <a:cs typeface="ＭＳ Ｐゴシック" charset="0"/>
              </a:rPr>
              <a:t>Know the potential short term risks of using opioids</a:t>
            </a:r>
          </a:p>
          <a:p>
            <a:br>
              <a:rPr lang="en-CA" sz="1200" kern="1200" dirty="0">
                <a:solidFill>
                  <a:schemeClr val="tx1"/>
                </a:solidFill>
                <a:effectLst/>
                <a:latin typeface="+mn-lt"/>
                <a:ea typeface="ＭＳ Ｐゴシック" charset="0"/>
                <a:cs typeface="ＭＳ Ｐゴシック" charset="0"/>
              </a:rPr>
            </a:br>
            <a:r>
              <a:rPr lang="sk-SK" sz="1200" b="1" kern="1200" dirty="0">
                <a:solidFill>
                  <a:schemeClr val="tx1"/>
                </a:solidFill>
                <a:effectLst/>
                <a:latin typeface="+mn-lt"/>
                <a:ea typeface="ＭＳ Ｐゴシック" charset="0"/>
                <a:cs typeface="ＭＳ Ｐゴシック" charset="0"/>
              </a:rPr>
              <a:t>For example, short term effects can include: </a:t>
            </a:r>
            <a:endParaRPr lang="en-CA" sz="1200" b="1" kern="1200" dirty="0">
              <a:solidFill>
                <a:schemeClr val="tx1"/>
              </a:solidFill>
              <a:effectLst/>
              <a:latin typeface="+mn-lt"/>
              <a:ea typeface="ＭＳ Ｐゴシック" charset="0"/>
              <a:cs typeface="ＭＳ Ｐゴシック" charset="0"/>
            </a:endParaRPr>
          </a:p>
          <a:p>
            <a:pPr marL="171450" lvl="0" indent="-171450">
              <a:buFont typeface="Arial" panose="020B0604020202020204" pitchFamily="34" charset="0"/>
              <a:buChar char="•"/>
            </a:pPr>
            <a:r>
              <a:rPr lang="sk-SK" sz="1200" kern="1200" dirty="0">
                <a:solidFill>
                  <a:schemeClr val="tx1"/>
                </a:solidFill>
                <a:effectLst/>
                <a:latin typeface="+mn-lt"/>
                <a:ea typeface="ＭＳ Ｐゴシック" charset="0"/>
                <a:cs typeface="ＭＳ Ｐゴシック" charset="0"/>
              </a:rPr>
              <a:t>Impotence in men</a:t>
            </a:r>
            <a:endParaRPr lang="en-CA" sz="1200" kern="1200" dirty="0">
              <a:solidFill>
                <a:schemeClr val="tx1"/>
              </a:solidFill>
              <a:effectLst/>
              <a:latin typeface="+mn-lt"/>
              <a:ea typeface="ＭＳ Ｐゴシック" charset="0"/>
              <a:cs typeface="ＭＳ Ｐゴシック" charset="0"/>
            </a:endParaRPr>
          </a:p>
          <a:p>
            <a:pPr marL="171450" lvl="0" indent="-171450">
              <a:buFont typeface="Arial" panose="020B0604020202020204" pitchFamily="34" charset="0"/>
              <a:buChar char="•"/>
            </a:pPr>
            <a:r>
              <a:rPr lang="sk-SK" sz="1200" kern="1200" dirty="0">
                <a:solidFill>
                  <a:schemeClr val="tx1"/>
                </a:solidFill>
                <a:effectLst/>
                <a:latin typeface="+mn-lt"/>
                <a:ea typeface="ＭＳ Ｐゴシック" charset="0"/>
                <a:cs typeface="ＭＳ Ｐゴシック" charset="0"/>
              </a:rPr>
              <a:t>Nausea and vomiting</a:t>
            </a:r>
            <a:endParaRPr lang="en-CA" sz="1200" kern="1200" dirty="0">
              <a:solidFill>
                <a:schemeClr val="tx1"/>
              </a:solidFill>
              <a:effectLst/>
              <a:latin typeface="+mn-lt"/>
              <a:ea typeface="ＭＳ Ｐゴシック" charset="0"/>
              <a:cs typeface="ＭＳ Ｐゴシック" charset="0"/>
            </a:endParaRPr>
          </a:p>
          <a:p>
            <a:pPr marL="171450" lvl="0" indent="-171450">
              <a:buFont typeface="Arial" panose="020B0604020202020204" pitchFamily="34" charset="0"/>
              <a:buChar char="•"/>
            </a:pPr>
            <a:r>
              <a:rPr lang="sk-SK" sz="1200" kern="1200" dirty="0">
                <a:solidFill>
                  <a:schemeClr val="tx1"/>
                </a:solidFill>
                <a:effectLst/>
                <a:latin typeface="+mn-lt"/>
                <a:ea typeface="ＭＳ Ｐゴシック" charset="0"/>
                <a:cs typeface="ＭＳ Ｐゴシック" charset="0"/>
              </a:rPr>
              <a:t>Difficulty breathing</a:t>
            </a:r>
            <a:endParaRPr lang="en-CA" sz="1200" kern="1200" dirty="0">
              <a:solidFill>
                <a:schemeClr val="tx1"/>
              </a:solidFill>
              <a:effectLst/>
              <a:latin typeface="+mn-lt"/>
              <a:ea typeface="ＭＳ Ｐゴシック" charset="0"/>
              <a:cs typeface="ＭＳ Ｐゴシック" charset="0"/>
            </a:endParaRPr>
          </a:p>
          <a:p>
            <a:pPr marL="171450" lvl="0" indent="-171450">
              <a:buFont typeface="Arial" panose="020B0604020202020204" pitchFamily="34" charset="0"/>
              <a:buChar char="•"/>
            </a:pPr>
            <a:r>
              <a:rPr lang="sk-SK" sz="1200" kern="1200" dirty="0">
                <a:solidFill>
                  <a:schemeClr val="tx1"/>
                </a:solidFill>
                <a:effectLst/>
                <a:latin typeface="+mn-lt"/>
                <a:ea typeface="ＭＳ Ｐゴシック" charset="0"/>
                <a:cs typeface="ＭＳ Ｐゴシック" charset="0"/>
              </a:rPr>
              <a:t>Headaches, dizziness and confusion</a:t>
            </a:r>
            <a:endParaRPr lang="en-CA" sz="1200" kern="1200" dirty="0">
              <a:solidFill>
                <a:schemeClr val="tx1"/>
              </a:solidFill>
              <a:effectLst/>
              <a:latin typeface="+mn-lt"/>
              <a:ea typeface="ＭＳ Ｐゴシック" charset="0"/>
              <a:cs typeface="ＭＳ Ｐゴシック" charset="0"/>
            </a:endParaRPr>
          </a:p>
          <a:p>
            <a:endParaRPr lang="en-CA" sz="120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4869A838-4A57-8C47-9977-D895DF8CD2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7385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sz="1200" b="1" kern="1200" dirty="0" err="1">
                <a:solidFill>
                  <a:schemeClr val="tx1"/>
                </a:solidFill>
                <a:effectLst/>
                <a:latin typeface="+mn-lt"/>
                <a:ea typeface="ＭＳ Ｐゴシック" charset="0"/>
                <a:cs typeface="ＭＳ Ｐゴシック" charset="0"/>
              </a:rPr>
              <a:t>Examples</a:t>
            </a:r>
            <a:r>
              <a:rPr lang="sk-SK" sz="1200" b="1" kern="1200" dirty="0">
                <a:solidFill>
                  <a:schemeClr val="tx1"/>
                </a:solidFill>
                <a:effectLst/>
                <a:latin typeface="+mn-lt"/>
                <a:ea typeface="ＭＳ Ｐゴシック" charset="0"/>
                <a:cs typeface="ＭＳ Ｐゴシック" charset="0"/>
              </a:rPr>
              <a:t> of </a:t>
            </a:r>
            <a:r>
              <a:rPr lang="en-CA" sz="1200" b="1" kern="1200" dirty="0">
                <a:solidFill>
                  <a:schemeClr val="tx1"/>
                </a:solidFill>
                <a:effectLst/>
                <a:latin typeface="+mn-lt"/>
                <a:ea typeface="ＭＳ Ｐゴシック" charset="0"/>
                <a:cs typeface="ＭＳ Ｐゴシック" charset="0"/>
              </a:rPr>
              <a:t>l</a:t>
            </a:r>
            <a:r>
              <a:rPr lang="sk-SK" sz="1200" b="1" kern="1200" dirty="0" err="1">
                <a:solidFill>
                  <a:schemeClr val="tx1"/>
                </a:solidFill>
                <a:effectLst/>
                <a:latin typeface="+mn-lt"/>
                <a:ea typeface="ＭＳ Ｐゴシック" charset="0"/>
                <a:cs typeface="ＭＳ Ｐゴシック" charset="0"/>
              </a:rPr>
              <a:t>ong</a:t>
            </a:r>
            <a:r>
              <a:rPr lang="sk-SK" sz="1200" b="1" kern="1200" dirty="0">
                <a:solidFill>
                  <a:schemeClr val="tx1"/>
                </a:solidFill>
                <a:effectLst/>
                <a:latin typeface="+mn-lt"/>
                <a:ea typeface="ＭＳ Ｐゴシック" charset="0"/>
                <a:cs typeface="ＭＳ Ｐゴシック" charset="0"/>
              </a:rPr>
              <a:t>-term </a:t>
            </a:r>
            <a:r>
              <a:rPr lang="sk-SK" sz="1200" b="1" kern="1200" dirty="0" err="1">
                <a:solidFill>
                  <a:schemeClr val="tx1"/>
                </a:solidFill>
                <a:effectLst/>
                <a:latin typeface="+mn-lt"/>
                <a:ea typeface="ＭＳ Ｐゴシック" charset="0"/>
                <a:cs typeface="ＭＳ Ｐゴシック" charset="0"/>
              </a:rPr>
              <a:t>effects</a:t>
            </a:r>
            <a:r>
              <a:rPr lang="sk-SK" sz="1200" b="1" kern="1200" dirty="0">
                <a:solidFill>
                  <a:schemeClr val="tx1"/>
                </a:solidFill>
                <a:effectLst/>
                <a:latin typeface="+mn-lt"/>
                <a:ea typeface="ＭＳ Ｐゴシック" charset="0"/>
                <a:cs typeface="ＭＳ Ｐゴシック" charset="0"/>
              </a:rPr>
              <a:t> </a:t>
            </a:r>
            <a:r>
              <a:rPr lang="sk-SK" sz="1200" b="1" kern="1200" dirty="0" err="1">
                <a:solidFill>
                  <a:schemeClr val="tx1"/>
                </a:solidFill>
                <a:effectLst/>
                <a:latin typeface="+mn-lt"/>
                <a:ea typeface="ＭＳ Ｐゴシック" charset="0"/>
                <a:cs typeface="ＭＳ Ｐゴシック" charset="0"/>
              </a:rPr>
              <a:t>may</a:t>
            </a:r>
            <a:r>
              <a:rPr lang="sk-SK" sz="1200" b="1" kern="1200" dirty="0">
                <a:solidFill>
                  <a:schemeClr val="tx1"/>
                </a:solidFill>
                <a:effectLst/>
                <a:latin typeface="+mn-lt"/>
                <a:ea typeface="ＭＳ Ｐゴシック" charset="0"/>
                <a:cs typeface="ＭＳ Ｐゴシック" charset="0"/>
              </a:rPr>
              <a:t> </a:t>
            </a:r>
            <a:r>
              <a:rPr lang="sk-SK" sz="1200" b="1" kern="1200" dirty="0" err="1">
                <a:solidFill>
                  <a:schemeClr val="tx1"/>
                </a:solidFill>
                <a:effectLst/>
                <a:latin typeface="+mn-lt"/>
                <a:ea typeface="ＭＳ Ｐゴシック" charset="0"/>
                <a:cs typeface="ＭＳ Ｐゴシック" charset="0"/>
              </a:rPr>
              <a:t>include</a:t>
            </a:r>
            <a:r>
              <a:rPr lang="sk-SK" sz="1200" b="1" kern="1200" dirty="0">
                <a:solidFill>
                  <a:schemeClr val="tx1"/>
                </a:solidFill>
                <a:effectLst/>
                <a:latin typeface="+mn-lt"/>
                <a:ea typeface="ＭＳ Ｐゴシック" charset="0"/>
                <a:cs typeface="ＭＳ Ｐゴシック" charset="0"/>
              </a:rPr>
              <a:t>:</a:t>
            </a:r>
            <a:endParaRPr lang="en-CA" sz="1200" b="1" kern="1200" dirty="0">
              <a:solidFill>
                <a:schemeClr val="tx1"/>
              </a:solidFill>
              <a:effectLst/>
              <a:latin typeface="+mn-lt"/>
              <a:ea typeface="ＭＳ Ｐゴシック" charset="0"/>
              <a:cs typeface="ＭＳ Ｐゴシック" charset="0"/>
            </a:endParaRPr>
          </a:p>
          <a:p>
            <a:pPr marL="171450" lvl="0" indent="-171450">
              <a:buFont typeface="Arial" panose="020B0604020202020204" pitchFamily="34" charset="0"/>
              <a:buChar char="•"/>
            </a:pPr>
            <a:r>
              <a:rPr lang="sk-SK" sz="1200" kern="1200" dirty="0" err="1">
                <a:solidFill>
                  <a:schemeClr val="tx1"/>
                </a:solidFill>
                <a:effectLst/>
                <a:latin typeface="+mn-lt"/>
                <a:ea typeface="ＭＳ Ｐゴシック" charset="0"/>
                <a:cs typeface="ＭＳ Ｐゴシック" charset="0"/>
              </a:rPr>
              <a:t>Physical</a:t>
            </a:r>
            <a:r>
              <a:rPr lang="sk-SK" sz="1200" kern="1200" dirty="0">
                <a:solidFill>
                  <a:schemeClr val="tx1"/>
                </a:solidFill>
                <a:effectLst/>
                <a:latin typeface="+mn-lt"/>
                <a:ea typeface="ＭＳ Ｐゴシック" charset="0"/>
                <a:cs typeface="ＭＳ Ｐゴシック" charset="0"/>
              </a:rPr>
              <a:t> </a:t>
            </a:r>
            <a:r>
              <a:rPr lang="sk-SK" sz="1200" kern="1200" dirty="0" err="1">
                <a:solidFill>
                  <a:schemeClr val="tx1"/>
                </a:solidFill>
                <a:effectLst/>
                <a:latin typeface="+mn-lt"/>
                <a:ea typeface="ＭＳ Ｐゴシック" charset="0"/>
                <a:cs typeface="ＭＳ Ｐゴシック" charset="0"/>
              </a:rPr>
              <a:t>dependence</a:t>
            </a:r>
            <a:endParaRPr lang="en-CA" sz="1200" kern="1200" dirty="0">
              <a:solidFill>
                <a:schemeClr val="tx1"/>
              </a:solidFill>
              <a:effectLst/>
              <a:latin typeface="+mn-lt"/>
              <a:ea typeface="ＭＳ Ｐゴシック" charset="0"/>
              <a:cs typeface="ＭＳ Ｐゴシック" charset="0"/>
            </a:endParaRPr>
          </a:p>
          <a:p>
            <a:pPr marL="171450" lvl="0" indent="-171450">
              <a:buFont typeface="Arial" panose="020B0604020202020204" pitchFamily="34" charset="0"/>
              <a:buChar char="•"/>
            </a:pPr>
            <a:r>
              <a:rPr lang="sk-SK" sz="1200" kern="1200" dirty="0" err="1">
                <a:solidFill>
                  <a:schemeClr val="tx1"/>
                </a:solidFill>
                <a:effectLst/>
                <a:latin typeface="+mn-lt"/>
                <a:ea typeface="ＭＳ Ｐゴシック" charset="0"/>
                <a:cs typeface="ＭＳ Ｐゴシック" charset="0"/>
              </a:rPr>
              <a:t>Liver</a:t>
            </a:r>
            <a:r>
              <a:rPr lang="sk-SK" sz="1200" kern="1200" dirty="0">
                <a:solidFill>
                  <a:schemeClr val="tx1"/>
                </a:solidFill>
                <a:effectLst/>
                <a:latin typeface="+mn-lt"/>
                <a:ea typeface="ＭＳ Ｐゴシック" charset="0"/>
                <a:cs typeface="ＭＳ Ｐゴシック" charset="0"/>
              </a:rPr>
              <a:t> </a:t>
            </a:r>
            <a:r>
              <a:rPr lang="sk-SK" sz="1200" kern="1200" dirty="0" err="1">
                <a:solidFill>
                  <a:schemeClr val="tx1"/>
                </a:solidFill>
                <a:effectLst/>
                <a:latin typeface="+mn-lt"/>
                <a:ea typeface="ＭＳ Ｐゴシック" charset="0"/>
                <a:cs typeface="ＭＳ Ｐゴシック" charset="0"/>
              </a:rPr>
              <a:t>damage</a:t>
            </a:r>
            <a:endParaRPr lang="en-CA" sz="1200" kern="1200" dirty="0">
              <a:solidFill>
                <a:schemeClr val="tx1"/>
              </a:solidFill>
              <a:effectLst/>
              <a:latin typeface="+mn-lt"/>
              <a:ea typeface="ＭＳ Ｐゴシック" charset="0"/>
              <a:cs typeface="ＭＳ Ｐゴシック" charset="0"/>
            </a:endParaRPr>
          </a:p>
          <a:p>
            <a:pPr marL="171450" lvl="0" indent="-171450">
              <a:buFont typeface="Arial" panose="020B0604020202020204" pitchFamily="34" charset="0"/>
              <a:buChar char="•"/>
            </a:pPr>
            <a:r>
              <a:rPr lang="sk-SK" sz="1200" kern="1200" dirty="0" err="1">
                <a:solidFill>
                  <a:schemeClr val="tx1"/>
                </a:solidFill>
                <a:effectLst/>
                <a:latin typeface="+mn-lt"/>
                <a:ea typeface="ＭＳ Ｐゴシック" charset="0"/>
                <a:cs typeface="ＭＳ Ｐゴシック" charset="0"/>
              </a:rPr>
              <a:t>Worsening</a:t>
            </a:r>
            <a:r>
              <a:rPr lang="sk-SK" sz="1200" kern="1200" dirty="0">
                <a:solidFill>
                  <a:schemeClr val="tx1"/>
                </a:solidFill>
                <a:effectLst/>
                <a:latin typeface="+mn-lt"/>
                <a:ea typeface="ＭＳ Ｐゴシック" charset="0"/>
                <a:cs typeface="ＭＳ Ｐゴシック" charset="0"/>
              </a:rPr>
              <a:t> </a:t>
            </a:r>
            <a:r>
              <a:rPr lang="sk-SK" sz="1200" kern="1200" dirty="0" err="1">
                <a:solidFill>
                  <a:schemeClr val="tx1"/>
                </a:solidFill>
                <a:effectLst/>
                <a:latin typeface="+mn-lt"/>
                <a:ea typeface="ＭＳ Ｐゴシック" charset="0"/>
                <a:cs typeface="ＭＳ Ｐゴシック" charset="0"/>
              </a:rPr>
              <a:t>pain</a:t>
            </a:r>
            <a:r>
              <a:rPr lang="sk-SK" sz="1200" kern="1200" dirty="0">
                <a:solidFill>
                  <a:schemeClr val="tx1"/>
                </a:solidFill>
                <a:effectLst/>
                <a:latin typeface="+mn-lt"/>
                <a:ea typeface="ＭＳ Ｐゴシック" charset="0"/>
                <a:cs typeface="ＭＳ Ｐゴシック" charset="0"/>
              </a:rPr>
              <a:t> </a:t>
            </a:r>
            <a:endParaRPr lang="en-CA" sz="1200" kern="1200" dirty="0">
              <a:solidFill>
                <a:schemeClr val="tx1"/>
              </a:solidFill>
              <a:effectLst/>
              <a:latin typeface="+mn-lt"/>
              <a:ea typeface="ＭＳ Ｐゴシック" charset="0"/>
              <a:cs typeface="ＭＳ Ｐゴシック" charset="0"/>
            </a:endParaRPr>
          </a:p>
          <a:p>
            <a:pPr marL="171450" indent="-171450">
              <a:buFont typeface="Arial" panose="020B0604020202020204" pitchFamily="34" charset="0"/>
              <a:buChar char="•"/>
            </a:pPr>
            <a:r>
              <a:rPr lang="en-CA" b="0" dirty="0"/>
              <a:t>Addiction </a:t>
            </a:r>
          </a:p>
          <a:p>
            <a:endParaRPr lang="en-CA"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4869A838-4A57-8C47-9977-D895DF8CD2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1432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5086BA-55E6-4AB1-AE43-F5FD9B739E10}" type="slidenum">
              <a:rPr lang="en-CA" smtClean="0"/>
              <a:t>2</a:t>
            </a:fld>
            <a:endParaRPr lang="en-CA"/>
          </a:p>
        </p:txBody>
      </p:sp>
    </p:spTree>
    <p:extLst>
      <p:ext uri="{BB962C8B-B14F-4D97-AF65-F5344CB8AC3E}">
        <p14:creationId xmlns:p14="http://schemas.microsoft.com/office/powerpoint/2010/main" val="2516157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ＭＳ Ｐゴシック" charset="0"/>
                <a:cs typeface="ＭＳ Ｐゴシック" charset="0"/>
              </a:rPr>
              <a:t>If you are prescribed an opioid, make sure you: </a:t>
            </a:r>
          </a:p>
          <a:p>
            <a:pPr marL="171450" lvl="0" indent="-171450">
              <a:buFont typeface="Arial" panose="020B0604020202020204" pitchFamily="34" charset="0"/>
              <a:buChar char="•"/>
            </a:pPr>
            <a:r>
              <a:rPr lang="en-CA" sz="1200" kern="1200" dirty="0">
                <a:solidFill>
                  <a:schemeClr val="tx1"/>
                </a:solidFill>
                <a:effectLst/>
                <a:latin typeface="+mn-lt"/>
                <a:ea typeface="ＭＳ Ｐゴシック" charset="0"/>
                <a:cs typeface="ＭＳ Ｐゴシック" charset="0"/>
              </a:rPr>
              <a:t>always follow the instructions given to you by your healthcare provider </a:t>
            </a:r>
          </a:p>
          <a:p>
            <a:pPr marL="171450" lvl="0" indent="-171450">
              <a:buFont typeface="Arial" panose="020B0604020202020204" pitchFamily="34" charset="0"/>
              <a:buChar char="•"/>
            </a:pPr>
            <a:r>
              <a:rPr lang="en-CA" sz="1200" kern="1200" dirty="0">
                <a:solidFill>
                  <a:schemeClr val="tx1"/>
                </a:solidFill>
                <a:effectLst/>
                <a:latin typeface="+mn-lt"/>
                <a:ea typeface="ＭＳ Ｐゴシック" charset="0"/>
                <a:cs typeface="ＭＳ Ｐゴシック" charset="0"/>
              </a:rPr>
              <a:t>use the lowest dose of opioids possible to control your pain  </a:t>
            </a:r>
          </a:p>
          <a:p>
            <a:pPr marL="171450" lvl="0" indent="-171450">
              <a:buFont typeface="Arial" panose="020B0604020202020204" pitchFamily="34" charset="0"/>
              <a:buChar char="•"/>
            </a:pPr>
            <a:r>
              <a:rPr lang="en-CA" sz="1200" kern="1200" dirty="0">
                <a:solidFill>
                  <a:schemeClr val="tx1"/>
                </a:solidFill>
                <a:effectLst/>
                <a:latin typeface="+mn-lt"/>
                <a:ea typeface="ＭＳ Ｐゴシック" charset="0"/>
                <a:cs typeface="ＭＳ Ｐゴシック" charset="0"/>
              </a:rPr>
              <a:t>take the medication for the shortest amount of time possible </a:t>
            </a:r>
          </a:p>
          <a:p>
            <a:pPr marL="171450" lvl="0" indent="-171450">
              <a:buFont typeface="Arial" panose="020B0604020202020204" pitchFamily="34" charset="0"/>
              <a:buChar char="•"/>
            </a:pPr>
            <a:r>
              <a:rPr lang="en-CA" sz="1200" kern="1200" dirty="0">
                <a:solidFill>
                  <a:schemeClr val="tx1"/>
                </a:solidFill>
                <a:effectLst/>
                <a:latin typeface="+mn-lt"/>
                <a:ea typeface="ＭＳ Ｐゴシック" charset="0"/>
                <a:cs typeface="ＭＳ Ｐゴシック" charset="0"/>
              </a:rPr>
              <a:t>have regular check-ins with your healthcare provider to discuss how the medication is addressing your pain </a:t>
            </a:r>
          </a:p>
          <a:p>
            <a:pPr marL="171450" indent="-171450">
              <a:buFont typeface="Arial" panose="020B0604020202020204" pitchFamily="34" charset="0"/>
              <a:buChar char="•"/>
            </a:pPr>
            <a:r>
              <a:rPr lang="en-CA" sz="1200" b="0" kern="1200" dirty="0">
                <a:solidFill>
                  <a:schemeClr val="tx1"/>
                </a:solidFill>
                <a:effectLst/>
                <a:latin typeface="+mn-lt"/>
                <a:ea typeface="ＭＳ Ｐゴシック" charset="0"/>
                <a:cs typeface="ＭＳ Ｐゴシック" charset="0"/>
              </a:rPr>
              <a:t>get Naloxone – more on this later in the presentation. </a:t>
            </a:r>
          </a:p>
          <a:p>
            <a:pPr marL="171450" indent="-171450">
              <a:buFont typeface="Arial" panose="020B0604020202020204" pitchFamily="34" charset="0"/>
              <a:buChar char="•"/>
            </a:pPr>
            <a:endParaRPr lang="en-CA" sz="1200" b="0" kern="1200" dirty="0">
              <a:solidFill>
                <a:schemeClr val="tx1"/>
              </a:solidFill>
              <a:effectLst/>
              <a:latin typeface="+mn-lt"/>
              <a:ea typeface="ＭＳ Ｐゴシック" charset="0"/>
              <a:cs typeface="ＭＳ Ｐゴシック" charset="0"/>
            </a:endParaRPr>
          </a:p>
          <a:p>
            <a:r>
              <a:rPr lang="en-CA" sz="1200" b="1" kern="1200" dirty="0">
                <a:solidFill>
                  <a:schemeClr val="tx1"/>
                </a:solidFill>
                <a:effectLst/>
                <a:latin typeface="+mn-lt"/>
                <a:ea typeface="ＭＳ Ｐゴシック" charset="0"/>
                <a:cs typeface="ＭＳ Ｐゴシック" charset="0"/>
              </a:rPr>
              <a:t>Other treatment options</a:t>
            </a:r>
          </a:p>
          <a:p>
            <a:r>
              <a:rPr lang="en-CA" sz="1200" kern="1200" dirty="0">
                <a:solidFill>
                  <a:schemeClr val="tx1"/>
                </a:solidFill>
                <a:effectLst/>
                <a:latin typeface="+mn-lt"/>
                <a:ea typeface="ＭＳ Ｐゴシック" charset="0"/>
                <a:cs typeface="ＭＳ Ｐゴシック" charset="0"/>
              </a:rPr>
              <a:t>It is important to discuss how best to manage your pain with your healthcare provider, particularly if your pain is expected to last more than 1 to 2 weeks. Opioids may not </a:t>
            </a:r>
            <a:r>
              <a:rPr lang="en-CA" sz="1200" b="1" u="sng" kern="1200" dirty="0">
                <a:solidFill>
                  <a:schemeClr val="tx1"/>
                </a:solidFill>
                <a:effectLst/>
                <a:latin typeface="+mn-lt"/>
                <a:ea typeface="ＭＳ Ｐゴシック" charset="0"/>
                <a:cs typeface="ＭＳ Ｐゴシック" charset="0"/>
              </a:rPr>
              <a:t>always</a:t>
            </a:r>
            <a:r>
              <a:rPr lang="en-CA" sz="1200" kern="1200" dirty="0">
                <a:solidFill>
                  <a:schemeClr val="tx1"/>
                </a:solidFill>
                <a:effectLst/>
                <a:latin typeface="+mn-lt"/>
                <a:ea typeface="ＭＳ Ｐゴシック" charset="0"/>
                <a:cs typeface="ＭＳ Ｐゴシック" charset="0"/>
              </a:rPr>
              <a:t> be the best treatment option for your pain. Other medications or treatment options that do not use opioids may be available to help you manage your pain.</a:t>
            </a:r>
          </a:p>
          <a:p>
            <a:pPr marL="0" indent="0">
              <a:buFont typeface="Arial" panose="020B0604020202020204" pitchFamily="34" charset="0"/>
              <a:buNone/>
            </a:pPr>
            <a:endParaRPr lang="en-CA" sz="120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4869A838-4A57-8C47-9977-D895DF8CD2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0089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ＭＳ Ｐゴシック" charset="0"/>
                <a:cs typeface="ＭＳ Ｐゴシック" charset="0"/>
              </a:rPr>
              <a:t>However, Canada’s illegal drug supply is increasingly being contaminated with illegal fentanyl.</a:t>
            </a:r>
            <a:br>
              <a:rPr lang="en-CA" sz="1200" kern="1200" dirty="0">
                <a:solidFill>
                  <a:schemeClr val="tx1"/>
                </a:solidFill>
                <a:effectLst/>
                <a:latin typeface="+mn-lt"/>
                <a:ea typeface="ＭＳ Ｐゴシック" charset="0"/>
                <a:cs typeface="ＭＳ Ｐゴシック" charset="0"/>
              </a:rPr>
            </a:br>
            <a:endParaRPr lang="en-CA" sz="1200" kern="1200" dirty="0">
              <a:solidFill>
                <a:schemeClr val="tx1"/>
              </a:solidFill>
              <a:effectLst/>
              <a:latin typeface="+mn-lt"/>
              <a:ea typeface="ＭＳ Ｐゴシック" charset="0"/>
              <a:cs typeface="ＭＳ Ｐゴシック" charset="0"/>
            </a:endParaRPr>
          </a:p>
          <a:p>
            <a:pPr marL="171450" indent="-171450">
              <a:buFont typeface="Arial" panose="020B0604020202020204" pitchFamily="34" charset="0"/>
              <a:buChar char="•"/>
            </a:pPr>
            <a:r>
              <a:rPr lang="en-CA" sz="1200" kern="1200" dirty="0">
                <a:solidFill>
                  <a:schemeClr val="tx1"/>
                </a:solidFill>
                <a:effectLst/>
                <a:latin typeface="+mn-lt"/>
                <a:ea typeface="ＭＳ Ｐゴシック" charset="0"/>
                <a:cs typeface="ＭＳ Ｐゴシック" charset="0"/>
              </a:rPr>
              <a:t>It can be mixed with other drugs such as heroin and cocaine, and is also being found in counterfeit pills that are made to look like prescription opioids</a:t>
            </a:r>
          </a:p>
          <a:p>
            <a:pPr marL="171450" indent="-171450">
              <a:buFont typeface="Arial" panose="020B0604020202020204" pitchFamily="34" charset="0"/>
              <a:buChar char="•"/>
            </a:pPr>
            <a:r>
              <a:rPr lang="en-CA" sz="1200" kern="1200" dirty="0">
                <a:solidFill>
                  <a:schemeClr val="tx1"/>
                </a:solidFill>
                <a:effectLst/>
                <a:latin typeface="+mn-lt"/>
                <a:ea typeface="ＭＳ Ｐゴシック" charset="0"/>
                <a:cs typeface="ＭＳ Ｐゴシック" charset="0"/>
              </a:rPr>
              <a:t>86%</a:t>
            </a:r>
            <a:r>
              <a:rPr lang="en-CA" sz="1200" kern="1200" baseline="0" dirty="0">
                <a:solidFill>
                  <a:schemeClr val="tx1"/>
                </a:solidFill>
                <a:effectLst/>
                <a:latin typeface="+mn-lt"/>
                <a:ea typeface="ＭＳ Ｐゴシック" charset="0"/>
                <a:cs typeface="ＭＳ Ｐゴシック" charset="0"/>
              </a:rPr>
              <a:t> </a:t>
            </a:r>
            <a:r>
              <a:rPr lang="en-CA" sz="1200" kern="1200" dirty="0">
                <a:solidFill>
                  <a:schemeClr val="tx1"/>
                </a:solidFill>
                <a:effectLst/>
                <a:latin typeface="+mn-lt"/>
                <a:ea typeface="ＭＳ Ｐゴシック" charset="0"/>
                <a:cs typeface="ＭＳ Ｐゴシック" charset="0"/>
              </a:rPr>
              <a:t>of accidental opioid-related deaths in Canada involve fentanyl</a:t>
            </a:r>
          </a:p>
          <a:p>
            <a:pPr marL="171450" indent="-171450">
              <a:buFont typeface="Arial" panose="020B0604020202020204" pitchFamily="34" charset="0"/>
              <a:buChar char="•"/>
            </a:pPr>
            <a:r>
              <a:rPr lang="en-CA" sz="1200" kern="1200" dirty="0">
                <a:solidFill>
                  <a:schemeClr val="tx1"/>
                </a:solidFill>
                <a:effectLst/>
                <a:latin typeface="+mn-lt"/>
                <a:ea typeface="ＭＳ Ｐゴシック" charset="0"/>
                <a:cs typeface="ＭＳ Ｐゴシック" charset="0"/>
              </a:rPr>
              <a:t>There is no way to know how much fentanyl has been mixed into illegal drugs because you can’t see, smell or taste it </a:t>
            </a:r>
          </a:p>
          <a:p>
            <a:pPr marL="171450" indent="-171450">
              <a:buFont typeface="Arial" panose="020B0604020202020204" pitchFamily="34" charset="0"/>
              <a:buChar char="•"/>
            </a:pPr>
            <a:r>
              <a:rPr lang="en-CA" sz="1200" kern="1200" dirty="0">
                <a:solidFill>
                  <a:schemeClr val="tx1"/>
                </a:solidFill>
                <a:effectLst/>
                <a:latin typeface="+mn-lt"/>
                <a:ea typeface="ＭＳ Ｐゴシック" charset="0"/>
                <a:cs typeface="ＭＳ Ｐゴシック" charset="0"/>
              </a:rPr>
              <a:t>Many overdoses have occurred in individuals who were not aware they were consuming fentanyl</a:t>
            </a:r>
          </a:p>
          <a:p>
            <a:pPr marL="171450" indent="-171450">
              <a:buFont typeface="Arial" panose="020B0604020202020204" pitchFamily="34" charset="0"/>
              <a:buChar char="•"/>
            </a:pPr>
            <a:r>
              <a:rPr lang="en-CA" sz="1200" kern="1200" dirty="0">
                <a:solidFill>
                  <a:schemeClr val="tx1"/>
                </a:solidFill>
                <a:effectLst/>
                <a:latin typeface="+mn-lt"/>
                <a:ea typeface="ＭＳ Ｐゴシック" charset="0"/>
                <a:cs typeface="ＭＳ Ｐゴシック" charset="0"/>
              </a:rPr>
              <a:t>Consuming as little as a few grains of salt worth of fentanyl can kill an average-sized person</a:t>
            </a:r>
          </a:p>
        </p:txBody>
      </p:sp>
      <p:sp>
        <p:nvSpPr>
          <p:cNvPr id="4" name="Slide Number Placeholder 3"/>
          <p:cNvSpPr>
            <a:spLocks noGrp="1"/>
          </p:cNvSpPr>
          <p:nvPr>
            <p:ph type="sldNum" sz="quarter" idx="10"/>
          </p:nvPr>
        </p:nvSpPr>
        <p:spPr/>
        <p:txBody>
          <a:bodyPr/>
          <a:lstStyle/>
          <a:p>
            <a:pPr>
              <a:defRPr/>
            </a:pPr>
            <a:fld id="{4869A838-4A57-8C47-9977-D895DF8CD2EB}" type="slidenum">
              <a:rPr lang="en-US" smtClean="0"/>
              <a:pPr>
                <a:defRPr/>
              </a:pPr>
              <a:t>21</a:t>
            </a:fld>
            <a:endParaRPr lang="en-US"/>
          </a:p>
        </p:txBody>
      </p:sp>
    </p:spTree>
    <p:extLst>
      <p:ext uri="{BB962C8B-B14F-4D97-AF65-F5344CB8AC3E}">
        <p14:creationId xmlns:p14="http://schemas.microsoft.com/office/powerpoint/2010/main" val="1826022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ＭＳ Ｐゴシック" charset="0"/>
                <a:cs typeface="ＭＳ Ｐゴシック" charset="0"/>
              </a:rPr>
              <a:t>How can opioids cause an overdose?</a:t>
            </a:r>
            <a:endParaRPr lang="en-CA" sz="1200" kern="1200" dirty="0">
              <a:solidFill>
                <a:schemeClr val="tx1"/>
              </a:solidFill>
              <a:effectLst/>
              <a:latin typeface="+mn-lt"/>
              <a:ea typeface="ＭＳ Ｐゴシック" charset="0"/>
              <a:cs typeface="ＭＳ Ｐゴシック" charset="0"/>
            </a:endParaRPr>
          </a:p>
          <a:p>
            <a:pPr marL="171450" indent="-171450">
              <a:buFont typeface="Arial" panose="020B0604020202020204" pitchFamily="34" charset="0"/>
              <a:buChar char="•"/>
            </a:pPr>
            <a:r>
              <a:rPr lang="en-CA" sz="1200" kern="1200" dirty="0">
                <a:solidFill>
                  <a:schemeClr val="tx1"/>
                </a:solidFill>
                <a:effectLst/>
                <a:latin typeface="+mn-lt"/>
                <a:ea typeface="ＭＳ Ｐゴシック" charset="0"/>
                <a:cs typeface="ＭＳ Ｐゴシック" charset="0"/>
              </a:rPr>
              <a:t>Opioids affect how your brain controls your breathing. If you take more opioids than your body can handle, you will start to show signs and symptoms of an overdose</a:t>
            </a:r>
          </a:p>
          <a:p>
            <a:pPr marL="0" indent="0">
              <a:buFont typeface="Arial" panose="020B0604020202020204" pitchFamily="34" charset="0"/>
              <a:buNone/>
            </a:pPr>
            <a:endParaRPr lang="en-CA" sz="1200" kern="1200" dirty="0">
              <a:solidFill>
                <a:schemeClr val="tx1"/>
              </a:solidFill>
              <a:effectLst/>
              <a:latin typeface="+mn-lt"/>
              <a:ea typeface="ＭＳ Ｐゴシック" charset="0"/>
              <a:cs typeface="ＭＳ Ｐゴシック" charset="0"/>
            </a:endParaRPr>
          </a:p>
          <a:p>
            <a:pPr fontAlgn="ctr">
              <a:lnSpc>
                <a:spcPct val="100000"/>
              </a:lnSpc>
            </a:pPr>
            <a:r>
              <a:rPr lang="en-CA" sz="1400" b="1" dirty="0">
                <a:solidFill>
                  <a:srgbClr val="2AB5A8"/>
                </a:solidFill>
              </a:rPr>
              <a:t>If you use illegal opioids or other street drugs:</a:t>
            </a:r>
            <a:endParaRPr lang="en-CA" sz="1400" dirty="0">
              <a:solidFill>
                <a:srgbClr val="2AB5A8"/>
              </a:solidFill>
            </a:endParaRPr>
          </a:p>
          <a:p>
            <a:pPr marL="342900" indent="-342900" fontAlgn="ctr">
              <a:lnSpc>
                <a:spcPct val="100000"/>
              </a:lnSpc>
              <a:buFont typeface="Arial" panose="020B0604020202020204" pitchFamily="34" charset="0"/>
              <a:buChar char="•"/>
            </a:pPr>
            <a:r>
              <a:rPr lang="en-CA" sz="1200" b="0" dirty="0"/>
              <a:t>don’t mix them with alcohol or other drugs</a:t>
            </a:r>
          </a:p>
          <a:p>
            <a:pPr marL="342900" indent="-342900" fontAlgn="ctr">
              <a:lnSpc>
                <a:spcPct val="100000"/>
              </a:lnSpc>
              <a:buFont typeface="Arial" panose="020B0604020202020204" pitchFamily="34" charset="0"/>
              <a:buChar char="•"/>
            </a:pPr>
            <a:r>
              <a:rPr lang="en-CA" sz="1200" b="0" dirty="0"/>
              <a:t>don’t use alone – stick with a friend</a:t>
            </a:r>
          </a:p>
          <a:p>
            <a:pPr marL="342900" indent="-342900" fontAlgn="ctr">
              <a:lnSpc>
                <a:spcPct val="100000"/>
              </a:lnSpc>
              <a:buFont typeface="Arial" panose="020B0604020202020204" pitchFamily="34" charset="0"/>
              <a:buChar char="•"/>
            </a:pPr>
            <a:r>
              <a:rPr lang="en-CA" sz="1200" b="0" dirty="0"/>
              <a:t>know the signs of an opioid overdose </a:t>
            </a:r>
          </a:p>
          <a:p>
            <a:pPr marL="342900" indent="-342900" fontAlgn="ctr">
              <a:lnSpc>
                <a:spcPct val="100000"/>
              </a:lnSpc>
              <a:buFont typeface="Arial" panose="020B0604020202020204" pitchFamily="34" charset="0"/>
              <a:buChar char="•"/>
            </a:pPr>
            <a:r>
              <a:rPr lang="en-CA" sz="1200" b="0" dirty="0"/>
              <a:t>carry a naloxone kit</a:t>
            </a:r>
          </a:p>
          <a:p>
            <a:pPr marL="342900" indent="-342900" fontAlgn="ctr">
              <a:lnSpc>
                <a:spcPct val="100000"/>
              </a:lnSpc>
              <a:buFont typeface="Arial" panose="020B0604020202020204" pitchFamily="34" charset="0"/>
              <a:buChar char="•"/>
            </a:pPr>
            <a:r>
              <a:rPr lang="en-CA" sz="1200" b="0" dirty="0"/>
              <a:t>get your drugs checked at a supervised consumption site</a:t>
            </a:r>
          </a:p>
          <a:p>
            <a:endParaRPr lang="en-CA" sz="1200" b="1" kern="1200" dirty="0">
              <a:solidFill>
                <a:schemeClr val="tx1"/>
              </a:solidFill>
              <a:effectLst/>
              <a:latin typeface="+mn-lt"/>
              <a:ea typeface="ＭＳ Ｐゴシック" charset="0"/>
              <a:cs typeface="ＭＳ Ｐゴシック" charset="0"/>
            </a:endParaRPr>
          </a:p>
          <a:p>
            <a:pPr fontAlgn="ctr">
              <a:lnSpc>
                <a:spcPct val="100000"/>
              </a:lnSpc>
            </a:pPr>
            <a:r>
              <a:rPr lang="en-CA" sz="1400" b="1" dirty="0">
                <a:solidFill>
                  <a:srgbClr val="2AB5A8"/>
                </a:solidFill>
              </a:rPr>
              <a:t>Overdoses can happen if you take an opioid:</a:t>
            </a:r>
          </a:p>
          <a:p>
            <a:pPr marL="342900" indent="-342900" fontAlgn="ctr">
              <a:lnSpc>
                <a:spcPct val="100000"/>
              </a:lnSpc>
              <a:buFont typeface="Arial" panose="020B0604020202020204" pitchFamily="34" charset="0"/>
              <a:buChar char="•"/>
            </a:pPr>
            <a:r>
              <a:rPr lang="en-CA" sz="1200" b="0" dirty="0"/>
              <a:t>that was not prescribed for you</a:t>
            </a:r>
          </a:p>
          <a:p>
            <a:pPr marL="342900" indent="-342900" fontAlgn="ctr">
              <a:lnSpc>
                <a:spcPct val="100000"/>
              </a:lnSpc>
              <a:buFont typeface="Arial" panose="020B0604020202020204" pitchFamily="34" charset="0"/>
              <a:buChar char="•"/>
            </a:pPr>
            <a:r>
              <a:rPr lang="en-CA" sz="1200" b="0" dirty="0"/>
              <a:t>above your prescribed dosage</a:t>
            </a:r>
          </a:p>
          <a:p>
            <a:pPr marL="342900" indent="-342900" fontAlgn="ctr">
              <a:lnSpc>
                <a:spcPct val="100000"/>
              </a:lnSpc>
              <a:buFont typeface="Arial" panose="020B0604020202020204" pitchFamily="34" charset="0"/>
              <a:buChar char="•"/>
            </a:pPr>
            <a:r>
              <a:rPr lang="en-CA" sz="1200" b="0" dirty="0"/>
              <a:t>with alcohol or other drugs</a:t>
            </a:r>
          </a:p>
          <a:p>
            <a:pPr marL="342900" indent="-342900" fontAlgn="ctr">
              <a:lnSpc>
                <a:spcPct val="100000"/>
              </a:lnSpc>
              <a:buFont typeface="Arial" panose="020B0604020202020204" pitchFamily="34" charset="0"/>
              <a:buChar char="•"/>
            </a:pPr>
            <a:r>
              <a:rPr lang="en-CA" sz="1200" b="0" dirty="0"/>
              <a:t>that has been tampered with</a:t>
            </a:r>
          </a:p>
          <a:p>
            <a:pPr marL="342900" indent="-342900" fontAlgn="ctr">
              <a:lnSpc>
                <a:spcPct val="100000"/>
              </a:lnSpc>
              <a:buFont typeface="Arial" panose="020B0604020202020204" pitchFamily="34" charset="0"/>
              <a:buChar char="•"/>
            </a:pPr>
            <a:r>
              <a:rPr lang="en-CA" sz="1200" b="0" dirty="0"/>
              <a:t>that has been illegally produced or obtained  </a:t>
            </a:r>
          </a:p>
          <a:p>
            <a:pPr marL="342900" indent="-342900" fontAlgn="ctr">
              <a:lnSpc>
                <a:spcPct val="100000"/>
              </a:lnSpc>
              <a:buFont typeface="Arial" panose="020B0604020202020204" pitchFamily="34" charset="0"/>
              <a:buChar char="•"/>
            </a:pPr>
            <a:r>
              <a:rPr lang="en-CA" sz="1200" b="0" dirty="0"/>
              <a:t>after a period of non-use</a:t>
            </a:r>
          </a:p>
          <a:p>
            <a:endParaRPr lang="en-CA" sz="120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a:defRPr/>
            </a:pPr>
            <a:fld id="{4869A838-4A57-8C47-9977-D895DF8CD2EB}" type="slidenum">
              <a:rPr lang="en-US" smtClean="0"/>
              <a:pPr>
                <a:defRPr/>
              </a:pPr>
              <a:t>22</a:t>
            </a:fld>
            <a:endParaRPr lang="en-US"/>
          </a:p>
        </p:txBody>
      </p:sp>
    </p:spTree>
    <p:extLst>
      <p:ext uri="{BB962C8B-B14F-4D97-AF65-F5344CB8AC3E}">
        <p14:creationId xmlns:p14="http://schemas.microsoft.com/office/powerpoint/2010/main" val="31897328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880610"/>
          </a:xfrm>
        </p:spPr>
        <p:txBody>
          <a:bodyPr/>
          <a:lstStyle/>
          <a:p>
            <a:r>
              <a:rPr lang="en-CA" sz="1100" b="1" kern="1200" dirty="0">
                <a:solidFill>
                  <a:schemeClr val="tx1"/>
                </a:solidFill>
                <a:effectLst/>
              </a:rPr>
              <a:t>What is naloxone?</a:t>
            </a:r>
            <a:endParaRPr lang="en-CA" sz="1100" kern="1200" dirty="0">
              <a:solidFill>
                <a:schemeClr val="tx1"/>
              </a:solidFill>
              <a:effectLst/>
            </a:endParaRPr>
          </a:p>
          <a:p>
            <a:pPr marL="171450" indent="-171450">
              <a:spcBef>
                <a:spcPts val="0"/>
              </a:spcBef>
              <a:buFont typeface="Arial" panose="020B0604020202020204" pitchFamily="34" charset="0"/>
              <a:buChar char="•"/>
            </a:pPr>
            <a:r>
              <a:rPr lang="en-CA" sz="1100" kern="1200" dirty="0">
                <a:solidFill>
                  <a:schemeClr val="tx1"/>
                </a:solidFill>
                <a:effectLst/>
              </a:rPr>
              <a:t>Naloxone (pronounced </a:t>
            </a:r>
            <a:r>
              <a:rPr lang="en-CA" sz="1100" kern="1200" dirty="0" err="1">
                <a:solidFill>
                  <a:schemeClr val="tx1"/>
                </a:solidFill>
                <a:effectLst/>
              </a:rPr>
              <a:t>na</a:t>
            </a:r>
            <a:r>
              <a:rPr lang="en-CA" sz="1100" kern="1200" dirty="0">
                <a:solidFill>
                  <a:schemeClr val="tx1"/>
                </a:solidFill>
                <a:effectLst/>
              </a:rPr>
              <a:t>-LOX-own) is a fast-acting drug used to temporarily reverse the effects of an opioid overdose</a:t>
            </a:r>
          </a:p>
          <a:p>
            <a:pPr marL="171450" indent="-171450">
              <a:spcBef>
                <a:spcPts val="0"/>
              </a:spcBef>
              <a:buFont typeface="Arial" panose="020B0604020202020204" pitchFamily="34" charset="0"/>
              <a:buChar char="•"/>
            </a:pPr>
            <a:r>
              <a:rPr lang="en-CA" sz="1100" kern="1200" dirty="0">
                <a:solidFill>
                  <a:schemeClr val="tx1"/>
                </a:solidFill>
                <a:effectLst/>
              </a:rPr>
              <a:t>Naloxone can restore breathing within 2 to 5 minutes</a:t>
            </a:r>
          </a:p>
          <a:p>
            <a:pPr marL="171450" indent="-171450">
              <a:spcBef>
                <a:spcPts val="0"/>
              </a:spcBef>
              <a:buFont typeface="Arial" panose="020B0604020202020204" pitchFamily="34" charset="0"/>
              <a:buChar char="•"/>
            </a:pPr>
            <a:r>
              <a:rPr lang="en-CA" sz="1100" kern="1200" dirty="0">
                <a:solidFill>
                  <a:schemeClr val="tx1"/>
                </a:solidFill>
                <a:effectLst/>
              </a:rPr>
              <a:t>Naloxone is safe for everyone of all ages</a:t>
            </a:r>
          </a:p>
          <a:p>
            <a:pPr marL="171450" indent="-171450">
              <a:spcBef>
                <a:spcPts val="0"/>
              </a:spcBef>
              <a:buFont typeface="Arial" panose="020B0604020202020204" pitchFamily="34" charset="0"/>
              <a:buChar char="•"/>
            </a:pPr>
            <a:r>
              <a:rPr lang="en-CA" sz="1100" kern="1200" dirty="0">
                <a:solidFill>
                  <a:schemeClr val="tx1"/>
                </a:solidFill>
                <a:effectLst/>
              </a:rPr>
              <a:t>It works only if you have opioids in your system</a:t>
            </a:r>
          </a:p>
          <a:p>
            <a:pPr marL="171450" indent="-171450">
              <a:spcBef>
                <a:spcPts val="0"/>
              </a:spcBef>
              <a:buFont typeface="Arial" panose="020B0604020202020204" pitchFamily="34" charset="0"/>
              <a:buChar char="•"/>
            </a:pPr>
            <a:r>
              <a:rPr lang="en-CA" sz="1100" kern="1200" dirty="0">
                <a:solidFill>
                  <a:schemeClr val="tx1"/>
                </a:solidFill>
                <a:effectLst/>
              </a:rPr>
              <a:t>It is safe to keep on-hand because it cannot be improperly used and does not create dependence</a:t>
            </a:r>
          </a:p>
          <a:p>
            <a:endParaRPr lang="en-CA" sz="1100" kern="1200" dirty="0">
              <a:solidFill>
                <a:schemeClr val="tx1"/>
              </a:solidFill>
              <a:effectLst/>
            </a:endParaRPr>
          </a:p>
          <a:p>
            <a:r>
              <a:rPr lang="en-CA" sz="1100" kern="1200" dirty="0">
                <a:solidFill>
                  <a:schemeClr val="tx1"/>
                </a:solidFill>
                <a:effectLst/>
              </a:rPr>
              <a:t>Why does naloxone work only temporarily?</a:t>
            </a:r>
          </a:p>
          <a:p>
            <a:pPr marL="171450" indent="-171450">
              <a:spcBef>
                <a:spcPts val="0"/>
              </a:spcBef>
              <a:buFont typeface="Arial" panose="020B0604020202020204" pitchFamily="34" charset="0"/>
              <a:buChar char="•"/>
            </a:pPr>
            <a:r>
              <a:rPr lang="en-CA" sz="1100" kern="1200" dirty="0">
                <a:solidFill>
                  <a:schemeClr val="tx1"/>
                </a:solidFill>
                <a:effectLst/>
              </a:rPr>
              <a:t>Naloxone is active in the body for only 20 to 90 minutes, but the effects of most opioids can last longer</a:t>
            </a:r>
          </a:p>
          <a:p>
            <a:pPr marL="171450" indent="-171450">
              <a:spcBef>
                <a:spcPts val="0"/>
              </a:spcBef>
              <a:buFont typeface="Arial" panose="020B0604020202020204" pitchFamily="34" charset="0"/>
              <a:buChar char="•"/>
            </a:pPr>
            <a:r>
              <a:rPr lang="en-CA" sz="1100" kern="1200" dirty="0">
                <a:solidFill>
                  <a:schemeClr val="tx1"/>
                </a:solidFill>
                <a:effectLst/>
              </a:rPr>
              <a:t>This means that the effects of naloxone are likely to wear off before the opioids </a:t>
            </a:r>
            <a:br>
              <a:rPr lang="en-CA" sz="1100" kern="1200" dirty="0">
                <a:solidFill>
                  <a:schemeClr val="tx1"/>
                </a:solidFill>
                <a:effectLst/>
              </a:rPr>
            </a:br>
            <a:r>
              <a:rPr lang="en-CA" sz="1100" kern="1200" dirty="0">
                <a:solidFill>
                  <a:schemeClr val="tx1"/>
                </a:solidFill>
                <a:effectLst/>
              </a:rPr>
              <a:t>are gone from the body, which could cause breathing to stop again</a:t>
            </a:r>
          </a:p>
          <a:p>
            <a:pPr marL="171450" indent="-171450">
              <a:spcBef>
                <a:spcPts val="0"/>
              </a:spcBef>
              <a:buFont typeface="Arial" panose="020B0604020202020204" pitchFamily="34" charset="0"/>
              <a:buChar char="•"/>
            </a:pPr>
            <a:r>
              <a:rPr lang="en-CA" sz="1100" kern="1200" dirty="0">
                <a:solidFill>
                  <a:schemeClr val="tx1"/>
                </a:solidFill>
                <a:effectLst/>
              </a:rPr>
              <a:t>Naloxone may need to be used again, depending on the amount, type or method of consumption of the opioids (e.g., oral, injection)</a:t>
            </a:r>
          </a:p>
          <a:p>
            <a:pPr marL="171450" indent="-171450">
              <a:spcBef>
                <a:spcPts val="0"/>
              </a:spcBef>
              <a:buFont typeface="Arial" panose="020B0604020202020204" pitchFamily="34" charset="0"/>
              <a:buChar char="•"/>
            </a:pPr>
            <a:r>
              <a:rPr lang="en-CA" sz="1100" kern="1200" dirty="0">
                <a:solidFill>
                  <a:schemeClr val="tx1"/>
                </a:solidFill>
                <a:effectLst/>
              </a:rPr>
              <a:t>An overdose is always an emergency. Even if naloxone has been administered, always call 9-1-1,</a:t>
            </a:r>
            <a:r>
              <a:rPr lang="en-CA" sz="1100" kern="1200" baseline="0" dirty="0">
                <a:solidFill>
                  <a:schemeClr val="tx1"/>
                </a:solidFill>
                <a:effectLst/>
              </a:rPr>
              <a:t> or your local emergency number</a:t>
            </a:r>
            <a:endParaRPr lang="en-CA" sz="1100" kern="1200" dirty="0">
              <a:solidFill>
                <a:schemeClr val="tx1"/>
              </a:solidFill>
              <a:effectLst/>
            </a:endParaRPr>
          </a:p>
          <a:p>
            <a:endParaRPr lang="en-CA" sz="1100" kern="1200" dirty="0">
              <a:solidFill>
                <a:schemeClr val="tx1"/>
              </a:solidFill>
              <a:effectLst/>
            </a:endParaRPr>
          </a:p>
          <a:p>
            <a:r>
              <a:rPr lang="en-CA" sz="1100" kern="1200" dirty="0">
                <a:solidFill>
                  <a:schemeClr val="tx1"/>
                </a:solidFill>
                <a:effectLst/>
              </a:rPr>
              <a:t>In Canada, two types of take-home naloxone kits are available:</a:t>
            </a:r>
          </a:p>
          <a:p>
            <a:pPr marL="171450" indent="-171450">
              <a:spcBef>
                <a:spcPts val="0"/>
              </a:spcBef>
              <a:buFont typeface="Arial" panose="020B0604020202020204" pitchFamily="34" charset="0"/>
              <a:buChar char="•"/>
            </a:pPr>
            <a:r>
              <a:rPr lang="en-CA" sz="1100" kern="1200" dirty="0">
                <a:solidFill>
                  <a:schemeClr val="tx1"/>
                </a:solidFill>
                <a:effectLst/>
              </a:rPr>
              <a:t>Naloxone Nasal Spray </a:t>
            </a:r>
            <a:r>
              <a:rPr lang="en-CA" sz="1100" u="sng" kern="1200" dirty="0">
                <a:solidFill>
                  <a:schemeClr val="tx1"/>
                </a:solidFill>
                <a:effectLst/>
              </a:rPr>
              <a:t>is sprayed</a:t>
            </a:r>
            <a:r>
              <a:rPr lang="en-CA" sz="1100" kern="1200" dirty="0">
                <a:solidFill>
                  <a:schemeClr val="tx1"/>
                </a:solidFill>
                <a:effectLst/>
              </a:rPr>
              <a:t> directly into the nose where it is absorbed. It starts to take effect in 2 to 3 minutes</a:t>
            </a:r>
          </a:p>
          <a:p>
            <a:pPr marL="171450" indent="-171450">
              <a:spcBef>
                <a:spcPts val="0"/>
              </a:spcBef>
              <a:buFont typeface="Arial" panose="020B0604020202020204" pitchFamily="34" charset="0"/>
              <a:buChar char="•"/>
            </a:pPr>
            <a:r>
              <a:rPr lang="en-CA" sz="1100" kern="1200" dirty="0">
                <a:solidFill>
                  <a:schemeClr val="tx1"/>
                </a:solidFill>
                <a:effectLst/>
              </a:rPr>
              <a:t>Injectable Naloxone </a:t>
            </a:r>
            <a:r>
              <a:rPr lang="en-CA" sz="1100" u="sng" kern="1200" dirty="0">
                <a:solidFill>
                  <a:schemeClr val="tx1"/>
                </a:solidFill>
                <a:effectLst/>
              </a:rPr>
              <a:t>is injected</a:t>
            </a:r>
            <a:r>
              <a:rPr lang="en-CA" sz="1100" kern="1200" dirty="0">
                <a:solidFill>
                  <a:schemeClr val="tx1"/>
                </a:solidFill>
                <a:effectLst/>
              </a:rPr>
              <a:t> into a muscle in your body: the upper arm, thigh or buttocks are best. It starts to take effect in 3 to 5 minutes</a:t>
            </a:r>
            <a:endParaRPr lang="en-CA" sz="1100" dirty="0"/>
          </a:p>
          <a:p>
            <a:pPr marL="8089" lvl="1"/>
            <a:endParaRPr lang="en-CA" sz="1100" dirty="0"/>
          </a:p>
          <a:p>
            <a:pPr lvl="1">
              <a:lnSpc>
                <a:spcPts val="1834"/>
              </a:lnSpc>
              <a:spcBef>
                <a:spcPts val="0"/>
              </a:spcBef>
              <a:spcAft>
                <a:spcPts val="611"/>
              </a:spcAft>
            </a:pPr>
            <a:endParaRPr lang="en-CA" sz="1100" dirty="0"/>
          </a:p>
          <a:p>
            <a:endParaRPr lang="en-US" sz="1100" dirty="0"/>
          </a:p>
        </p:txBody>
      </p:sp>
      <p:sp>
        <p:nvSpPr>
          <p:cNvPr id="4" name="Slide Number Placeholder 3"/>
          <p:cNvSpPr>
            <a:spLocks noGrp="1"/>
          </p:cNvSpPr>
          <p:nvPr>
            <p:ph type="sldNum" sz="quarter" idx="5"/>
          </p:nvPr>
        </p:nvSpPr>
        <p:spPr/>
        <p:txBody>
          <a:bodyPr/>
          <a:lstStyle/>
          <a:p>
            <a:pPr>
              <a:defRPr/>
            </a:pPr>
            <a:fld id="{4869A838-4A57-8C47-9977-D895DF8CD2EB}" type="slidenum">
              <a:rPr lang="en-US" smtClean="0"/>
              <a:pPr>
                <a:defRPr/>
              </a:pPr>
              <a:t>23</a:t>
            </a:fld>
            <a:endParaRPr lang="en-US"/>
          </a:p>
        </p:txBody>
      </p:sp>
    </p:spTree>
    <p:extLst>
      <p:ext uri="{BB962C8B-B14F-4D97-AF65-F5344CB8AC3E}">
        <p14:creationId xmlns:p14="http://schemas.microsoft.com/office/powerpoint/2010/main" val="3450096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189"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CA" sz="1200" b="0" kern="1200" dirty="0">
                <a:solidFill>
                  <a:schemeClr val="tx1"/>
                </a:solidFill>
                <a:effectLst/>
                <a:latin typeface="+mn-lt"/>
                <a:ea typeface="ＭＳ Ｐゴシック" charset="0"/>
                <a:cs typeface="ＭＳ Ｐゴシック" charset="0"/>
              </a:rPr>
              <a:t>Take-home kits are available at most pharmacies or local health authorities; no prescription is needed. </a:t>
            </a:r>
          </a:p>
          <a:p>
            <a:pPr marL="171450" marR="0" lvl="0" indent="-171450" algn="l" defTabSz="457189"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CA" sz="1200" b="1" kern="1200" dirty="0">
                <a:solidFill>
                  <a:schemeClr val="tx1"/>
                </a:solidFill>
                <a:effectLst/>
                <a:latin typeface="+mn-lt"/>
                <a:ea typeface="ＭＳ Ｐゴシック" charset="0"/>
                <a:cs typeface="ＭＳ Ｐゴシック" charset="0"/>
              </a:rPr>
              <a:t>Whether you are prescribed opioids or you use them illegally, you</a:t>
            </a:r>
            <a:r>
              <a:rPr lang="en-CA" sz="1200" b="1" kern="1200" baseline="0" dirty="0">
                <a:solidFill>
                  <a:schemeClr val="tx1"/>
                </a:solidFill>
                <a:effectLst/>
                <a:latin typeface="+mn-lt"/>
                <a:ea typeface="ＭＳ Ｐゴシック" charset="0"/>
                <a:cs typeface="ＭＳ Ｐゴシック" charset="0"/>
              </a:rPr>
              <a:t> should carry a naloxone kit.</a:t>
            </a:r>
            <a:endParaRPr lang="en-CA" sz="1200" b="1" kern="1200" dirty="0">
              <a:solidFill>
                <a:schemeClr val="tx1"/>
              </a:solidFill>
              <a:effectLst/>
              <a:latin typeface="+mn-lt"/>
              <a:ea typeface="ＭＳ Ｐゴシック" charset="0"/>
              <a:cs typeface="ＭＳ Ｐゴシック" charset="0"/>
            </a:endParaRPr>
          </a:p>
          <a:p>
            <a:pPr marL="171450" marR="0" lvl="0" indent="-171450" algn="l" defTabSz="457189"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CA" sz="1200" kern="1200" dirty="0">
                <a:solidFill>
                  <a:schemeClr val="tx1"/>
                </a:solidFill>
                <a:effectLst/>
                <a:latin typeface="+mn-lt"/>
                <a:ea typeface="ＭＳ Ｐゴシック" charset="0"/>
                <a:cs typeface="ＭＳ Ｐゴシック" charset="0"/>
              </a:rPr>
              <a:t>Some provinces and territories also offer free kits. You can consult your provincial,</a:t>
            </a:r>
            <a:r>
              <a:rPr lang="en-CA" sz="1200" kern="1200" baseline="0" dirty="0">
                <a:solidFill>
                  <a:schemeClr val="tx1"/>
                </a:solidFill>
                <a:effectLst/>
                <a:latin typeface="+mn-lt"/>
                <a:ea typeface="ＭＳ Ｐゴシック" charset="0"/>
                <a:cs typeface="ＭＳ Ｐゴシック" charset="0"/>
              </a:rPr>
              <a:t> territorial or local health authority</a:t>
            </a:r>
            <a:r>
              <a:rPr lang="en-CA" sz="1200" kern="1200" dirty="0">
                <a:solidFill>
                  <a:schemeClr val="tx1"/>
                </a:solidFill>
                <a:effectLst/>
                <a:latin typeface="+mn-lt"/>
                <a:ea typeface="ＭＳ Ｐゴシック" charset="0"/>
                <a:cs typeface="ＭＳ Ｐゴシック" charset="0"/>
              </a:rPr>
              <a:t> to see where these kits are available.</a:t>
            </a:r>
            <a:endParaRPr lang="en-CA" dirty="0"/>
          </a:p>
          <a:p>
            <a:endParaRPr lang="en-CA" dirty="0"/>
          </a:p>
        </p:txBody>
      </p:sp>
      <p:sp>
        <p:nvSpPr>
          <p:cNvPr id="4" name="Slide Number Placeholder 3"/>
          <p:cNvSpPr>
            <a:spLocks noGrp="1"/>
          </p:cNvSpPr>
          <p:nvPr>
            <p:ph type="sldNum" sz="quarter" idx="10"/>
          </p:nvPr>
        </p:nvSpPr>
        <p:spPr/>
        <p:txBody>
          <a:bodyPr/>
          <a:lstStyle/>
          <a:p>
            <a:fld id="{F45086BA-55E6-4AB1-AE43-F5FD9B739E10}" type="slidenum">
              <a:rPr lang="en-CA" smtClean="0"/>
              <a:t>24</a:t>
            </a:fld>
            <a:endParaRPr lang="en-CA"/>
          </a:p>
        </p:txBody>
      </p:sp>
    </p:spTree>
    <p:extLst>
      <p:ext uri="{BB962C8B-B14F-4D97-AF65-F5344CB8AC3E}">
        <p14:creationId xmlns:p14="http://schemas.microsoft.com/office/powerpoint/2010/main" val="22277809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85750">
              <a:lnSpc>
                <a:spcPct val="115000"/>
              </a:lnSpc>
              <a:spcBef>
                <a:spcPts val="1200"/>
              </a:spcBef>
              <a:spcAft>
                <a:spcPts val="0"/>
              </a:spcAft>
              <a:buSzPts val="900"/>
              <a:buChar char="●"/>
            </a:pPr>
            <a:r>
              <a:rPr lang="en-CA" b="0" dirty="0">
                <a:solidFill>
                  <a:schemeClr val="tx1"/>
                </a:solidFill>
              </a:rPr>
              <a:t>If an overdose occurs, the number one priority is saving that life by calling 9-1-1 or your local emergency number</a:t>
            </a:r>
          </a:p>
        </p:txBody>
      </p:sp>
      <p:sp>
        <p:nvSpPr>
          <p:cNvPr id="4" name="Slide Number Placeholder 3"/>
          <p:cNvSpPr>
            <a:spLocks noGrp="1"/>
          </p:cNvSpPr>
          <p:nvPr>
            <p:ph type="sldNum" sz="quarter" idx="10"/>
          </p:nvPr>
        </p:nvSpPr>
        <p:spPr/>
        <p:txBody>
          <a:bodyPr/>
          <a:lstStyle/>
          <a:p>
            <a:fld id="{F45086BA-55E6-4AB1-AE43-F5FD9B739E10}" type="slidenum">
              <a:rPr lang="en-CA" smtClean="0"/>
              <a:t>25</a:t>
            </a:fld>
            <a:endParaRPr lang="en-CA"/>
          </a:p>
        </p:txBody>
      </p:sp>
    </p:spTree>
    <p:extLst>
      <p:ext uri="{BB962C8B-B14F-4D97-AF65-F5344CB8AC3E}">
        <p14:creationId xmlns:p14="http://schemas.microsoft.com/office/powerpoint/2010/main" val="29025489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kern="1200" dirty="0">
                <a:solidFill>
                  <a:srgbClr val="D12820"/>
                </a:solidFill>
                <a:effectLst/>
                <a:latin typeface="+mn-lt"/>
                <a:ea typeface="ＭＳ Ｐゴシック" charset="0"/>
                <a:cs typeface="ＭＳ Ｐゴシック" charset="0"/>
              </a:rPr>
              <a:t>&lt;&lt;&lt;&lt; PLAY THE EMBEDDED GSL VIDEO HERE &gt;&gt;&gt;&gt;</a:t>
            </a:r>
          </a:p>
          <a:p>
            <a:r>
              <a:rPr lang="en-CA" sz="1800" b="1" kern="1200" dirty="0">
                <a:solidFill>
                  <a:schemeClr val="tx1"/>
                </a:solidFill>
                <a:effectLst/>
                <a:latin typeface="+mn-lt"/>
                <a:ea typeface="ＭＳ Ｐゴシック" charset="0"/>
                <a:cs typeface="ＭＳ Ｐゴシック" charset="0"/>
              </a:rPr>
              <a:t>If you witness an overdose, stay and help:</a:t>
            </a:r>
            <a:endParaRPr lang="en-CA" sz="1800" kern="1200" dirty="0">
              <a:solidFill>
                <a:schemeClr val="tx1"/>
              </a:solidFill>
              <a:effectLst/>
              <a:latin typeface="+mn-lt"/>
              <a:ea typeface="ＭＳ Ｐゴシック" charset="0"/>
              <a:cs typeface="ＭＳ Ｐゴシック" charset="0"/>
            </a:endParaRPr>
          </a:p>
          <a:p>
            <a:pPr marL="171450" lvl="0" indent="-171450">
              <a:buFont typeface="Arial" panose="020B0604020202020204" pitchFamily="34" charset="0"/>
              <a:buChar char="•"/>
            </a:pPr>
            <a:r>
              <a:rPr lang="en-CA" sz="1800" kern="1200" dirty="0">
                <a:solidFill>
                  <a:schemeClr val="tx1"/>
                </a:solidFill>
                <a:effectLst/>
                <a:latin typeface="+mn-lt"/>
                <a:ea typeface="ＭＳ Ｐゴシック" charset="0"/>
                <a:cs typeface="ＭＳ Ｐゴシック" charset="0"/>
              </a:rPr>
              <a:t>Overdoses are a medical emergency </a:t>
            </a:r>
          </a:p>
          <a:p>
            <a:pPr marL="171450" lvl="0" indent="-171450">
              <a:buFont typeface="Arial" panose="020B0604020202020204" pitchFamily="34" charset="0"/>
              <a:buChar char="•"/>
            </a:pPr>
            <a:r>
              <a:rPr lang="en-CA" sz="1800" kern="1200" dirty="0">
                <a:solidFill>
                  <a:schemeClr val="tx1"/>
                </a:solidFill>
                <a:effectLst/>
                <a:latin typeface="+mn-lt"/>
                <a:ea typeface="ＭＳ Ｐゴシック" charset="0"/>
                <a:cs typeface="ＭＳ Ｐゴシック" charset="0"/>
              </a:rPr>
              <a:t>Call 9-1-1 (or your local emergency help line) and stay at the scene</a:t>
            </a:r>
          </a:p>
          <a:p>
            <a:pPr marL="171450" lvl="0" indent="-171450">
              <a:buFont typeface="Arial" panose="020B0604020202020204" pitchFamily="34" charset="0"/>
              <a:buChar char="•"/>
            </a:pPr>
            <a:r>
              <a:rPr lang="en-CA" sz="1800" kern="1200" dirty="0">
                <a:solidFill>
                  <a:schemeClr val="tx1"/>
                </a:solidFill>
                <a:effectLst/>
                <a:latin typeface="+mn-lt"/>
                <a:ea typeface="ＭＳ Ｐゴシック" charset="0"/>
                <a:cs typeface="ＭＳ Ｐゴシック" charset="0"/>
              </a:rPr>
              <a:t>Staying at the scene to help can save someone’s life</a:t>
            </a:r>
          </a:p>
          <a:p>
            <a:pPr marL="171450" lvl="0" indent="-171450">
              <a:buFont typeface="Arial" panose="020B0604020202020204" pitchFamily="34" charset="0"/>
              <a:buChar char="•"/>
            </a:pPr>
            <a:r>
              <a:rPr lang="en-CA" sz="1800" kern="1200" dirty="0">
                <a:solidFill>
                  <a:schemeClr val="tx1"/>
                </a:solidFill>
                <a:effectLst/>
                <a:latin typeface="+mn-lt"/>
                <a:ea typeface="ＭＳ Ｐゴシック" charset="0"/>
                <a:cs typeface="ＭＳ Ｐゴシック" charset="0"/>
              </a:rPr>
              <a:t>Give naloxone, if you have it</a:t>
            </a:r>
          </a:p>
          <a:p>
            <a:pPr marL="171450" lvl="0" indent="-171450">
              <a:buFont typeface="Arial" panose="020B0604020202020204" pitchFamily="34" charset="0"/>
              <a:buChar char="•"/>
            </a:pPr>
            <a:r>
              <a:rPr lang="en-CA" sz="1800" kern="1200" dirty="0">
                <a:solidFill>
                  <a:schemeClr val="tx1"/>
                </a:solidFill>
                <a:effectLst/>
                <a:latin typeface="+mn-lt"/>
                <a:ea typeface="ＭＳ Ｐゴシック" charset="0"/>
                <a:cs typeface="ＭＳ Ｐゴシック" charset="0"/>
              </a:rPr>
              <a:t>If you've taken drugs, or have some on you, you are protected from simple drug possession charges by the Good Samaritan Drug Overdose law</a:t>
            </a:r>
          </a:p>
          <a:p>
            <a:pPr marL="171450" lvl="0" indent="-171450">
              <a:buFont typeface="Arial" panose="020B0604020202020204" pitchFamily="34" charset="0"/>
              <a:buChar char="•"/>
            </a:pPr>
            <a:r>
              <a:rPr lang="en-CA" sz="1800" kern="1200" dirty="0">
                <a:solidFill>
                  <a:schemeClr val="tx1"/>
                </a:solidFill>
                <a:effectLst/>
                <a:latin typeface="+mn-lt"/>
                <a:ea typeface="ＭＳ Ｐゴシック" charset="0"/>
                <a:cs typeface="ＭＳ Ｐゴシック" charset="0"/>
              </a:rPr>
              <a:t>This law applies to the person who seeks help and anyone else at the scene when help arrives</a:t>
            </a:r>
          </a:p>
        </p:txBody>
      </p:sp>
      <p:sp>
        <p:nvSpPr>
          <p:cNvPr id="4" name="Slide Number Placeholder 3"/>
          <p:cNvSpPr>
            <a:spLocks noGrp="1"/>
          </p:cNvSpPr>
          <p:nvPr>
            <p:ph type="sldNum" sz="quarter" idx="5"/>
          </p:nvPr>
        </p:nvSpPr>
        <p:spPr/>
        <p:txBody>
          <a:bodyPr/>
          <a:lstStyle/>
          <a:p>
            <a:pPr>
              <a:defRPr/>
            </a:pPr>
            <a:fld id="{4869A838-4A57-8C47-9977-D895DF8CD2EB}" type="slidenum">
              <a:rPr lang="en-US" smtClean="0"/>
              <a:pPr>
                <a:defRPr/>
              </a:pPr>
              <a:t>26</a:t>
            </a:fld>
            <a:endParaRPr lang="en-US"/>
          </a:p>
        </p:txBody>
      </p:sp>
    </p:spTree>
    <p:extLst>
      <p:ext uri="{BB962C8B-B14F-4D97-AF65-F5344CB8AC3E}">
        <p14:creationId xmlns:p14="http://schemas.microsoft.com/office/powerpoint/2010/main" val="18234214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sz="1200" kern="1200" dirty="0">
                <a:solidFill>
                  <a:schemeClr val="tx1"/>
                </a:solidFill>
                <a:effectLst/>
                <a:latin typeface="+mn-lt"/>
                <a:ea typeface="ＭＳ Ｐゴシック" charset="0"/>
                <a:cs typeface="ＭＳ Ｐゴシック" charset="0"/>
              </a:rPr>
              <a:t>Whether you are looking for help for yourself, a friend or a family member, </a:t>
            </a:r>
            <a:r>
              <a:rPr lang="en-CA" sz="1200" b="1" kern="1200" dirty="0">
                <a:solidFill>
                  <a:schemeClr val="tx1"/>
                </a:solidFill>
                <a:effectLst/>
                <a:latin typeface="+mn-lt"/>
                <a:ea typeface="ＭＳ Ｐゴシック" charset="0"/>
                <a:cs typeface="ＭＳ Ｐゴシック" charset="0"/>
              </a:rPr>
              <a:t>support is available</a:t>
            </a:r>
            <a:r>
              <a:rPr lang="en-CA" sz="1200" kern="1200" dirty="0">
                <a:solidFill>
                  <a:schemeClr val="tx1"/>
                </a:solidFill>
                <a:effectLst/>
                <a:latin typeface="+mn-lt"/>
                <a:ea typeface="ＭＳ Ｐゴシック" charset="0"/>
                <a:cs typeface="ＭＳ Ｐゴシック" charset="0"/>
              </a:rPr>
              <a:t>.</a:t>
            </a:r>
            <a:endParaRPr lang="en-CA" sz="1200" kern="1200" dirty="0">
              <a:solidFill>
                <a:schemeClr val="tx1"/>
              </a:solidFill>
              <a:effectLst/>
              <a:latin typeface="+mn-lt"/>
              <a:ea typeface="ＭＳ Ｐゴシック"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err="1"/>
              <a:t>Visit</a:t>
            </a:r>
            <a:r>
              <a:rPr lang="fr-CA" baseline="0" dirty="0"/>
              <a:t> </a:t>
            </a:r>
            <a:r>
              <a:rPr lang="en-CA" sz="1200" u="sng" dirty="0" err="1">
                <a:solidFill>
                  <a:prstClr val="black"/>
                </a:solidFill>
                <a:latin typeface="Arial" panose="020B0604020202020204" pitchFamily="34" charset="0"/>
                <a:cs typeface="Arial" panose="020B0604020202020204" pitchFamily="34" charset="0"/>
              </a:rPr>
              <a:t>Canada.ca</a:t>
            </a:r>
            <a:r>
              <a:rPr lang="en-CA" sz="1200" u="sng" dirty="0">
                <a:solidFill>
                  <a:prstClr val="black"/>
                </a:solidFill>
                <a:latin typeface="Arial" panose="020B0604020202020204" pitchFamily="34" charset="0"/>
                <a:cs typeface="Arial" panose="020B0604020202020204" pitchFamily="34" charset="0"/>
              </a:rPr>
              <a:t>/</a:t>
            </a:r>
            <a:r>
              <a:rPr lang="en-CA" sz="1200" u="sng" dirty="0" err="1">
                <a:solidFill>
                  <a:prstClr val="black"/>
                </a:solidFill>
                <a:latin typeface="Arial" panose="020B0604020202020204" pitchFamily="34" charset="0"/>
                <a:cs typeface="Arial" panose="020B0604020202020204" pitchFamily="34" charset="0"/>
              </a:rPr>
              <a:t>easetheburden</a:t>
            </a:r>
            <a:r>
              <a:rPr lang="en-CA" sz="1200" u="sng" baseline="0" dirty="0">
                <a:solidFill>
                  <a:prstClr val="black"/>
                </a:solidFill>
                <a:latin typeface="Arial" panose="020B0604020202020204" pitchFamily="34" charset="0"/>
                <a:cs typeface="Arial" panose="020B0604020202020204" pitchFamily="34" charset="0"/>
              </a:rPr>
              <a:t> </a:t>
            </a:r>
            <a:r>
              <a:rPr lang="fr-CA" baseline="0" dirty="0">
                <a:solidFill>
                  <a:srgbClr val="FF0000"/>
                </a:solidFill>
              </a:rPr>
              <a:t>for more information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Wellness Together Canada provides mental health and substance use support for Canadians - </a:t>
            </a:r>
            <a:r>
              <a:rPr lang="en-CA" sz="1200" u="sng" dirty="0">
                <a:solidFill>
                  <a:schemeClr val="accent5"/>
                </a:solidFill>
              </a:rPr>
              <a:t>https://</a:t>
            </a:r>
            <a:r>
              <a:rPr lang="en-CA" sz="1200" u="sng" dirty="0" err="1">
                <a:solidFill>
                  <a:schemeClr val="accent5"/>
                </a:solidFill>
              </a:rPr>
              <a:t>wellnesstogether.ca</a:t>
            </a:r>
            <a:r>
              <a:rPr lang="en-CA" sz="1200" u="sng" dirty="0">
                <a:solidFill>
                  <a:schemeClr val="accent5"/>
                </a:solidFill>
              </a:rPr>
              <a:t>/</a:t>
            </a:r>
            <a:r>
              <a:rPr lang="en-CA" sz="1200" u="sng" dirty="0" err="1">
                <a:solidFill>
                  <a:schemeClr val="accent5"/>
                </a:solidFill>
              </a:rPr>
              <a:t>en</a:t>
            </a:r>
            <a:r>
              <a:rPr lang="en-CA" sz="1200" u="sng" dirty="0">
                <a:solidFill>
                  <a:schemeClr val="accent5"/>
                </a:solidFill>
              </a:rPr>
              <a:t>-CA</a:t>
            </a:r>
            <a:r>
              <a:rPr lang="en-CA" sz="1200" dirty="0">
                <a:solidFill>
                  <a:schemeClr val="accent5"/>
                </a:solidFill>
              </a:rPr>
              <a:t> </a:t>
            </a:r>
          </a:p>
        </p:txBody>
      </p:sp>
      <p:sp>
        <p:nvSpPr>
          <p:cNvPr id="4" name="Slide Number Placeholder 3"/>
          <p:cNvSpPr>
            <a:spLocks noGrp="1"/>
          </p:cNvSpPr>
          <p:nvPr>
            <p:ph type="sldNum" sz="quarter" idx="10"/>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4869A838-4A57-8C47-9977-D895DF8CD2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98079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086BA-55E6-4AB1-AE43-F5FD9B739E10}" type="slidenum">
              <a:rPr lang="en-CA" smtClean="0"/>
              <a:t>28</a:t>
            </a:fld>
            <a:endParaRPr lang="en-CA"/>
          </a:p>
        </p:txBody>
      </p:sp>
    </p:spTree>
    <p:extLst>
      <p:ext uri="{BB962C8B-B14F-4D97-AF65-F5344CB8AC3E}">
        <p14:creationId xmlns:p14="http://schemas.microsoft.com/office/powerpoint/2010/main" val="4030918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CA" strike="noStrike" dirty="0">
              <a:solidFill>
                <a:srgbClr val="FF0000"/>
              </a:solidFill>
            </a:endParaRPr>
          </a:p>
          <a:p>
            <a:pPr marL="342900" indent="-342900">
              <a:buClr>
                <a:srgbClr val="EF4823"/>
              </a:buClr>
              <a:buFont typeface="+mj-lt"/>
              <a:buAutoNum type="arabicPeriod"/>
            </a:pPr>
            <a:r>
              <a:rPr lang="en-CA" dirty="0">
                <a:solidFill>
                  <a:srgbClr val="FF0000"/>
                </a:solidFill>
                <a:latin typeface="Arial" panose="020B0604020202020204" pitchFamily="34" charset="0"/>
                <a:cs typeface="Arial" panose="020B0604020202020204" pitchFamily="34" charset="0"/>
              </a:rPr>
              <a:t>The opioid overdose crisis </a:t>
            </a:r>
            <a:r>
              <a:rPr lang="en-CA" b="1" dirty="0">
                <a:solidFill>
                  <a:srgbClr val="FF0000"/>
                </a:solidFill>
                <a:latin typeface="Arial" panose="020B0604020202020204" pitchFamily="34" charset="0"/>
                <a:cs typeface="Arial" panose="020B0604020202020204" pitchFamily="34" charset="0"/>
              </a:rPr>
              <a:t>started by high opioid prescribing</a:t>
            </a:r>
            <a:r>
              <a:rPr lang="en-CA" dirty="0">
                <a:solidFill>
                  <a:srgbClr val="FF0000"/>
                </a:solidFill>
                <a:latin typeface="Arial" panose="020B0604020202020204" pitchFamily="34" charset="0"/>
                <a:cs typeface="Arial" panose="020B0604020202020204" pitchFamily="34" charset="0"/>
              </a:rPr>
              <a:t>, causing some to become dependant </a:t>
            </a:r>
          </a:p>
          <a:p>
            <a:pPr marL="342900" indent="-342900">
              <a:buClr>
                <a:srgbClr val="EF4823"/>
              </a:buClr>
              <a:buFont typeface="+mj-lt"/>
              <a:buAutoNum type="arabicPeriod"/>
            </a:pPr>
            <a:r>
              <a:rPr lang="en-CA" dirty="0">
                <a:solidFill>
                  <a:srgbClr val="FF0000"/>
                </a:solidFill>
                <a:latin typeface="Arial" panose="020B0604020202020204" pitchFamily="34" charset="0"/>
                <a:cs typeface="Arial" panose="020B0604020202020204" pitchFamily="34" charset="0"/>
              </a:rPr>
              <a:t>Then </a:t>
            </a:r>
            <a:r>
              <a:rPr lang="en-CA" b="1" dirty="0">
                <a:solidFill>
                  <a:srgbClr val="FF0000"/>
                </a:solidFill>
                <a:latin typeface="Arial" panose="020B0604020202020204" pitchFamily="34" charset="0"/>
                <a:cs typeface="Arial" panose="020B0604020202020204" pitchFamily="34" charset="0"/>
              </a:rPr>
              <a:t>opioids where being illegally made and sold</a:t>
            </a:r>
            <a:endParaRPr lang="en-CA" dirty="0">
              <a:solidFill>
                <a:srgbClr val="FF0000"/>
              </a:solidFill>
              <a:latin typeface="Arial" panose="020B0604020202020204" pitchFamily="34" charset="0"/>
              <a:cs typeface="Arial" panose="020B0604020202020204" pitchFamily="34" charset="0"/>
            </a:endParaRPr>
          </a:p>
          <a:p>
            <a:pPr marL="342900" indent="-342900">
              <a:buClr>
                <a:srgbClr val="EF4823"/>
              </a:buClr>
              <a:buFont typeface="+mj-lt"/>
              <a:buAutoNum type="arabicPeriod"/>
            </a:pPr>
            <a:r>
              <a:rPr lang="en-CA" dirty="0">
                <a:solidFill>
                  <a:srgbClr val="FF0000"/>
                </a:solidFill>
                <a:latin typeface="Arial" panose="020B0604020202020204" pitchFamily="34" charset="0"/>
                <a:cs typeface="Arial" panose="020B0604020202020204" pitchFamily="34" charset="0"/>
              </a:rPr>
              <a:t>Because of demand, </a:t>
            </a:r>
            <a:r>
              <a:rPr lang="en-CA" b="1" dirty="0">
                <a:solidFill>
                  <a:srgbClr val="FF0000"/>
                </a:solidFill>
                <a:latin typeface="Arial" panose="020B0604020202020204" pitchFamily="34" charset="0"/>
                <a:cs typeface="Arial" panose="020B0604020202020204" pitchFamily="34" charset="0"/>
              </a:rPr>
              <a:t>strong synthetic opioids (like illegally produced fentanyl) </a:t>
            </a:r>
            <a:br>
              <a:rPr lang="en-CA" b="1" dirty="0">
                <a:solidFill>
                  <a:srgbClr val="FF0000"/>
                </a:solidFill>
                <a:latin typeface="Arial" panose="020B0604020202020204" pitchFamily="34" charset="0"/>
                <a:cs typeface="Arial" panose="020B0604020202020204" pitchFamily="34" charset="0"/>
              </a:rPr>
            </a:br>
            <a:r>
              <a:rPr lang="en-CA" b="1" dirty="0">
                <a:solidFill>
                  <a:srgbClr val="FF0000"/>
                </a:solidFill>
                <a:latin typeface="Arial" panose="020B0604020202020204" pitchFamily="34" charset="0"/>
                <a:cs typeface="Arial" panose="020B0604020202020204" pitchFamily="34" charset="0"/>
              </a:rPr>
              <a:t>started infiltrating the illegal market</a:t>
            </a:r>
            <a:endParaRPr lang="en-CA" dirty="0">
              <a:solidFill>
                <a:srgbClr val="FF0000"/>
              </a:solidFill>
              <a:latin typeface="Arial" panose="020B0604020202020204" pitchFamily="34" charset="0"/>
              <a:cs typeface="Arial" panose="020B0604020202020204" pitchFamily="34" charset="0"/>
            </a:endParaRPr>
          </a:p>
          <a:p>
            <a:pPr marL="342900" indent="-342900">
              <a:buClr>
                <a:srgbClr val="EF4823"/>
              </a:buClr>
              <a:buFont typeface="+mj-lt"/>
              <a:buAutoNum type="arabicPeriod"/>
            </a:pPr>
            <a:r>
              <a:rPr lang="en-CA" dirty="0">
                <a:solidFill>
                  <a:srgbClr val="FF0000"/>
                </a:solidFill>
                <a:latin typeface="Arial" panose="020B0604020202020204" pitchFamily="34" charset="0"/>
                <a:cs typeface="Arial" panose="020B0604020202020204" pitchFamily="34" charset="0"/>
              </a:rPr>
              <a:t>Now, </a:t>
            </a:r>
            <a:r>
              <a:rPr lang="en-CA" b="1" dirty="0">
                <a:solidFill>
                  <a:srgbClr val="FF0000"/>
                </a:solidFill>
                <a:latin typeface="Arial" panose="020B0604020202020204" pitchFamily="34" charset="0"/>
                <a:cs typeface="Arial" panose="020B0604020202020204" pitchFamily="34" charset="0"/>
              </a:rPr>
              <a:t>most opioid overdose deaths are caused by people looking for strong opioids like fentanyl</a:t>
            </a:r>
            <a:r>
              <a:rPr lang="en-CA" dirty="0">
                <a:solidFill>
                  <a:srgbClr val="FF0000"/>
                </a:solidFill>
                <a:latin typeface="Arial" panose="020B0604020202020204" pitchFamily="34" charset="0"/>
                <a:cs typeface="Arial" panose="020B0604020202020204" pitchFamily="34" charset="0"/>
              </a:rPr>
              <a:t>, </a:t>
            </a:r>
            <a:br>
              <a:rPr lang="en-CA" dirty="0">
                <a:solidFill>
                  <a:srgbClr val="FF0000"/>
                </a:solidFill>
                <a:latin typeface="Arial" panose="020B0604020202020204" pitchFamily="34" charset="0"/>
                <a:cs typeface="Arial" panose="020B0604020202020204" pitchFamily="34" charset="0"/>
              </a:rPr>
            </a:br>
            <a:r>
              <a:rPr lang="en-CA" dirty="0">
                <a:solidFill>
                  <a:srgbClr val="FF0000"/>
                </a:solidFill>
                <a:latin typeface="Arial" panose="020B0604020202020204" pitchFamily="34" charset="0"/>
                <a:cs typeface="Arial" panose="020B0604020202020204" pitchFamily="34" charset="0"/>
              </a:rPr>
              <a:t>by </a:t>
            </a:r>
            <a:r>
              <a:rPr lang="en-CA" b="1" dirty="0">
                <a:solidFill>
                  <a:srgbClr val="FF0000"/>
                </a:solidFill>
                <a:latin typeface="Arial" panose="020B0604020202020204" pitchFamily="34" charset="0"/>
                <a:cs typeface="Arial" panose="020B0604020202020204" pitchFamily="34" charset="0"/>
              </a:rPr>
              <a:t>mixing drugs </a:t>
            </a:r>
            <a:r>
              <a:rPr lang="en-CA" dirty="0">
                <a:solidFill>
                  <a:srgbClr val="FF0000"/>
                </a:solidFill>
                <a:latin typeface="Arial" panose="020B0604020202020204" pitchFamily="34" charset="0"/>
                <a:cs typeface="Arial" panose="020B0604020202020204" pitchFamily="34" charset="0"/>
              </a:rPr>
              <a:t>or by </a:t>
            </a:r>
            <a:r>
              <a:rPr lang="en-CA" b="1" dirty="0">
                <a:solidFill>
                  <a:srgbClr val="FF0000"/>
                </a:solidFill>
                <a:latin typeface="Arial" panose="020B0604020202020204" pitchFamily="34" charset="0"/>
                <a:cs typeface="Arial" panose="020B0604020202020204" pitchFamily="34" charset="0"/>
              </a:rPr>
              <a:t>taking other illegal drugs that contain fentanyl </a:t>
            </a:r>
            <a:r>
              <a:rPr lang="en-CA" dirty="0">
                <a:solidFill>
                  <a:srgbClr val="FF0000"/>
                </a:solidFill>
                <a:latin typeface="Arial" panose="020B0604020202020204" pitchFamily="34" charset="0"/>
                <a:cs typeface="Arial" panose="020B0604020202020204" pitchFamily="34" charset="0"/>
              </a:rPr>
              <a:t>(sometimes without knowing)</a:t>
            </a:r>
          </a:p>
          <a:p>
            <a:pPr eaLnBrk="1" fontAlgn="auto" hangingPunct="1">
              <a:spcBef>
                <a:spcPts val="0"/>
              </a:spcBef>
              <a:spcAft>
                <a:spcPts val="0"/>
              </a:spcAft>
              <a:defRPr/>
            </a:pPr>
            <a:endParaRPr lang="en-CA" i="1" kern="0" dirty="0">
              <a:solidFill>
                <a:srgbClr val="00B050"/>
              </a:solidFill>
              <a:latin typeface="Gill Sans MT (Body)"/>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defTabSz="457200" eaLnBrk="0" fontAlgn="base" hangingPunct="0">
              <a:spcBef>
                <a:spcPct val="0"/>
              </a:spcBef>
              <a:spcAft>
                <a:spcPct val="0"/>
              </a:spcAft>
              <a:defRPr>
                <a:solidFill>
                  <a:schemeClr val="tx1"/>
                </a:solidFill>
                <a:latin typeface="Gill Sans MT"/>
              </a:defRPr>
            </a:lvl6pPr>
            <a:lvl7pPr marL="2971800" indent="-228600" defTabSz="457200" eaLnBrk="0" fontAlgn="base" hangingPunct="0">
              <a:spcBef>
                <a:spcPct val="0"/>
              </a:spcBef>
              <a:spcAft>
                <a:spcPct val="0"/>
              </a:spcAft>
              <a:defRPr>
                <a:solidFill>
                  <a:schemeClr val="tx1"/>
                </a:solidFill>
                <a:latin typeface="Gill Sans MT"/>
              </a:defRPr>
            </a:lvl7pPr>
            <a:lvl8pPr marL="3429000" indent="-228600" defTabSz="457200" eaLnBrk="0" fontAlgn="base" hangingPunct="0">
              <a:spcBef>
                <a:spcPct val="0"/>
              </a:spcBef>
              <a:spcAft>
                <a:spcPct val="0"/>
              </a:spcAft>
              <a:defRPr>
                <a:solidFill>
                  <a:schemeClr val="tx1"/>
                </a:solidFill>
                <a:latin typeface="Gill Sans MT"/>
              </a:defRPr>
            </a:lvl8pPr>
            <a:lvl9pPr marL="3886200" indent="-228600" defTabSz="457200" eaLnBrk="0" fontAlgn="base" hangingPunct="0">
              <a:spcBef>
                <a:spcPct val="0"/>
              </a:spcBef>
              <a:spcAft>
                <a:spcPct val="0"/>
              </a:spcAft>
              <a:defRPr>
                <a:solidFill>
                  <a:schemeClr val="tx1"/>
                </a:solidFill>
                <a:latin typeface="Gill Sans MT"/>
              </a:defRPr>
            </a:lvl9pPr>
          </a:lstStyle>
          <a:p>
            <a:pPr fontAlgn="base">
              <a:spcBef>
                <a:spcPct val="0"/>
              </a:spcBef>
              <a:spcAft>
                <a:spcPct val="0"/>
              </a:spcAft>
            </a:pPr>
            <a:fld id="{F3A436E5-70B0-4A2A-8DB1-0CE751152122}" type="slidenum">
              <a:rPr lang="en-CA" altLang="en-US" smtClean="0">
                <a:latin typeface="Calibri" panose="020F0502020204030204" pitchFamily="34" charset="0"/>
              </a:rPr>
              <a:pPr fontAlgn="base">
                <a:spcBef>
                  <a:spcPct val="0"/>
                </a:spcBef>
                <a:spcAft>
                  <a:spcPct val="0"/>
                </a:spcAft>
              </a:pPr>
              <a:t>3</a:t>
            </a:fld>
            <a:endParaRPr lang="en-CA" altLang="en-US">
              <a:latin typeface="Calibri" panose="020F0502020204030204" pitchFamily="34" charset="0"/>
            </a:endParaRPr>
          </a:p>
        </p:txBody>
      </p:sp>
    </p:spTree>
    <p:extLst>
      <p:ext uri="{BB962C8B-B14F-4D97-AF65-F5344CB8AC3E}">
        <p14:creationId xmlns:p14="http://schemas.microsoft.com/office/powerpoint/2010/main" val="3780225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defRPr/>
            </a:pPr>
            <a:r>
              <a:rPr lang="en-CA" dirty="0"/>
              <a:t>The opioid overdose crisis in Canada is taking a toll on men in particular and specifically men who work in the trades and construction industries.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1" dirty="0">
                <a:solidFill>
                  <a:srgbClr val="FF0000"/>
                </a:solidFill>
                <a:latin typeface="Arial" panose="020B0604020202020204" pitchFamily="34" charset="0"/>
                <a:cs typeface="Arial" panose="020B0604020202020204" pitchFamily="34" charset="0"/>
              </a:rPr>
              <a:t>Men account for around ¾ of opioid-related deaths in Canada</a:t>
            </a:r>
          </a:p>
          <a:p>
            <a:pPr marL="171450" lvl="0" indent="-171450">
              <a:buFont typeface="Arial" panose="020B0604020202020204" pitchFamily="34" charset="0"/>
              <a:buChar char="•"/>
              <a:defRPr/>
            </a:pPr>
            <a:r>
              <a:rPr lang="en-CA" dirty="0"/>
              <a:t>In fact, 30-50% of people who</a:t>
            </a:r>
            <a:r>
              <a:rPr lang="en-CA" baseline="0" dirty="0"/>
              <a:t> were working at the time of their death  </a:t>
            </a:r>
            <a:r>
              <a:rPr lang="en-CA" dirty="0"/>
              <a:t>were employed in physically demanding jobs.</a:t>
            </a:r>
          </a:p>
          <a:p>
            <a:pPr marL="171450" indent="-171450">
              <a:buFont typeface="Arial" panose="020B0604020202020204" pitchFamily="34" charset="0"/>
              <a:buChar char="•"/>
            </a:pPr>
            <a:r>
              <a:rPr lang="en-CA" i="0" baseline="0" dirty="0"/>
              <a:t>Work-related injuries, stress and pain are common for people who work in construction or trades. Some people may not have or know where to find the resources they need to take care of these issues, which can lead to using pain medications and other substances more often to cope. </a:t>
            </a:r>
          </a:p>
          <a:p>
            <a:endParaRPr lang="en-CA" dirty="0"/>
          </a:p>
        </p:txBody>
      </p:sp>
      <p:sp>
        <p:nvSpPr>
          <p:cNvPr id="4" name="Slide Number Placeholder 3"/>
          <p:cNvSpPr>
            <a:spLocks noGrp="1"/>
          </p:cNvSpPr>
          <p:nvPr>
            <p:ph type="sldNum" sz="quarter" idx="10"/>
          </p:nvPr>
        </p:nvSpPr>
        <p:spPr/>
        <p:txBody>
          <a:bodyPr/>
          <a:lstStyle/>
          <a:p>
            <a:fld id="{F45086BA-55E6-4AB1-AE43-F5FD9B739E10}" type="slidenum">
              <a:rPr lang="en-CA" smtClean="0"/>
              <a:t>4</a:t>
            </a:fld>
            <a:endParaRPr lang="en-CA"/>
          </a:p>
        </p:txBody>
      </p:sp>
    </p:spTree>
    <p:extLst>
      <p:ext uri="{BB962C8B-B14F-4D97-AF65-F5344CB8AC3E}">
        <p14:creationId xmlns:p14="http://schemas.microsoft.com/office/powerpoint/2010/main" val="880088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ts val="2500"/>
              </a:lnSpc>
              <a:buFont typeface="Arial" panose="020B0604020202020204" pitchFamily="34" charset="0"/>
              <a:buChar char="•"/>
            </a:pPr>
            <a:r>
              <a:rPr lang="en-CA" sz="1200" b="0" dirty="0"/>
              <a:t>Some trades and construction workplaces have a “work hard, play hard” culture. This can reinforce heavy alcohol and other substance use after</a:t>
            </a:r>
            <a:r>
              <a:rPr lang="en-CA" sz="1200" b="0" baseline="0" dirty="0"/>
              <a:t> work</a:t>
            </a:r>
            <a:r>
              <a:rPr lang="en-CA" sz="1200" b="0" dirty="0"/>
              <a:t>, which can expose people who may be susceptible to addiction to situations that might be harmful to them.</a:t>
            </a:r>
          </a:p>
          <a:p>
            <a:pPr marL="0" indent="0">
              <a:lnSpc>
                <a:spcPts val="2500"/>
              </a:lnSpc>
              <a:buFont typeface="Arial" panose="020B0604020202020204" pitchFamily="34" charset="0"/>
              <a:buNone/>
            </a:pPr>
            <a:endParaRPr lang="en-CA" sz="1200" b="0" dirty="0"/>
          </a:p>
          <a:p>
            <a:pPr marL="342900" indent="-342900">
              <a:lnSpc>
                <a:spcPts val="2500"/>
              </a:lnSpc>
              <a:buFont typeface="Arial" panose="020B0604020202020204" pitchFamily="34" charset="0"/>
              <a:buChar char="•"/>
            </a:pPr>
            <a:r>
              <a:rPr lang="en-CA" dirty="0"/>
              <a:t>Pain is common among workers in physically demanding occupations, with 60-75% reporting on-going musculoskeletal pain, and men are less likely to acknowledge and seek care for pain, more likely to receive high doses of prescription opioids, and more likely to use alcohol and other substances as coping strategies.</a:t>
            </a:r>
            <a:endParaRPr lang="fr-CA" dirty="0"/>
          </a:p>
          <a:p>
            <a:pPr marL="342900" indent="-342900">
              <a:lnSpc>
                <a:spcPts val="2500"/>
              </a:lnSpc>
              <a:buFont typeface="Arial" panose="020B0604020202020204" pitchFamily="34" charset="0"/>
              <a:buChar char="•"/>
            </a:pPr>
            <a:endParaRPr lang="en-CA" sz="1200" b="0" dirty="0"/>
          </a:p>
          <a:p>
            <a:pPr marL="342900" marR="0" lvl="0" indent="-342900" algn="l" defTabSz="914400" rtl="0" eaLnBrk="1" fontAlgn="auto" latinLnBrk="0" hangingPunct="1">
              <a:lnSpc>
                <a:spcPts val="2500"/>
              </a:lnSpc>
              <a:spcBef>
                <a:spcPts val="0"/>
              </a:spcBef>
              <a:spcAft>
                <a:spcPts val="0"/>
              </a:spcAft>
              <a:buClrTx/>
              <a:buSzTx/>
              <a:buFont typeface="Arial" panose="020B0604020202020204" pitchFamily="34" charset="0"/>
              <a:buChar char="•"/>
              <a:tabLst/>
              <a:defRPr/>
            </a:pPr>
            <a:r>
              <a:rPr lang="en-CA" sz="1200" kern="1200" baseline="0" dirty="0">
                <a:solidFill>
                  <a:schemeClr val="tx1"/>
                </a:solidFill>
                <a:effectLst/>
                <a:latin typeface="+mn-lt"/>
                <a:ea typeface="+mn-ea"/>
                <a:cs typeface="+mn-cs"/>
              </a:rPr>
              <a:t>The stigma associated with substance use is severe, and masculinity-related expectations to be independent, self-sufficient, and invulnerable means less help seeking and makes it more challenging to reach them with </a:t>
            </a:r>
            <a:r>
              <a:rPr lang="en-CA" sz="1200" kern="1200" baseline="0" noProof="0" dirty="0">
                <a:solidFill>
                  <a:schemeClr val="tx1"/>
                </a:solidFill>
                <a:effectLst/>
                <a:latin typeface="+mn-lt"/>
                <a:ea typeface="+mn-ea"/>
                <a:cs typeface="+mn-cs"/>
              </a:rPr>
              <a:t>services. Add to this lack of paid sick leave and fear of job loss.  </a:t>
            </a:r>
          </a:p>
          <a:p>
            <a:endParaRPr lang="en-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Trades workers may </a:t>
            </a:r>
            <a:r>
              <a:rPr lang="en-CA" b="1" noProof="0" dirty="0"/>
              <a:t>not </a:t>
            </a:r>
            <a:r>
              <a:rPr lang="en-CA" noProof="0" dirty="0"/>
              <a:t>talk about substance use problems at work for fear of losing their jobs.</a:t>
            </a:r>
          </a:p>
          <a:p>
            <a:endParaRPr lang="en-CA" noProof="0" dirty="0"/>
          </a:p>
          <a:p>
            <a:r>
              <a:rPr lang="en-CA" noProof="0" dirty="0"/>
              <a:t>But conversations can happen elsewhere with those that they can trust, such as family and friends.</a:t>
            </a:r>
          </a:p>
        </p:txBody>
      </p:sp>
      <p:sp>
        <p:nvSpPr>
          <p:cNvPr id="4" name="Slide Number Placeholder 3"/>
          <p:cNvSpPr>
            <a:spLocks noGrp="1"/>
          </p:cNvSpPr>
          <p:nvPr>
            <p:ph type="sldNum" sz="quarter" idx="10"/>
          </p:nvPr>
        </p:nvSpPr>
        <p:spPr/>
        <p:txBody>
          <a:bodyPr/>
          <a:lstStyle/>
          <a:p>
            <a:fld id="{F45086BA-55E6-4AB1-AE43-F5FD9B739E10}" type="slidenum">
              <a:rPr lang="en-CA" smtClean="0"/>
              <a:t>5</a:t>
            </a:fld>
            <a:endParaRPr lang="en-CA"/>
          </a:p>
        </p:txBody>
      </p:sp>
    </p:spTree>
    <p:extLst>
      <p:ext uri="{BB962C8B-B14F-4D97-AF65-F5344CB8AC3E}">
        <p14:creationId xmlns:p14="http://schemas.microsoft.com/office/powerpoint/2010/main" val="1555002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ts val="2500"/>
              </a:lnSpc>
              <a:buFont typeface="Arial" panose="020B0604020202020204" pitchFamily="34" charset="0"/>
              <a:buChar char="•"/>
            </a:pPr>
            <a:r>
              <a:rPr lang="en-CA" sz="1200" b="0" dirty="0"/>
              <a:t>Work-related injuries and associated pain are relatively common among people working in construction and other physically demanding occupations, the majority of whom</a:t>
            </a:r>
            <a:r>
              <a:rPr lang="en-CA" sz="1200" b="0" baseline="0" dirty="0"/>
              <a:t> are men.</a:t>
            </a:r>
            <a:endParaRPr lang="en-CA" sz="1200" b="0" dirty="0"/>
          </a:p>
          <a:p>
            <a:pPr marL="342900" marR="0" lvl="0" indent="-342900" algn="l" defTabSz="914400" rtl="0" eaLnBrk="1" fontAlgn="auto" latinLnBrk="0" hangingPunct="1">
              <a:lnSpc>
                <a:spcPts val="2500"/>
              </a:lnSpc>
              <a:spcBef>
                <a:spcPts val="0"/>
              </a:spcBef>
              <a:spcAft>
                <a:spcPts val="0"/>
              </a:spcAft>
              <a:buClrTx/>
              <a:buSzTx/>
              <a:buFont typeface="Arial" panose="020B0604020202020204" pitchFamily="34" charset="0"/>
              <a:buChar char="•"/>
              <a:tabLst/>
              <a:defRPr/>
            </a:pPr>
            <a:r>
              <a:rPr lang="en-CA" dirty="0"/>
              <a:t>Given the lack of alternative treatments</a:t>
            </a:r>
            <a:r>
              <a:rPr lang="en-CA" b="0" dirty="0">
                <a:solidFill>
                  <a:schemeClr val="tx1"/>
                </a:solidFill>
              </a:rPr>
              <a:t>, pain medications such as opioids are often the only available option to help manage pain. </a:t>
            </a:r>
          </a:p>
          <a:p>
            <a:pPr marL="342900" marR="0" lvl="0" indent="-342900" algn="l" defTabSz="914400" rtl="0" eaLnBrk="1" fontAlgn="auto" latinLnBrk="0" hangingPunct="1">
              <a:lnSpc>
                <a:spcPts val="2500"/>
              </a:lnSpc>
              <a:spcBef>
                <a:spcPts val="0"/>
              </a:spcBef>
              <a:spcAft>
                <a:spcPts val="0"/>
              </a:spcAft>
              <a:buClrTx/>
              <a:buSzTx/>
              <a:buFont typeface="Arial" panose="020B0604020202020204" pitchFamily="34" charset="0"/>
              <a:buChar char="•"/>
              <a:tabLst/>
              <a:defRPr/>
            </a:pPr>
            <a:r>
              <a:rPr lang="en-CA" dirty="0">
                <a:ea typeface="ＭＳ Ｐゴシック" charset="0"/>
              </a:rPr>
              <a:t>M</a:t>
            </a:r>
            <a:r>
              <a:rPr lang="en-CA" dirty="0"/>
              <a:t>en are less likely to acknowledge and seek care for pain. They may come back to work before they are ready and take higher doses of opioids or </a:t>
            </a:r>
            <a:r>
              <a:rPr lang="en-CA" dirty="0">
                <a:solidFill>
                  <a:srgbClr val="FF0000"/>
                </a:solidFill>
              </a:rPr>
              <a:t>seek opioids from </a:t>
            </a:r>
            <a:r>
              <a:rPr lang="en-CA" dirty="0"/>
              <a:t>the illegal market </a:t>
            </a:r>
            <a:r>
              <a:rPr lang="en-CA" dirty="0">
                <a:solidFill>
                  <a:srgbClr val="FF0000"/>
                </a:solidFill>
              </a:rPr>
              <a:t>to help manage their pain</a:t>
            </a:r>
            <a:r>
              <a:rPr lang="en-CA" dirty="0"/>
              <a:t>. </a:t>
            </a:r>
          </a:p>
          <a:p>
            <a:endParaRPr lang="fr-CA" dirty="0">
              <a:solidFill>
                <a:srgbClr val="FF0000"/>
              </a:solidFill>
            </a:endParaRPr>
          </a:p>
          <a:p>
            <a:r>
              <a:rPr lang="en-CA" b="1" dirty="0">
                <a:solidFill>
                  <a:srgbClr val="FF0000"/>
                </a:solidFill>
              </a:rPr>
              <a:t>This increases the risk of addiction and opioid harms and death.</a:t>
            </a:r>
          </a:p>
          <a:p>
            <a:endParaRPr lang="en-CA" b="1" dirty="0">
              <a:solidFill>
                <a:srgbClr val="FF0000"/>
              </a:solidFill>
            </a:endParaRPr>
          </a:p>
          <a:p>
            <a:pPr marL="171450" marR="0" lvl="0" indent="-171450" algn="l" defTabSz="457189"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CA" sz="800" b="0" i="0" kern="1200" dirty="0">
                <a:solidFill>
                  <a:schemeClr val="tx1"/>
                </a:solidFill>
                <a:effectLst/>
                <a:latin typeface="+mn-lt"/>
                <a:ea typeface="ＭＳ Ｐゴシック" charset="0"/>
                <a:cs typeface="ＭＳ Ｐゴシック" charset="0"/>
              </a:rPr>
              <a:t>Preventing the</a:t>
            </a:r>
            <a:r>
              <a:rPr lang="en-CA" sz="800" b="0" i="0" kern="1200" baseline="0" dirty="0">
                <a:solidFill>
                  <a:schemeClr val="tx1"/>
                </a:solidFill>
                <a:effectLst/>
                <a:latin typeface="+mn-lt"/>
                <a:ea typeface="ＭＳ Ｐゴシック" charset="0"/>
                <a:cs typeface="ＭＳ Ｐゴシック" charset="0"/>
              </a:rPr>
              <a:t> problem before it happens can be thought of as looking ‘upstream’ to prevent health problems that may occur further ‘downstream’ - </a:t>
            </a:r>
            <a:r>
              <a:rPr lang="en-CA" sz="800" b="0" dirty="0"/>
              <a:t>that’s why it’s important to have adequate training and safety protocols </a:t>
            </a:r>
            <a:r>
              <a:rPr lang="en-CA" sz="800" b="0" dirty="0">
                <a:solidFill>
                  <a:schemeClr val="tx1"/>
                </a:solidFill>
              </a:rPr>
              <a:t>at job sites</a:t>
            </a:r>
            <a:r>
              <a:rPr lang="en-CA" sz="800" b="0" baseline="0" dirty="0">
                <a:solidFill>
                  <a:schemeClr val="tx1"/>
                </a:solidFill>
              </a:rPr>
              <a:t> to prevent injuries.</a:t>
            </a:r>
          </a:p>
          <a:p>
            <a:pPr marL="171450" marR="0" lvl="0" indent="-171450" algn="l" defTabSz="457189"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CA" b="0" baseline="0" dirty="0"/>
              <a:t>In the long term, injuries and pain can lead to loss of work </a:t>
            </a:r>
            <a:r>
              <a:rPr lang="en-CA" b="0" i="0" baseline="0" dirty="0">
                <a:solidFill>
                  <a:srgbClr val="FF0000"/>
                </a:solidFill>
              </a:rPr>
              <a:t>for the individual </a:t>
            </a:r>
            <a:r>
              <a:rPr lang="en-CA" b="0" baseline="0" dirty="0"/>
              <a:t>and for companies </a:t>
            </a:r>
            <a:r>
              <a:rPr lang="en-CA" b="0" i="0" strike="noStrike" baseline="0" dirty="0"/>
              <a:t>the loss of </a:t>
            </a:r>
            <a:r>
              <a:rPr lang="en-CA" b="0" baseline="0" dirty="0"/>
              <a:t>a valuable workforce. </a:t>
            </a:r>
            <a:endParaRPr lang="en-CA"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086BA-55E6-4AB1-AE43-F5FD9B739E1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1298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noProof="0" dirty="0"/>
              <a:t>A healthy workforce benefits everyone, especially when there is a shortage of skilled workers.</a:t>
            </a:r>
          </a:p>
          <a:p>
            <a:pPr marL="171450" indent="-171450">
              <a:buFont typeface="Arial" panose="020B0604020202020204" pitchFamily="34" charset="0"/>
              <a:buChar char="•"/>
            </a:pPr>
            <a:r>
              <a:rPr lang="en-CA" noProof="0" dirty="0"/>
              <a:t>The culture of our workforce needs to change to be more receptive.</a:t>
            </a:r>
            <a:r>
              <a:rPr lang="en-CA" baseline="0" noProof="0" dirty="0"/>
              <a:t> </a:t>
            </a:r>
            <a:endParaRPr lang="en-CA"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noProof="0" dirty="0"/>
              <a:t>We can also help those using substances to reduce the harms and be safer.</a:t>
            </a:r>
          </a:p>
          <a:p>
            <a:endParaRPr lang="en-CA" dirty="0"/>
          </a:p>
        </p:txBody>
      </p:sp>
      <p:sp>
        <p:nvSpPr>
          <p:cNvPr id="4" name="Slide Number Placeholder 3"/>
          <p:cNvSpPr>
            <a:spLocks noGrp="1"/>
          </p:cNvSpPr>
          <p:nvPr>
            <p:ph type="sldNum" sz="quarter" idx="10"/>
          </p:nvPr>
        </p:nvSpPr>
        <p:spPr/>
        <p:txBody>
          <a:bodyPr/>
          <a:lstStyle/>
          <a:p>
            <a:fld id="{F45086BA-55E6-4AB1-AE43-F5FD9B739E10}" type="slidenum">
              <a:rPr lang="en-CA" smtClean="0"/>
              <a:t>7</a:t>
            </a:fld>
            <a:endParaRPr lang="en-CA"/>
          </a:p>
        </p:txBody>
      </p:sp>
    </p:spTree>
    <p:extLst>
      <p:ext uri="{BB962C8B-B14F-4D97-AF65-F5344CB8AC3E}">
        <p14:creationId xmlns:p14="http://schemas.microsoft.com/office/powerpoint/2010/main" val="1441887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ＭＳ Ｐゴシック" charset="0"/>
                <a:cs typeface="ＭＳ Ｐゴシック" charset="0"/>
              </a:rPr>
              <a:t>Addiction is not a choice or a moral failing, it’s a</a:t>
            </a:r>
            <a:r>
              <a:rPr lang="en-CA" sz="1200" kern="1200" dirty="0">
                <a:solidFill>
                  <a:schemeClr val="tx1"/>
                </a:solidFill>
                <a:effectLst/>
                <a:latin typeface="+mn-lt"/>
                <a:ea typeface="ＭＳ Ｐゴシック" charset="0"/>
                <a:cs typeface="ＭＳ Ｐゴシック" charset="0"/>
              </a:rPr>
              <a:t> </a:t>
            </a:r>
            <a:r>
              <a:rPr lang="en-CA" sz="1200" b="1" kern="1200" dirty="0">
                <a:solidFill>
                  <a:schemeClr val="tx1"/>
                </a:solidFill>
                <a:effectLst/>
                <a:latin typeface="+mn-lt"/>
                <a:ea typeface="ＭＳ Ｐゴシック" charset="0"/>
                <a:cs typeface="ＭＳ Ｐゴシック" charset="0"/>
              </a:rPr>
              <a:t>treatable medical condition. </a:t>
            </a:r>
          </a:p>
          <a:p>
            <a:endParaRPr lang="en-CA" sz="1200" strike="sngStrike" kern="1200" dirty="0">
              <a:solidFill>
                <a:schemeClr val="tx1"/>
              </a:solidFill>
              <a:effectLst/>
              <a:latin typeface="+mn-lt"/>
              <a:ea typeface="ＭＳ Ｐゴシック" charset="0"/>
              <a:cs typeface="ＭＳ Ｐゴシック" charset="0"/>
            </a:endParaRPr>
          </a:p>
          <a:p>
            <a:r>
              <a:rPr lang="en-CA" sz="1200" strike="noStrike" kern="1200" dirty="0">
                <a:solidFill>
                  <a:schemeClr val="tx1"/>
                </a:solidFill>
                <a:effectLst/>
                <a:latin typeface="+mn-lt"/>
                <a:ea typeface="ＭＳ Ｐゴシック" charset="0"/>
                <a:cs typeface="ＭＳ Ｐゴシック" charset="0"/>
              </a:rPr>
              <a:t>It changes the brain and body causing a person to have intense cravings for the drug </a:t>
            </a:r>
            <a:r>
              <a:rPr lang="en-CA" sz="1200" b="1" strike="noStrike" kern="1200" dirty="0">
                <a:solidFill>
                  <a:schemeClr val="tx1"/>
                </a:solidFill>
                <a:effectLst/>
                <a:latin typeface="+mn-lt"/>
                <a:ea typeface="ＭＳ Ｐゴシック" charset="0"/>
                <a:cs typeface="ＭＳ Ｐゴシック" charset="0"/>
              </a:rPr>
              <a:t>or alcohol </a:t>
            </a:r>
            <a:r>
              <a:rPr lang="en-CA" sz="1200" strike="noStrike" kern="1200" dirty="0">
                <a:solidFill>
                  <a:schemeClr val="tx1"/>
                </a:solidFill>
                <a:effectLst/>
                <a:latin typeface="+mn-lt"/>
                <a:ea typeface="ＭＳ Ｐゴシック" charset="0"/>
                <a:cs typeface="ＭＳ Ｐゴシック" charset="0"/>
              </a:rPr>
              <a:t>that are beyond their control, making it hard to stop even if someone wants to. </a:t>
            </a:r>
            <a:br>
              <a:rPr lang="en-CA" sz="1200" strike="sngStrike" kern="1200" dirty="0">
                <a:solidFill>
                  <a:schemeClr val="tx1"/>
                </a:solidFill>
                <a:effectLst/>
                <a:latin typeface="+mn-lt"/>
                <a:ea typeface="ＭＳ Ｐゴシック" charset="0"/>
                <a:cs typeface="ＭＳ Ｐゴシック" charset="0"/>
              </a:rPr>
            </a:br>
            <a:endParaRPr lang="en-CA" sz="1200" strike="sngStrike" kern="1200" dirty="0">
              <a:solidFill>
                <a:schemeClr val="tx1"/>
              </a:solidFill>
              <a:effectLst/>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5"/>
          </p:nvPr>
        </p:nvSpPr>
        <p:spPr/>
        <p:txBody>
          <a:bodyPr/>
          <a:lstStyle/>
          <a:p>
            <a:fld id="{F45086BA-55E6-4AB1-AE43-F5FD9B739E10}" type="slidenum">
              <a:rPr lang="en-CA" smtClean="0"/>
              <a:t>8</a:t>
            </a:fld>
            <a:endParaRPr lang="en-CA"/>
          </a:p>
        </p:txBody>
      </p:sp>
    </p:spTree>
    <p:extLst>
      <p:ext uri="{BB962C8B-B14F-4D97-AF65-F5344CB8AC3E}">
        <p14:creationId xmlns:p14="http://schemas.microsoft.com/office/powerpoint/2010/main" val="4022524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b="0" kern="1200" dirty="0">
              <a:solidFill>
                <a:schemeClr val="tx1"/>
              </a:solidFill>
              <a:effectLst/>
              <a:latin typeface="+mn-lt"/>
              <a:ea typeface="ＭＳ Ｐゴシック" charset="0"/>
              <a:cs typeface="ＭＳ Ｐゴシック" charset="0"/>
            </a:endParaRPr>
          </a:p>
          <a:p>
            <a:r>
              <a:rPr lang="en-CA" sz="1200" b="0" dirty="0"/>
              <a:t>People use substances for many reasons, like</a:t>
            </a:r>
            <a:r>
              <a:rPr lang="en-CA" sz="1200" b="0" baseline="0" dirty="0"/>
              <a:t> for pleasure or to manage pain,</a:t>
            </a:r>
            <a:r>
              <a:rPr lang="en-CA" sz="1200" b="0" dirty="0"/>
              <a:t> but no one chooses to become addicted.</a:t>
            </a:r>
            <a:endParaRPr lang="en-CA" sz="1200" b="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fld id="{F45086BA-55E6-4AB1-AE43-F5FD9B739E10}" type="slidenum">
              <a:rPr lang="en-CA" smtClean="0"/>
              <a:t>9</a:t>
            </a:fld>
            <a:endParaRPr lang="en-CA"/>
          </a:p>
        </p:txBody>
      </p:sp>
    </p:spTree>
    <p:extLst>
      <p:ext uri="{BB962C8B-B14F-4D97-AF65-F5344CB8AC3E}">
        <p14:creationId xmlns:p14="http://schemas.microsoft.com/office/powerpoint/2010/main" val="4037169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l">
              <a:defRPr sz="6000" b="1" i="0">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4" name="Date Placeholder 3"/>
          <p:cNvSpPr>
            <a:spLocks noGrp="1"/>
          </p:cNvSpPr>
          <p:nvPr>
            <p:ph type="dt" sz="half" idx="10"/>
          </p:nvPr>
        </p:nvSpPr>
        <p:spPr/>
        <p:txBody>
          <a:bodyPr/>
          <a:lstStyle/>
          <a:p>
            <a:fld id="{E33411CB-B724-47D1-AEAB-819BCCD401BE}" type="datetimeFigureOut">
              <a:rPr lang="en-CA" smtClean="0"/>
              <a:t>2022-06-08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1526DC3-0409-45C7-8C2C-91304D9D12AD}" type="slidenum">
              <a:rPr lang="en-CA" smtClean="0"/>
              <a:t>‹#›</a:t>
            </a:fld>
            <a:endParaRPr lang="en-CA"/>
          </a:p>
        </p:txBody>
      </p:sp>
    </p:spTree>
    <p:extLst>
      <p:ext uri="{BB962C8B-B14F-4D97-AF65-F5344CB8AC3E}">
        <p14:creationId xmlns:p14="http://schemas.microsoft.com/office/powerpoint/2010/main" val="3084392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E28658B7-4B44-8A47-BA40-1821A539EF5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48066"/>
          <a:stretch/>
        </p:blipFill>
        <p:spPr>
          <a:xfrm rot="10800000">
            <a:off x="12962965" y="-1"/>
            <a:ext cx="12192000" cy="4976191"/>
          </a:xfrm>
          <a:prstGeom prst="rect">
            <a:avLst/>
          </a:prstGeom>
        </p:spPr>
      </p:pic>
      <p:sp>
        <p:nvSpPr>
          <p:cNvPr id="4" name="Date Placeholder 3"/>
          <p:cNvSpPr>
            <a:spLocks noGrp="1"/>
          </p:cNvSpPr>
          <p:nvPr>
            <p:ph type="dt" sz="half" idx="10"/>
          </p:nvPr>
        </p:nvSpPr>
        <p:spPr/>
        <p:txBody>
          <a:bodyPr/>
          <a:lstStyle/>
          <a:p>
            <a:fld id="{E33411CB-B724-47D1-AEAB-819BCCD401BE}" type="datetimeFigureOut">
              <a:rPr lang="en-CA" smtClean="0"/>
              <a:t>2022-06-08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1526DC3-0409-45C7-8C2C-91304D9D12AD}" type="slidenum">
              <a:rPr lang="en-CA" smtClean="0"/>
              <a:t>‹#›</a:t>
            </a:fld>
            <a:endParaRPr lang="en-CA"/>
          </a:p>
        </p:txBody>
      </p:sp>
      <p:sp>
        <p:nvSpPr>
          <p:cNvPr id="8" name="Title 1">
            <a:extLst>
              <a:ext uri="{FF2B5EF4-FFF2-40B4-BE49-F238E27FC236}">
                <a16:creationId xmlns:a16="http://schemas.microsoft.com/office/drawing/2014/main" id="{7AD7759A-1CC1-414D-AF4A-6696B86ABB80}"/>
              </a:ext>
            </a:extLst>
          </p:cNvPr>
          <p:cNvSpPr>
            <a:spLocks noGrp="1"/>
          </p:cNvSpPr>
          <p:nvPr>
            <p:ph type="title"/>
          </p:nvPr>
        </p:nvSpPr>
        <p:spPr>
          <a:xfrm>
            <a:off x="838200" y="365125"/>
            <a:ext cx="10515600" cy="1325563"/>
          </a:xfrm>
        </p:spPr>
        <p:txBody>
          <a:bodyPr>
            <a:normAutofit/>
          </a:bodyPr>
          <a:lstStyle>
            <a:lvl1pPr>
              <a:defRPr sz="4800" b="1" i="0">
                <a:latin typeface="Arial" panose="020B0604020202020204" pitchFamily="34" charset="0"/>
                <a:cs typeface="Arial" panose="020B0604020202020204" pitchFamily="34" charset="0"/>
              </a:defRPr>
            </a:lvl1pPr>
          </a:lstStyle>
          <a:p>
            <a:r>
              <a:rPr lang="en-US" dirty="0"/>
              <a:t>Click to edit Master title style</a:t>
            </a:r>
            <a:endParaRPr lang="en-CA" dirty="0"/>
          </a:p>
        </p:txBody>
      </p:sp>
      <p:pic>
        <p:nvPicPr>
          <p:cNvPr id="10" name="Picture 9">
            <a:extLst>
              <a:ext uri="{FF2B5EF4-FFF2-40B4-BE49-F238E27FC236}">
                <a16:creationId xmlns:a16="http://schemas.microsoft.com/office/drawing/2014/main" id="{1EC38AD3-02A2-E14D-BBB9-EEE8648BA8AD}"/>
              </a:ext>
            </a:extLst>
          </p:cNvPr>
          <p:cNvPicPr>
            <a:picLocks noChangeAspect="1"/>
          </p:cNvPicPr>
          <p:nvPr userDrawn="1"/>
        </p:nvPicPr>
        <p:blipFill rotWithShape="1">
          <a:blip r:embed="rId3"/>
          <a:srcRect/>
          <a:stretch/>
        </p:blipFill>
        <p:spPr>
          <a:xfrm>
            <a:off x="0" y="0"/>
            <a:ext cx="3778624" cy="578223"/>
          </a:xfrm>
          <a:prstGeom prst="rect">
            <a:avLst/>
          </a:prstGeom>
        </p:spPr>
      </p:pic>
    </p:spTree>
    <p:extLst>
      <p:ext uri="{BB962C8B-B14F-4D97-AF65-F5344CB8AC3E}">
        <p14:creationId xmlns:p14="http://schemas.microsoft.com/office/powerpoint/2010/main" val="3689749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3411CB-B724-47D1-AEAB-819BCCD401BE}" type="datetimeFigureOut">
              <a:rPr lang="en-CA" smtClean="0"/>
              <a:t>2022-06-08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1526DC3-0409-45C7-8C2C-91304D9D12AD}" type="slidenum">
              <a:rPr lang="en-CA" smtClean="0"/>
              <a:t>‹#›</a:t>
            </a:fld>
            <a:endParaRPr lang="en-CA"/>
          </a:p>
        </p:txBody>
      </p:sp>
      <p:sp>
        <p:nvSpPr>
          <p:cNvPr id="8" name="Title 1">
            <a:extLst>
              <a:ext uri="{FF2B5EF4-FFF2-40B4-BE49-F238E27FC236}">
                <a16:creationId xmlns:a16="http://schemas.microsoft.com/office/drawing/2014/main" id="{7AD7759A-1CC1-414D-AF4A-6696B86ABB80}"/>
              </a:ext>
            </a:extLst>
          </p:cNvPr>
          <p:cNvSpPr>
            <a:spLocks noGrp="1"/>
          </p:cNvSpPr>
          <p:nvPr>
            <p:ph type="title"/>
          </p:nvPr>
        </p:nvSpPr>
        <p:spPr>
          <a:xfrm>
            <a:off x="838200" y="365125"/>
            <a:ext cx="10515600" cy="1325563"/>
          </a:xfrm>
        </p:spPr>
        <p:txBody>
          <a:bodyPr>
            <a:normAutofit/>
          </a:bodyPr>
          <a:lstStyle>
            <a:lvl1pPr>
              <a:defRPr sz="4800" b="1" i="0">
                <a:latin typeface="Arial" panose="020B0604020202020204" pitchFamily="34" charset="0"/>
                <a:cs typeface="Arial" panose="020B0604020202020204" pitchFamily="34" charset="0"/>
              </a:defRPr>
            </a:lvl1pPr>
          </a:lstStyle>
          <a:p>
            <a:r>
              <a:rPr lang="en-US" dirty="0"/>
              <a:t>Click to edit Master title style</a:t>
            </a:r>
            <a:endParaRPr lang="en-CA" dirty="0"/>
          </a:p>
        </p:txBody>
      </p:sp>
      <p:pic>
        <p:nvPicPr>
          <p:cNvPr id="10" name="Picture 9">
            <a:extLst>
              <a:ext uri="{FF2B5EF4-FFF2-40B4-BE49-F238E27FC236}">
                <a16:creationId xmlns:a16="http://schemas.microsoft.com/office/drawing/2014/main" id="{1EC38AD3-02A2-E14D-BBB9-EEE8648BA8AD}"/>
              </a:ext>
            </a:extLst>
          </p:cNvPr>
          <p:cNvPicPr>
            <a:picLocks noChangeAspect="1"/>
          </p:cNvPicPr>
          <p:nvPr userDrawn="1"/>
        </p:nvPicPr>
        <p:blipFill rotWithShape="1">
          <a:blip r:embed="rId2"/>
          <a:srcRect/>
          <a:stretch/>
        </p:blipFill>
        <p:spPr>
          <a:xfrm>
            <a:off x="4374776" y="0"/>
            <a:ext cx="3778624" cy="578223"/>
          </a:xfrm>
          <a:prstGeom prst="rect">
            <a:avLst/>
          </a:prstGeom>
        </p:spPr>
      </p:pic>
    </p:spTree>
    <p:extLst>
      <p:ext uri="{BB962C8B-B14F-4D97-AF65-F5344CB8AC3E}">
        <p14:creationId xmlns:p14="http://schemas.microsoft.com/office/powerpoint/2010/main" val="3152178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Section Header">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F67353-29FC-B646-9911-3558BD11BC36}"/>
              </a:ext>
            </a:extLst>
          </p:cNvPr>
          <p:cNvSpPr/>
          <p:nvPr userDrawn="1"/>
        </p:nvSpPr>
        <p:spPr>
          <a:xfrm>
            <a:off x="-42865" y="0"/>
            <a:ext cx="1223486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33411CB-B724-47D1-AEAB-819BCCD401BE}" type="datetimeFigureOut">
              <a:rPr lang="en-CA" smtClean="0"/>
              <a:t>2022-06-08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1526DC3-0409-45C7-8C2C-91304D9D12AD}" type="slidenum">
              <a:rPr lang="en-CA" smtClean="0"/>
              <a:t>‹#›</a:t>
            </a:fld>
            <a:endParaRPr lang="en-CA"/>
          </a:p>
        </p:txBody>
      </p:sp>
      <p:sp>
        <p:nvSpPr>
          <p:cNvPr id="8" name="Title 1">
            <a:extLst>
              <a:ext uri="{FF2B5EF4-FFF2-40B4-BE49-F238E27FC236}">
                <a16:creationId xmlns:a16="http://schemas.microsoft.com/office/drawing/2014/main" id="{7AD7759A-1CC1-414D-AF4A-6696B86ABB80}"/>
              </a:ext>
            </a:extLst>
          </p:cNvPr>
          <p:cNvSpPr>
            <a:spLocks noGrp="1"/>
          </p:cNvSpPr>
          <p:nvPr>
            <p:ph type="title"/>
          </p:nvPr>
        </p:nvSpPr>
        <p:spPr>
          <a:xfrm>
            <a:off x="838200" y="365125"/>
            <a:ext cx="10515600" cy="1325563"/>
          </a:xfrm>
        </p:spPr>
        <p:txBody>
          <a:bodyPr>
            <a:normAutofit/>
          </a:bodyPr>
          <a:lstStyle>
            <a:lvl1pPr>
              <a:defRPr sz="4800" b="1" i="0">
                <a:latin typeface="Arial" panose="020B0604020202020204" pitchFamily="34" charset="0"/>
                <a:cs typeface="Arial" panose="020B0604020202020204" pitchFamily="34" charset="0"/>
              </a:defRPr>
            </a:lvl1pPr>
          </a:lstStyle>
          <a:p>
            <a:r>
              <a:rPr lang="en-US" dirty="0"/>
              <a:t>Click to edit Master title style</a:t>
            </a:r>
            <a:endParaRPr lang="en-CA" dirty="0"/>
          </a:p>
        </p:txBody>
      </p:sp>
      <p:pic>
        <p:nvPicPr>
          <p:cNvPr id="10" name="Picture 9">
            <a:extLst>
              <a:ext uri="{FF2B5EF4-FFF2-40B4-BE49-F238E27FC236}">
                <a16:creationId xmlns:a16="http://schemas.microsoft.com/office/drawing/2014/main" id="{1EC38AD3-02A2-E14D-BBB9-EEE8648BA8AD}"/>
              </a:ext>
            </a:extLst>
          </p:cNvPr>
          <p:cNvPicPr>
            <a:picLocks noChangeAspect="1"/>
          </p:cNvPicPr>
          <p:nvPr userDrawn="1"/>
        </p:nvPicPr>
        <p:blipFill rotWithShape="1">
          <a:blip r:embed="rId2"/>
          <a:srcRect/>
          <a:stretch/>
        </p:blipFill>
        <p:spPr>
          <a:xfrm>
            <a:off x="4374776" y="0"/>
            <a:ext cx="3778624" cy="578223"/>
          </a:xfrm>
          <a:prstGeom prst="rect">
            <a:avLst/>
          </a:prstGeom>
        </p:spPr>
      </p:pic>
    </p:spTree>
    <p:extLst>
      <p:ext uri="{BB962C8B-B14F-4D97-AF65-F5344CB8AC3E}">
        <p14:creationId xmlns:p14="http://schemas.microsoft.com/office/powerpoint/2010/main" val="3906052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DFE329">
            <a:alpha val="0"/>
          </a:srgb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3411CB-B724-47D1-AEAB-819BCCD401BE}" type="datetimeFigureOut">
              <a:rPr lang="en-CA" smtClean="0"/>
              <a:t>2022-06-08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1526DC3-0409-45C7-8C2C-91304D9D12AD}" type="slidenum">
              <a:rPr lang="en-CA" smtClean="0"/>
              <a:t>‹#›</a:t>
            </a:fld>
            <a:endParaRPr lang="en-CA"/>
          </a:p>
        </p:txBody>
      </p:sp>
      <p:sp>
        <p:nvSpPr>
          <p:cNvPr id="8" name="Title 1">
            <a:extLst>
              <a:ext uri="{FF2B5EF4-FFF2-40B4-BE49-F238E27FC236}">
                <a16:creationId xmlns:a16="http://schemas.microsoft.com/office/drawing/2014/main" id="{7AD7759A-1CC1-414D-AF4A-6696B86ABB80}"/>
              </a:ext>
            </a:extLst>
          </p:cNvPr>
          <p:cNvSpPr>
            <a:spLocks noGrp="1"/>
          </p:cNvSpPr>
          <p:nvPr>
            <p:ph type="title"/>
          </p:nvPr>
        </p:nvSpPr>
        <p:spPr>
          <a:xfrm>
            <a:off x="838200" y="365125"/>
            <a:ext cx="10515600" cy="1325563"/>
          </a:xfrm>
        </p:spPr>
        <p:txBody>
          <a:bodyPr>
            <a:normAutofit/>
          </a:bodyPr>
          <a:lstStyle>
            <a:lvl1pPr>
              <a:defRPr sz="4800" b="1" i="0">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Tree>
    <p:extLst>
      <p:ext uri="{BB962C8B-B14F-4D97-AF65-F5344CB8AC3E}">
        <p14:creationId xmlns:p14="http://schemas.microsoft.com/office/powerpoint/2010/main" val="1024317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Section Header">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3411CB-B724-47D1-AEAB-819BCCD401BE}" type="datetimeFigureOut">
              <a:rPr lang="en-CA" smtClean="0"/>
              <a:t>2022-06-08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1526DC3-0409-45C7-8C2C-91304D9D12AD}" type="slidenum">
              <a:rPr lang="en-CA" smtClean="0"/>
              <a:t>‹#›</a:t>
            </a:fld>
            <a:endParaRPr lang="en-CA"/>
          </a:p>
        </p:txBody>
      </p:sp>
      <p:sp>
        <p:nvSpPr>
          <p:cNvPr id="8" name="Title 1">
            <a:extLst>
              <a:ext uri="{FF2B5EF4-FFF2-40B4-BE49-F238E27FC236}">
                <a16:creationId xmlns:a16="http://schemas.microsoft.com/office/drawing/2014/main" id="{7AD7759A-1CC1-414D-AF4A-6696B86ABB80}"/>
              </a:ext>
            </a:extLst>
          </p:cNvPr>
          <p:cNvSpPr>
            <a:spLocks noGrp="1"/>
          </p:cNvSpPr>
          <p:nvPr>
            <p:ph type="title"/>
          </p:nvPr>
        </p:nvSpPr>
        <p:spPr>
          <a:xfrm>
            <a:off x="838200" y="365125"/>
            <a:ext cx="10515600" cy="1325563"/>
          </a:xfrm>
        </p:spPr>
        <p:txBody>
          <a:bodyPr>
            <a:normAutofit/>
          </a:bodyPr>
          <a:lstStyle>
            <a:lvl1pPr>
              <a:defRPr sz="4800" b="1" i="0">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Tree>
    <p:extLst>
      <p:ext uri="{BB962C8B-B14F-4D97-AF65-F5344CB8AC3E}">
        <p14:creationId xmlns:p14="http://schemas.microsoft.com/office/powerpoint/2010/main" val="368328858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Header">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3411CB-B724-47D1-AEAB-819BCCD401BE}" type="datetimeFigureOut">
              <a:rPr lang="en-CA" smtClean="0"/>
              <a:t>2022-06-08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1526DC3-0409-45C7-8C2C-91304D9D12AD}" type="slidenum">
              <a:rPr lang="en-CA" smtClean="0"/>
              <a:t>‹#›</a:t>
            </a:fld>
            <a:endParaRPr lang="en-CA"/>
          </a:p>
        </p:txBody>
      </p:sp>
      <p:sp>
        <p:nvSpPr>
          <p:cNvPr id="8" name="Title 1">
            <a:extLst>
              <a:ext uri="{FF2B5EF4-FFF2-40B4-BE49-F238E27FC236}">
                <a16:creationId xmlns:a16="http://schemas.microsoft.com/office/drawing/2014/main" id="{7AD7759A-1CC1-414D-AF4A-6696B86ABB80}"/>
              </a:ext>
            </a:extLst>
          </p:cNvPr>
          <p:cNvSpPr>
            <a:spLocks noGrp="1"/>
          </p:cNvSpPr>
          <p:nvPr>
            <p:ph type="title"/>
          </p:nvPr>
        </p:nvSpPr>
        <p:spPr>
          <a:xfrm>
            <a:off x="838200" y="365125"/>
            <a:ext cx="10515600" cy="1325563"/>
          </a:xfrm>
        </p:spPr>
        <p:txBody>
          <a:bodyPr>
            <a:normAutofit/>
          </a:bodyPr>
          <a:lstStyle>
            <a:lvl1pPr>
              <a:defRPr sz="4800" b="1" i="0">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Tree>
    <p:extLst>
      <p:ext uri="{BB962C8B-B14F-4D97-AF65-F5344CB8AC3E}">
        <p14:creationId xmlns:p14="http://schemas.microsoft.com/office/powerpoint/2010/main" val="1753084188"/>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E33411CB-B724-47D1-AEAB-819BCCD401BE}" type="datetimeFigureOut">
              <a:rPr lang="en-CA" smtClean="0"/>
              <a:t>2022-06-08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1526DC3-0409-45C7-8C2C-91304D9D12AD}" type="slidenum">
              <a:rPr lang="en-CA" smtClean="0"/>
              <a:t>‹#›</a:t>
            </a:fld>
            <a:endParaRPr lang="en-CA"/>
          </a:p>
        </p:txBody>
      </p:sp>
    </p:spTree>
    <p:extLst>
      <p:ext uri="{BB962C8B-B14F-4D97-AF65-F5344CB8AC3E}">
        <p14:creationId xmlns:p14="http://schemas.microsoft.com/office/powerpoint/2010/main" val="2274992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E33411CB-B724-47D1-AEAB-819BCCD401BE}" type="datetimeFigureOut">
              <a:rPr lang="en-CA" smtClean="0"/>
              <a:t>2022-06-08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1526DC3-0409-45C7-8C2C-91304D9D12AD}" type="slidenum">
              <a:rPr lang="en-CA" smtClean="0"/>
              <a:t>‹#›</a:t>
            </a:fld>
            <a:endParaRPr lang="en-CA"/>
          </a:p>
        </p:txBody>
      </p:sp>
    </p:spTree>
    <p:extLst>
      <p:ext uri="{BB962C8B-B14F-4D97-AF65-F5344CB8AC3E}">
        <p14:creationId xmlns:p14="http://schemas.microsoft.com/office/powerpoint/2010/main" val="28125835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E33411CB-B724-47D1-AEAB-819BCCD401BE}" type="datetimeFigureOut">
              <a:rPr lang="en-CA" smtClean="0"/>
              <a:t>2022-06-08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1526DC3-0409-45C7-8C2C-91304D9D12AD}" type="slidenum">
              <a:rPr lang="en-CA" smtClean="0"/>
              <a:t>‹#›</a:t>
            </a:fld>
            <a:endParaRPr lang="en-CA"/>
          </a:p>
        </p:txBody>
      </p:sp>
    </p:spTree>
    <p:extLst>
      <p:ext uri="{BB962C8B-B14F-4D97-AF65-F5344CB8AC3E}">
        <p14:creationId xmlns:p14="http://schemas.microsoft.com/office/powerpoint/2010/main" val="3329112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3411CB-B724-47D1-AEAB-819BCCD401BE}" type="datetimeFigureOut">
              <a:rPr lang="en-CA" smtClean="0"/>
              <a:t>2022-06-08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1526DC3-0409-45C7-8C2C-91304D9D12AD}" type="slidenum">
              <a:rPr lang="en-CA" smtClean="0"/>
              <a:t>‹#›</a:t>
            </a:fld>
            <a:endParaRPr lang="en-CA"/>
          </a:p>
        </p:txBody>
      </p:sp>
    </p:spTree>
    <p:extLst>
      <p:ext uri="{BB962C8B-B14F-4D97-AF65-F5344CB8AC3E}">
        <p14:creationId xmlns:p14="http://schemas.microsoft.com/office/powerpoint/2010/main" val="1364388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b="1" i="0">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E33411CB-B724-47D1-AEAB-819BCCD401BE}" type="datetimeFigureOut">
              <a:rPr lang="en-CA" smtClean="0"/>
              <a:t>2022-06-08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1526DC3-0409-45C7-8C2C-91304D9D12AD}" type="slidenum">
              <a:rPr lang="en-CA" smtClean="0"/>
              <a:t>‹#›</a:t>
            </a:fld>
            <a:endParaRPr lang="en-CA"/>
          </a:p>
        </p:txBody>
      </p:sp>
    </p:spTree>
    <p:extLst>
      <p:ext uri="{BB962C8B-B14F-4D97-AF65-F5344CB8AC3E}">
        <p14:creationId xmlns:p14="http://schemas.microsoft.com/office/powerpoint/2010/main" val="3982810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411CB-B724-47D1-AEAB-819BCCD401BE}" type="datetimeFigureOut">
              <a:rPr lang="en-CA" smtClean="0"/>
              <a:t>2022-06-08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1526DC3-0409-45C7-8C2C-91304D9D12AD}" type="slidenum">
              <a:rPr lang="en-CA" smtClean="0"/>
              <a:t>‹#›</a:t>
            </a:fld>
            <a:endParaRPr lang="en-CA"/>
          </a:p>
        </p:txBody>
      </p:sp>
    </p:spTree>
    <p:extLst>
      <p:ext uri="{BB962C8B-B14F-4D97-AF65-F5344CB8AC3E}">
        <p14:creationId xmlns:p14="http://schemas.microsoft.com/office/powerpoint/2010/main" val="28973366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411CB-B724-47D1-AEAB-819BCCD401BE}" type="datetimeFigureOut">
              <a:rPr lang="en-CA" smtClean="0"/>
              <a:t>2022-06-08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1526DC3-0409-45C7-8C2C-91304D9D12AD}" type="slidenum">
              <a:rPr lang="en-CA" smtClean="0"/>
              <a:t>‹#›</a:t>
            </a:fld>
            <a:endParaRPr lang="en-CA"/>
          </a:p>
        </p:txBody>
      </p:sp>
    </p:spTree>
    <p:extLst>
      <p:ext uri="{BB962C8B-B14F-4D97-AF65-F5344CB8AC3E}">
        <p14:creationId xmlns:p14="http://schemas.microsoft.com/office/powerpoint/2010/main" val="3044619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33411CB-B724-47D1-AEAB-819BCCD401BE}" type="datetimeFigureOut">
              <a:rPr lang="en-CA" smtClean="0"/>
              <a:t>2022-06-08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1526DC3-0409-45C7-8C2C-91304D9D12AD}" type="slidenum">
              <a:rPr lang="en-CA" smtClean="0"/>
              <a:t>‹#›</a:t>
            </a:fld>
            <a:endParaRPr lang="en-CA"/>
          </a:p>
        </p:txBody>
      </p:sp>
    </p:spTree>
    <p:extLst>
      <p:ext uri="{BB962C8B-B14F-4D97-AF65-F5344CB8AC3E}">
        <p14:creationId xmlns:p14="http://schemas.microsoft.com/office/powerpoint/2010/main" val="2942999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33411CB-B724-47D1-AEAB-819BCCD401BE}" type="datetimeFigureOut">
              <a:rPr lang="en-CA" smtClean="0"/>
              <a:t>2022-06-08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1526DC3-0409-45C7-8C2C-91304D9D12AD}" type="slidenum">
              <a:rPr lang="en-CA" smtClean="0"/>
              <a:t>‹#›</a:t>
            </a:fld>
            <a:endParaRPr lang="en-CA"/>
          </a:p>
        </p:txBody>
      </p:sp>
    </p:spTree>
    <p:extLst>
      <p:ext uri="{BB962C8B-B14F-4D97-AF65-F5344CB8AC3E}">
        <p14:creationId xmlns:p14="http://schemas.microsoft.com/office/powerpoint/2010/main" val="26303796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10972800" cy="4525963"/>
          </a:xfrm>
          <a:prstGeom prst="rect">
            <a:avLst/>
          </a:prstGeom>
        </p:spPr>
        <p:txBody>
          <a:bodyPr lIns="0" tIns="0" rIns="0" bIns="0"/>
          <a:lstStyle>
            <a:lvl1pPr marL="0" indent="0">
              <a:lnSpc>
                <a:spcPts val="2400"/>
              </a:lnSpc>
              <a:spcBef>
                <a:spcPts val="0"/>
              </a:spcBef>
              <a:spcAft>
                <a:spcPts val="800"/>
              </a:spcAft>
              <a:buNone/>
              <a:defRPr sz="1867" b="1" baseline="0">
                <a:solidFill>
                  <a:schemeClr val="accent5"/>
                </a:solidFill>
                <a:latin typeface="Arial"/>
                <a:cs typeface="Arial"/>
              </a:defRPr>
            </a:lvl1pPr>
            <a:lvl2pPr marL="158747" indent="-152396">
              <a:lnSpc>
                <a:spcPts val="2400"/>
              </a:lnSpc>
              <a:spcBef>
                <a:spcPts val="0"/>
              </a:spcBef>
              <a:spcAft>
                <a:spcPts val="800"/>
              </a:spcAft>
              <a:buClr>
                <a:srgbClr val="2AB5A8"/>
              </a:buClr>
              <a:buFont typeface="Arial"/>
              <a:buChar char="•"/>
              <a:tabLst/>
              <a:defRPr sz="1867" baseline="0">
                <a:solidFill>
                  <a:schemeClr val="accent5"/>
                </a:solidFill>
                <a:latin typeface="Arial"/>
                <a:cs typeface="Arial"/>
              </a:defRPr>
            </a:lvl2pPr>
            <a:lvl3pPr marL="228594" indent="-69849">
              <a:tabLst/>
              <a:defRPr sz="1600">
                <a:solidFill>
                  <a:schemeClr val="accent5"/>
                </a:solidFill>
                <a:latin typeface="Arial"/>
                <a:cs typeface="Arial"/>
              </a:defRPr>
            </a:lvl3pPr>
            <a:lvl4pPr marL="309026" indent="-309026">
              <a:buClr>
                <a:srgbClr val="2AB5A8"/>
              </a:buClr>
              <a:tabLst/>
              <a:defRPr sz="1600">
                <a:solidFill>
                  <a:schemeClr val="accent5"/>
                </a:solidFill>
                <a:latin typeface="Arial"/>
                <a:cs typeface="Arial"/>
              </a:defRPr>
            </a:lvl4pPr>
            <a:lvl5pPr>
              <a:defRPr sz="2400">
                <a:latin typeface="Arial"/>
                <a:cs typeface="Aria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
        <p:nvSpPr>
          <p:cNvPr id="10" name="Title 1"/>
          <p:cNvSpPr>
            <a:spLocks noGrp="1"/>
          </p:cNvSpPr>
          <p:nvPr>
            <p:ph type="title"/>
          </p:nvPr>
        </p:nvSpPr>
        <p:spPr>
          <a:xfrm>
            <a:off x="609600" y="279400"/>
            <a:ext cx="8026400" cy="1143000"/>
          </a:xfrm>
        </p:spPr>
        <p:txBody>
          <a:bodyPr lIns="0" tIns="0" rIns="0" bIns="0" anchor="ctr"/>
          <a:lstStyle>
            <a:lvl1pPr>
              <a:defRPr sz="2667" b="1">
                <a:solidFill>
                  <a:srgbClr val="2AB5A8"/>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165459459"/>
      </p:ext>
    </p:extLst>
  </p:cSld>
  <p:clrMapOvr>
    <a:masterClrMapping/>
  </p:clrMapOvr>
  <p:extLst>
    <p:ext uri="{DCECCB84-F9BA-43D5-87BE-67443E8EF086}">
      <p15:sldGuideLst xmlns:p15="http://schemas.microsoft.com/office/powerpoint/2012/main">
        <p15:guide id="1" orient="horz" pos="324">
          <p15:clr>
            <a:srgbClr val="FBAE40"/>
          </p15:clr>
        </p15:guide>
        <p15:guide id="2" orient="horz" pos="856">
          <p15:clr>
            <a:srgbClr val="FBAE40"/>
          </p15:clr>
        </p15:guide>
        <p15:guide id="3" pos="288">
          <p15:clr>
            <a:srgbClr val="FBAE40"/>
          </p15:clr>
        </p15:guide>
        <p15:guide id="4" orient="horz" pos="612">
          <p15:clr>
            <a:srgbClr val="FBAE40"/>
          </p15:clr>
        </p15:guide>
        <p15:guide id="5" pos="4632">
          <p15:clr>
            <a:srgbClr val="FBAE40"/>
          </p15:clr>
        </p15:guide>
        <p15:guide id="6" orient="horz" pos="162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ection Break">
    <p:bg>
      <p:bgPr>
        <a:solidFill>
          <a:srgbClr val="2AB5A8"/>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FF8F2C8-D4E2-DC4A-9AC5-5D52A2ECD8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29746" y="0"/>
            <a:ext cx="5162255" cy="5128437"/>
          </a:xfrm>
          <a:prstGeom prst="rect">
            <a:avLst/>
          </a:prstGeom>
          <a:scene3d>
            <a:camera prst="orthographicFront">
              <a:rot lat="0" lon="10800000" rev="0"/>
            </a:camera>
            <a:lightRig rig="threePt" dir="t"/>
          </a:scene3d>
        </p:spPr>
      </p:pic>
      <p:sp>
        <p:nvSpPr>
          <p:cNvPr id="3" name="Text Placeholder 2"/>
          <p:cNvSpPr>
            <a:spLocks noGrp="1"/>
          </p:cNvSpPr>
          <p:nvPr>
            <p:ph type="body" idx="1" hasCustomPrompt="1"/>
          </p:nvPr>
        </p:nvSpPr>
        <p:spPr>
          <a:xfrm>
            <a:off x="609600" y="516941"/>
            <a:ext cx="10757299" cy="961664"/>
          </a:xfrm>
          <a:prstGeom prst="rect">
            <a:avLst/>
          </a:prstGeom>
        </p:spPr>
        <p:txBody>
          <a:bodyPr lIns="0" tIns="0" rIns="0" bIns="0" anchor="ctr" anchorCtr="0"/>
          <a:lstStyle>
            <a:lvl1pPr marL="0" indent="0" algn="l">
              <a:lnSpc>
                <a:spcPts val="6000"/>
              </a:lnSpc>
              <a:spcBef>
                <a:spcPts val="0"/>
              </a:spcBef>
              <a:buNone/>
              <a:defRPr sz="5867" b="1" i="0" baseline="0">
                <a:solidFill>
                  <a:schemeClr val="bg1"/>
                </a:solidFill>
                <a:latin typeface="Arial" panose="020B0604020202020204" pitchFamily="34" charset="0"/>
                <a:cs typeface="Arial" panose="020B0604020202020204"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CA" dirty="0"/>
              <a:t>Subsection title goes here</a:t>
            </a:r>
          </a:p>
        </p:txBody>
      </p:sp>
      <p:sp>
        <p:nvSpPr>
          <p:cNvPr id="4" name="Text Placeholder 3">
            <a:extLst>
              <a:ext uri="{FF2B5EF4-FFF2-40B4-BE49-F238E27FC236}">
                <a16:creationId xmlns:a16="http://schemas.microsoft.com/office/drawing/2014/main" id="{E130BADE-5EDC-5D44-8746-172D03D2CDC1}"/>
              </a:ext>
            </a:extLst>
          </p:cNvPr>
          <p:cNvSpPr>
            <a:spLocks noGrp="1"/>
          </p:cNvSpPr>
          <p:nvPr>
            <p:ph type="body" sz="quarter" idx="10"/>
          </p:nvPr>
        </p:nvSpPr>
        <p:spPr>
          <a:xfrm>
            <a:off x="609601" y="1716635"/>
            <a:ext cx="10756900" cy="4284117"/>
          </a:xfrm>
          <a:prstGeom prst="rect">
            <a:avLst/>
          </a:prstGeom>
        </p:spPr>
        <p:txBody>
          <a:bodyPr lIns="0" tIns="0" rIns="0" bIns="0"/>
          <a:lstStyle>
            <a:lvl1pPr marL="6351" indent="0">
              <a:lnSpc>
                <a:spcPts val="3200"/>
              </a:lnSpc>
              <a:buFontTx/>
              <a:buNone/>
              <a:tabLst/>
              <a:defRPr sz="2133" baseline="0">
                <a:solidFill>
                  <a:schemeClr val="bg1"/>
                </a:solidFill>
                <a:latin typeface="Arial" panose="020B0604020202020204" pitchFamily="34" charset="0"/>
                <a:cs typeface="Arial" panose="020B0604020202020204" pitchFamily="34" charset="0"/>
              </a:defRPr>
            </a:lvl1pPr>
            <a:lvl2pPr marL="230712" indent="-222245">
              <a:lnSpc>
                <a:spcPts val="3200"/>
              </a:lnSpc>
              <a:buFont typeface="Arial" panose="020B0604020202020204" pitchFamily="34" charset="0"/>
              <a:buChar char="•"/>
              <a:tabLst/>
              <a:defRPr sz="2133" baseline="0">
                <a:solidFill>
                  <a:schemeClr val="bg1"/>
                </a:solidFill>
                <a:latin typeface="Arial" panose="020B0604020202020204" pitchFamily="34" charset="0"/>
                <a:cs typeface="Arial" panose="020B0604020202020204" pitchFamily="34" charset="0"/>
              </a:defRPr>
            </a:lvl2pPr>
            <a:lvl3pPr>
              <a:defRPr sz="1600" baseline="0">
                <a:solidFill>
                  <a:schemeClr val="bg1"/>
                </a:solidFill>
                <a:latin typeface="Arial" panose="020B0604020202020204" pitchFamily="34" charset="0"/>
                <a:cs typeface="Arial" panose="020B0604020202020204" pitchFamily="34" charset="0"/>
              </a:defRPr>
            </a:lvl3pPr>
            <a:lvl4pPr>
              <a:defRPr sz="1867">
                <a:solidFill>
                  <a:schemeClr val="bg1"/>
                </a:solidFill>
                <a:latin typeface="Arial" panose="020B0604020202020204" pitchFamily="34" charset="0"/>
                <a:cs typeface="Arial" panose="020B0604020202020204" pitchFamily="34" charset="0"/>
              </a:defRPr>
            </a:lvl4pPr>
            <a:lvl5pPr>
              <a:defRPr sz="1867">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692428407"/>
      </p:ext>
    </p:extLst>
  </p:cSld>
  <p:clrMapOvr>
    <a:masterClrMapping/>
  </p:clrMapOvr>
  <p:extLst>
    <p:ext uri="{DCECCB84-F9BA-43D5-87BE-67443E8EF086}">
      <p15:sldGuideLst xmlns:p15="http://schemas.microsoft.com/office/powerpoint/2012/main">
        <p15:guide id="1" orient="horz" pos="305">
          <p15:clr>
            <a:srgbClr val="FBAE40"/>
          </p15:clr>
        </p15:guide>
        <p15:guide id="2" pos="288">
          <p15:clr>
            <a:srgbClr val="FBAE40"/>
          </p15:clr>
        </p15:guide>
        <p15:guide id="3" pos="5375">
          <p15:clr>
            <a:srgbClr val="FBAE40"/>
          </p15:clr>
        </p15:guide>
        <p15:guide id="4" orient="horz" pos="2867">
          <p15:clr>
            <a:srgbClr val="FBAE40"/>
          </p15:clr>
        </p15:guide>
        <p15:guide id="5" orient="horz" pos="85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2">
    <p:bg>
      <p:bgPr>
        <a:solidFill>
          <a:srgbClr val="2AB5A8"/>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E3221DC-6B58-6C4A-8AC5-A1FA859E05A9}"/>
              </a:ext>
            </a:extLst>
          </p:cNvPr>
          <p:cNvSpPr txBox="1"/>
          <p:nvPr userDrawn="1"/>
        </p:nvSpPr>
        <p:spPr>
          <a:xfrm>
            <a:off x="508000" y="487680"/>
            <a:ext cx="0" cy="0"/>
          </a:xfrm>
          <a:prstGeom prst="rect">
            <a:avLst/>
          </a:prstGeom>
          <a:noFill/>
        </p:spPr>
        <p:txBody>
          <a:bodyPr wrap="none" rtlCol="0">
            <a:noAutofit/>
          </a:bodyPr>
          <a:lstStyle/>
          <a:p>
            <a:endParaRPr lang="en-US" sz="1867" dirty="0">
              <a:latin typeface="Arial" charset="0"/>
              <a:ea typeface="Arial" charset="0"/>
              <a:cs typeface="Arial" charset="0"/>
            </a:endParaRPr>
          </a:p>
        </p:txBody>
      </p:sp>
      <p:pic>
        <p:nvPicPr>
          <p:cNvPr id="10" name="Picture 9">
            <a:extLst>
              <a:ext uri="{FF2B5EF4-FFF2-40B4-BE49-F238E27FC236}">
                <a16:creationId xmlns:a16="http://schemas.microsoft.com/office/drawing/2014/main" id="{978A9ED8-CC15-2E4A-A2EA-C130C054459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5162255" cy="5128437"/>
          </a:xfrm>
          <a:prstGeom prst="rect">
            <a:avLst/>
          </a:prstGeom>
        </p:spPr>
      </p:pic>
      <p:sp>
        <p:nvSpPr>
          <p:cNvPr id="12" name="Title 10">
            <a:extLst>
              <a:ext uri="{FF2B5EF4-FFF2-40B4-BE49-F238E27FC236}">
                <a16:creationId xmlns:a16="http://schemas.microsoft.com/office/drawing/2014/main" id="{596F5BC4-48D7-B045-9013-B9D173B4C62F}"/>
              </a:ext>
            </a:extLst>
          </p:cNvPr>
          <p:cNvSpPr>
            <a:spLocks noGrp="1"/>
          </p:cNvSpPr>
          <p:nvPr>
            <p:ph type="title" hasCustomPrompt="1"/>
          </p:nvPr>
        </p:nvSpPr>
        <p:spPr>
          <a:xfrm>
            <a:off x="609600" y="3531552"/>
            <a:ext cx="9265920" cy="3143067"/>
          </a:xfrm>
        </p:spPr>
        <p:txBody>
          <a:bodyPr lIns="0" tIns="0" rIns="0" bIns="0" anchor="t"/>
          <a:lstStyle>
            <a:lvl1pPr>
              <a:defRPr sz="11733" b="1" i="0">
                <a:solidFill>
                  <a:schemeClr val="tx1"/>
                </a:solidFill>
                <a:latin typeface="Arial Black" panose="020B0604020202020204" pitchFamily="34" charset="0"/>
                <a:cs typeface="Arial Black" panose="020B0604020202020204" pitchFamily="34" charset="0"/>
              </a:defRPr>
            </a:lvl1pPr>
          </a:lstStyle>
          <a:p>
            <a:r>
              <a:rPr lang="en-US" spc="-400" dirty="0"/>
              <a:t>Opioids </a:t>
            </a:r>
            <a:r>
              <a:rPr lang="en-US" spc="-400" dirty="0">
                <a:solidFill>
                  <a:srgbClr val="2AB5A8"/>
                </a:solidFill>
              </a:rPr>
              <a:t>101</a:t>
            </a:r>
            <a:endParaRPr lang="en-US" dirty="0"/>
          </a:p>
        </p:txBody>
      </p:sp>
      <p:sp>
        <p:nvSpPr>
          <p:cNvPr id="13" name="TextBox 12">
            <a:extLst>
              <a:ext uri="{FF2B5EF4-FFF2-40B4-BE49-F238E27FC236}">
                <a16:creationId xmlns:a16="http://schemas.microsoft.com/office/drawing/2014/main" id="{0FABBE61-9D3F-0249-8D38-799E6F8DA09E}"/>
              </a:ext>
            </a:extLst>
          </p:cNvPr>
          <p:cNvSpPr txBox="1"/>
          <p:nvPr userDrawn="1"/>
        </p:nvSpPr>
        <p:spPr>
          <a:xfrm>
            <a:off x="11121483" y="379141"/>
            <a:ext cx="0" cy="0"/>
          </a:xfrm>
          <a:prstGeom prst="rect">
            <a:avLst/>
          </a:prstGeom>
          <a:noFill/>
        </p:spPr>
        <p:txBody>
          <a:bodyPr wrap="none" rtlCol="0">
            <a:noAutofit/>
          </a:bodyPr>
          <a:lstStyle/>
          <a:p>
            <a:endParaRPr lang="en-CA" sz="1867" dirty="0">
              <a:latin typeface="Arial" charset="0"/>
              <a:ea typeface="Arial" charset="0"/>
              <a:cs typeface="Arial" charset="0"/>
            </a:endParaRPr>
          </a:p>
        </p:txBody>
      </p:sp>
      <p:pic>
        <p:nvPicPr>
          <p:cNvPr id="14" name="Picture 13">
            <a:extLst>
              <a:ext uri="{FF2B5EF4-FFF2-40B4-BE49-F238E27FC236}">
                <a16:creationId xmlns:a16="http://schemas.microsoft.com/office/drawing/2014/main" id="{3582F7AD-3DA0-554E-ABFB-6588ED9DFA5A}"/>
              </a:ext>
            </a:extLst>
          </p:cNvPr>
          <p:cNvPicPr>
            <a:picLocks noChangeAspect="1"/>
          </p:cNvPicPr>
          <p:nvPr userDrawn="1"/>
        </p:nvPicPr>
        <p:blipFill>
          <a:blip r:embed="rId3"/>
          <a:stretch>
            <a:fillRect/>
          </a:stretch>
        </p:blipFill>
        <p:spPr>
          <a:xfrm>
            <a:off x="10548811" y="6329111"/>
            <a:ext cx="1034340" cy="344780"/>
          </a:xfrm>
          <a:prstGeom prst="rect">
            <a:avLst/>
          </a:prstGeom>
        </p:spPr>
      </p:pic>
      <p:pic>
        <p:nvPicPr>
          <p:cNvPr id="15" name="Picture 14">
            <a:extLst>
              <a:ext uri="{FF2B5EF4-FFF2-40B4-BE49-F238E27FC236}">
                <a16:creationId xmlns:a16="http://schemas.microsoft.com/office/drawing/2014/main" id="{56BF14C4-BBA9-6E4F-BD7D-47376D1B065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95723" y="6261376"/>
            <a:ext cx="1165013" cy="487680"/>
          </a:xfrm>
          <a:prstGeom prst="rect">
            <a:avLst/>
          </a:prstGeom>
        </p:spPr>
      </p:pic>
      <p:sp>
        <p:nvSpPr>
          <p:cNvPr id="16" name="TextBox 15">
            <a:extLst>
              <a:ext uri="{FF2B5EF4-FFF2-40B4-BE49-F238E27FC236}">
                <a16:creationId xmlns:a16="http://schemas.microsoft.com/office/drawing/2014/main" id="{28D7016C-FDF3-8642-AE12-BA639B67B0CC}"/>
              </a:ext>
            </a:extLst>
          </p:cNvPr>
          <p:cNvSpPr txBox="1"/>
          <p:nvPr userDrawn="1"/>
        </p:nvSpPr>
        <p:spPr>
          <a:xfrm>
            <a:off x="608850" y="6103388"/>
            <a:ext cx="1406217" cy="185809"/>
          </a:xfrm>
          <a:prstGeom prst="rect">
            <a:avLst/>
          </a:prstGeom>
          <a:noFill/>
        </p:spPr>
        <p:txBody>
          <a:bodyPr wrap="square" lIns="0" tIns="0" rIns="0" bIns="0" rtlCol="0">
            <a:noAutofit/>
          </a:bodyPr>
          <a:lstStyle/>
          <a:p>
            <a:r>
              <a:rPr lang="sk-SK" sz="800" baseline="0" dirty="0">
                <a:solidFill>
                  <a:srgbClr val="FFFFFF"/>
                </a:solidFill>
                <a:latin typeface="Arial" panose="020B0604020202020204" pitchFamily="34" charset="0"/>
                <a:cs typeface="Arial" panose="020B0604020202020204" pitchFamily="34" charset="0"/>
              </a:rPr>
              <a:t>In </a:t>
            </a:r>
            <a:r>
              <a:rPr lang="sk-SK" sz="800" baseline="0" dirty="0" err="1">
                <a:solidFill>
                  <a:srgbClr val="FFFFFF"/>
                </a:solidFill>
                <a:latin typeface="Arial" panose="020B0604020202020204" pitchFamily="34" charset="0"/>
                <a:cs typeface="Arial" panose="020B0604020202020204" pitchFamily="34" charset="0"/>
              </a:rPr>
              <a:t>collaboration</a:t>
            </a:r>
            <a:r>
              <a:rPr lang="sk-SK" sz="800" baseline="0" dirty="0">
                <a:solidFill>
                  <a:srgbClr val="FFFFFF"/>
                </a:solidFill>
                <a:latin typeface="Arial" panose="020B0604020202020204" pitchFamily="34" charset="0"/>
                <a:cs typeface="Arial" panose="020B0604020202020204" pitchFamily="34" charset="0"/>
              </a:rPr>
              <a:t> </a:t>
            </a:r>
            <a:r>
              <a:rPr lang="sk-SK" sz="800" baseline="0" dirty="0" err="1">
                <a:solidFill>
                  <a:srgbClr val="FFFFFF"/>
                </a:solidFill>
                <a:latin typeface="Arial" panose="020B0604020202020204" pitchFamily="34" charset="0"/>
                <a:cs typeface="Arial" panose="020B0604020202020204" pitchFamily="34" charset="0"/>
              </a:rPr>
              <a:t>with</a:t>
            </a:r>
            <a:endParaRPr lang="en-US" sz="800" baseline="0" dirty="0">
              <a:latin typeface="Arial" charset="0"/>
              <a:ea typeface="Arial" charset="0"/>
              <a:cs typeface="Arial" charset="0"/>
            </a:endParaRPr>
          </a:p>
        </p:txBody>
      </p:sp>
      <p:sp>
        <p:nvSpPr>
          <p:cNvPr id="17" name="TextBox 16">
            <a:extLst>
              <a:ext uri="{FF2B5EF4-FFF2-40B4-BE49-F238E27FC236}">
                <a16:creationId xmlns:a16="http://schemas.microsoft.com/office/drawing/2014/main" id="{A12B40D4-D7B9-1B4B-904D-C7D021E14CAD}"/>
              </a:ext>
            </a:extLst>
          </p:cNvPr>
          <p:cNvSpPr txBox="1"/>
          <p:nvPr userDrawn="1"/>
        </p:nvSpPr>
        <p:spPr>
          <a:xfrm>
            <a:off x="12618720" y="-480060"/>
            <a:ext cx="0" cy="0"/>
          </a:xfrm>
          <a:prstGeom prst="rect">
            <a:avLst/>
          </a:prstGeom>
          <a:noFill/>
        </p:spPr>
        <p:txBody>
          <a:bodyPr wrap="none" rtlCol="0">
            <a:noAutofit/>
          </a:bodyPr>
          <a:lstStyle/>
          <a:p>
            <a:endParaRPr lang="en-US" sz="1867" dirty="0">
              <a:latin typeface="Arial" charset="0"/>
              <a:ea typeface="Arial" charset="0"/>
              <a:cs typeface="Arial" charset="0"/>
            </a:endParaRPr>
          </a:p>
        </p:txBody>
      </p:sp>
      <p:sp>
        <p:nvSpPr>
          <p:cNvPr id="18" name="TextBox 17">
            <a:extLst>
              <a:ext uri="{FF2B5EF4-FFF2-40B4-BE49-F238E27FC236}">
                <a16:creationId xmlns:a16="http://schemas.microsoft.com/office/drawing/2014/main" id="{95FDE7BC-4290-9240-89FF-32C0FAF5ED4B}"/>
              </a:ext>
            </a:extLst>
          </p:cNvPr>
          <p:cNvSpPr txBox="1"/>
          <p:nvPr userDrawn="1"/>
        </p:nvSpPr>
        <p:spPr>
          <a:xfrm>
            <a:off x="12496800" y="182880"/>
            <a:ext cx="0" cy="0"/>
          </a:xfrm>
          <a:prstGeom prst="rect">
            <a:avLst/>
          </a:prstGeom>
          <a:noFill/>
        </p:spPr>
        <p:txBody>
          <a:bodyPr wrap="none" rtlCol="0">
            <a:noAutofit/>
          </a:bodyPr>
          <a:lstStyle/>
          <a:p>
            <a:endParaRPr lang="en-US" sz="1867" dirty="0">
              <a:latin typeface="Arial" charset="0"/>
              <a:ea typeface="Arial" charset="0"/>
              <a:cs typeface="Arial" charset="0"/>
            </a:endParaRPr>
          </a:p>
        </p:txBody>
      </p:sp>
      <p:pic>
        <p:nvPicPr>
          <p:cNvPr id="20" name="Picture 19">
            <a:extLst>
              <a:ext uri="{FF2B5EF4-FFF2-40B4-BE49-F238E27FC236}">
                <a16:creationId xmlns:a16="http://schemas.microsoft.com/office/drawing/2014/main" id="{2AA00DFE-57BE-0847-8C56-DD5AA33BFDF0}"/>
              </a:ext>
            </a:extLst>
          </p:cNvPr>
          <p:cNvPicPr>
            <a:picLocks noChangeAspect="1"/>
          </p:cNvPicPr>
          <p:nvPr userDrawn="1"/>
        </p:nvPicPr>
        <p:blipFill>
          <a:blip r:embed="rId5" cstate="screen">
            <a:alphaModFix amt="50000"/>
            <a:extLst>
              <a:ext uri="{28A0092B-C50C-407E-A947-70E740481C1C}">
                <a14:useLocalDpi xmlns:a14="http://schemas.microsoft.com/office/drawing/2010/main"/>
              </a:ext>
            </a:extLst>
          </a:blip>
          <a:stretch>
            <a:fillRect/>
          </a:stretch>
        </p:blipFill>
        <p:spPr>
          <a:xfrm>
            <a:off x="5368132" y="-1413409"/>
            <a:ext cx="8145152" cy="6858000"/>
          </a:xfrm>
          <a:prstGeom prst="rect">
            <a:avLst/>
          </a:prstGeom>
        </p:spPr>
      </p:pic>
    </p:spTree>
    <p:extLst>
      <p:ext uri="{BB962C8B-B14F-4D97-AF65-F5344CB8AC3E}">
        <p14:creationId xmlns:p14="http://schemas.microsoft.com/office/powerpoint/2010/main" val="4287130979"/>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rgbClr val="2AB5A8"/>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FF8F2C8-D4E2-DC4A-9AC5-5D52A2ECD8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29746" y="0"/>
            <a:ext cx="5162255" cy="5128437"/>
          </a:xfrm>
          <a:prstGeom prst="rect">
            <a:avLst/>
          </a:prstGeom>
          <a:scene3d>
            <a:camera prst="orthographicFront">
              <a:rot lat="0" lon="10800000" rev="0"/>
            </a:camera>
            <a:lightRig rig="threePt" dir="t"/>
          </a:scene3d>
        </p:spPr>
      </p:pic>
      <p:sp>
        <p:nvSpPr>
          <p:cNvPr id="3" name="Text Placeholder 2"/>
          <p:cNvSpPr>
            <a:spLocks noGrp="1"/>
          </p:cNvSpPr>
          <p:nvPr>
            <p:ph type="body" idx="1" hasCustomPrompt="1"/>
          </p:nvPr>
        </p:nvSpPr>
        <p:spPr>
          <a:xfrm>
            <a:off x="609600" y="516941"/>
            <a:ext cx="10757299" cy="961664"/>
          </a:xfrm>
          <a:prstGeom prst="rect">
            <a:avLst/>
          </a:prstGeom>
        </p:spPr>
        <p:txBody>
          <a:bodyPr lIns="0" tIns="0" rIns="0" bIns="0" anchor="ctr" anchorCtr="0"/>
          <a:lstStyle>
            <a:lvl1pPr marL="0" indent="0" algn="l">
              <a:lnSpc>
                <a:spcPts val="6000"/>
              </a:lnSpc>
              <a:spcBef>
                <a:spcPts val="0"/>
              </a:spcBef>
              <a:buNone/>
              <a:defRPr sz="5867" b="1" i="0" baseline="0">
                <a:solidFill>
                  <a:schemeClr val="bg1"/>
                </a:solidFill>
                <a:latin typeface="Arial" panose="020B0604020202020204" pitchFamily="34" charset="0"/>
                <a:cs typeface="Arial" panose="020B0604020202020204"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CA" dirty="0"/>
              <a:t>Subsection title goes here</a:t>
            </a:r>
          </a:p>
        </p:txBody>
      </p:sp>
      <p:sp>
        <p:nvSpPr>
          <p:cNvPr id="4" name="Text Placeholder 3">
            <a:extLst>
              <a:ext uri="{FF2B5EF4-FFF2-40B4-BE49-F238E27FC236}">
                <a16:creationId xmlns:a16="http://schemas.microsoft.com/office/drawing/2014/main" id="{E130BADE-5EDC-5D44-8746-172D03D2CDC1}"/>
              </a:ext>
            </a:extLst>
          </p:cNvPr>
          <p:cNvSpPr>
            <a:spLocks noGrp="1"/>
          </p:cNvSpPr>
          <p:nvPr>
            <p:ph type="body" sz="quarter" idx="10"/>
          </p:nvPr>
        </p:nvSpPr>
        <p:spPr>
          <a:xfrm>
            <a:off x="609601" y="1716635"/>
            <a:ext cx="10756900" cy="4284117"/>
          </a:xfrm>
          <a:prstGeom prst="rect">
            <a:avLst/>
          </a:prstGeom>
        </p:spPr>
        <p:txBody>
          <a:bodyPr lIns="0" tIns="0" rIns="0" bIns="0"/>
          <a:lstStyle>
            <a:lvl1pPr marL="6351" indent="0">
              <a:lnSpc>
                <a:spcPts val="3200"/>
              </a:lnSpc>
              <a:buFontTx/>
              <a:buNone/>
              <a:tabLst/>
              <a:defRPr sz="2133" baseline="0">
                <a:solidFill>
                  <a:schemeClr val="bg1"/>
                </a:solidFill>
                <a:latin typeface="Arial" panose="020B0604020202020204" pitchFamily="34" charset="0"/>
                <a:cs typeface="Arial" panose="020B0604020202020204" pitchFamily="34" charset="0"/>
              </a:defRPr>
            </a:lvl1pPr>
            <a:lvl2pPr marL="230712" indent="-222245">
              <a:lnSpc>
                <a:spcPts val="3200"/>
              </a:lnSpc>
              <a:buFont typeface="Arial" panose="020B0604020202020204" pitchFamily="34" charset="0"/>
              <a:buChar char="•"/>
              <a:tabLst/>
              <a:defRPr sz="2133" baseline="0">
                <a:solidFill>
                  <a:schemeClr val="bg1"/>
                </a:solidFill>
                <a:latin typeface="Arial" panose="020B0604020202020204" pitchFamily="34" charset="0"/>
                <a:cs typeface="Arial" panose="020B0604020202020204" pitchFamily="34" charset="0"/>
              </a:defRPr>
            </a:lvl2pPr>
            <a:lvl3pPr>
              <a:defRPr sz="1600" baseline="0">
                <a:solidFill>
                  <a:schemeClr val="bg1"/>
                </a:solidFill>
                <a:latin typeface="Arial" panose="020B0604020202020204" pitchFamily="34" charset="0"/>
                <a:cs typeface="Arial" panose="020B0604020202020204" pitchFamily="34" charset="0"/>
              </a:defRPr>
            </a:lvl3pPr>
            <a:lvl4pPr>
              <a:defRPr sz="1867">
                <a:solidFill>
                  <a:schemeClr val="bg1"/>
                </a:solidFill>
                <a:latin typeface="Arial" panose="020B0604020202020204" pitchFamily="34" charset="0"/>
                <a:cs typeface="Arial" panose="020B0604020202020204" pitchFamily="34" charset="0"/>
              </a:defRPr>
            </a:lvl4pPr>
            <a:lvl5pPr>
              <a:defRPr sz="1867">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539594511"/>
      </p:ext>
    </p:extLst>
  </p:cSld>
  <p:clrMapOvr>
    <a:masterClrMapping/>
  </p:clrMapOvr>
  <p:extLst>
    <p:ext uri="{DCECCB84-F9BA-43D5-87BE-67443E8EF086}">
      <p15:sldGuideLst xmlns:p15="http://schemas.microsoft.com/office/powerpoint/2012/main">
        <p15:guide id="1" orient="horz" pos="305">
          <p15:clr>
            <a:srgbClr val="FBAE40"/>
          </p15:clr>
        </p15:guide>
        <p15:guide id="2" pos="288">
          <p15:clr>
            <a:srgbClr val="FBAE40"/>
          </p15:clr>
        </p15:guide>
        <p15:guide id="3" pos="5375">
          <p15:clr>
            <a:srgbClr val="FBAE40"/>
          </p15:clr>
        </p15:guide>
        <p15:guide id="4" orient="horz" pos="2867">
          <p15:clr>
            <a:srgbClr val="FBAE40"/>
          </p15:clr>
        </p15:guide>
        <p15:guide id="5" orient="horz" pos="85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10972800" cy="4525963"/>
          </a:xfrm>
          <a:prstGeom prst="rect">
            <a:avLst/>
          </a:prstGeom>
        </p:spPr>
        <p:txBody>
          <a:bodyPr lIns="0" tIns="0" rIns="0" bIns="0"/>
          <a:lstStyle>
            <a:lvl1pPr marL="0" indent="0">
              <a:lnSpc>
                <a:spcPts val="2400"/>
              </a:lnSpc>
              <a:spcBef>
                <a:spcPts val="0"/>
              </a:spcBef>
              <a:spcAft>
                <a:spcPts val="800"/>
              </a:spcAft>
              <a:buNone/>
              <a:defRPr sz="1867" b="1" baseline="0">
                <a:solidFill>
                  <a:schemeClr val="accent5"/>
                </a:solidFill>
                <a:latin typeface="Arial"/>
                <a:cs typeface="Arial"/>
              </a:defRPr>
            </a:lvl1pPr>
            <a:lvl2pPr marL="158747" indent="-152396">
              <a:lnSpc>
                <a:spcPts val="2400"/>
              </a:lnSpc>
              <a:spcBef>
                <a:spcPts val="0"/>
              </a:spcBef>
              <a:spcAft>
                <a:spcPts val="800"/>
              </a:spcAft>
              <a:buClr>
                <a:srgbClr val="2AB5A8"/>
              </a:buClr>
              <a:buFont typeface="Arial"/>
              <a:buChar char="•"/>
              <a:tabLst/>
              <a:defRPr sz="1867" baseline="0">
                <a:solidFill>
                  <a:schemeClr val="accent5"/>
                </a:solidFill>
                <a:latin typeface="Arial"/>
                <a:cs typeface="Arial"/>
              </a:defRPr>
            </a:lvl2pPr>
            <a:lvl3pPr marL="228594" indent="-69849">
              <a:tabLst/>
              <a:defRPr sz="1600">
                <a:solidFill>
                  <a:schemeClr val="accent5"/>
                </a:solidFill>
                <a:latin typeface="Arial"/>
                <a:cs typeface="Arial"/>
              </a:defRPr>
            </a:lvl3pPr>
            <a:lvl4pPr marL="309026" indent="-309026">
              <a:buClr>
                <a:srgbClr val="2AB5A8"/>
              </a:buClr>
              <a:tabLst/>
              <a:defRPr sz="1600">
                <a:solidFill>
                  <a:schemeClr val="accent5"/>
                </a:solidFill>
                <a:latin typeface="Arial"/>
                <a:cs typeface="Arial"/>
              </a:defRPr>
            </a:lvl4pPr>
            <a:lvl5pPr>
              <a:defRPr sz="2400">
                <a:latin typeface="Arial"/>
                <a:cs typeface="Aria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
        <p:nvSpPr>
          <p:cNvPr id="10" name="Title 1"/>
          <p:cNvSpPr>
            <a:spLocks noGrp="1"/>
          </p:cNvSpPr>
          <p:nvPr>
            <p:ph type="title"/>
          </p:nvPr>
        </p:nvSpPr>
        <p:spPr>
          <a:xfrm>
            <a:off x="609600" y="279400"/>
            <a:ext cx="8026400" cy="1143000"/>
          </a:xfrm>
        </p:spPr>
        <p:txBody>
          <a:bodyPr lIns="0" tIns="0" rIns="0" bIns="0" anchor="ctr"/>
          <a:lstStyle>
            <a:lvl1pPr>
              <a:defRPr sz="2667" b="1">
                <a:solidFill>
                  <a:srgbClr val="2AB5A8"/>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862783423"/>
      </p:ext>
    </p:extLst>
  </p:cSld>
  <p:clrMapOvr>
    <a:masterClrMapping/>
  </p:clrMapOvr>
  <p:extLst>
    <p:ext uri="{DCECCB84-F9BA-43D5-87BE-67443E8EF086}">
      <p15:sldGuideLst xmlns:p15="http://schemas.microsoft.com/office/powerpoint/2012/main">
        <p15:guide id="1" orient="horz" pos="324">
          <p15:clr>
            <a:srgbClr val="FBAE40"/>
          </p15:clr>
        </p15:guide>
        <p15:guide id="2" orient="horz" pos="856">
          <p15:clr>
            <a:srgbClr val="FBAE40"/>
          </p15:clr>
        </p15:guide>
        <p15:guide id="3" pos="288">
          <p15:clr>
            <a:srgbClr val="FBAE40"/>
          </p15:clr>
        </p15:guide>
        <p15:guide id="4" orient="horz" pos="612">
          <p15:clr>
            <a:srgbClr val="FBAE40"/>
          </p15:clr>
        </p15:guide>
        <p15:guide id="5" pos="4632">
          <p15:clr>
            <a:srgbClr val="FBAE40"/>
          </p15:clr>
        </p15:guide>
        <p15:guide id="6" orient="horz" pos="16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0838494"/>
      </p:ext>
    </p:extLst>
  </p:cSld>
  <p:clrMapOvr>
    <a:masterClrMapping/>
  </p:clrMapOvr>
  <p:extLst>
    <p:ext uri="{DCECCB84-F9BA-43D5-87BE-67443E8EF086}">
      <p15:sldGuideLst xmlns:p15="http://schemas.microsoft.com/office/powerpoint/2012/main">
        <p15:guide id="1" orient="horz" pos="324">
          <p15:clr>
            <a:srgbClr val="FBAE40"/>
          </p15:clr>
        </p15:guide>
        <p15:guide id="2" pos="2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6_Title and Content">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D2DB7B4-CB93-6641-9378-CFB1797AC9FF}"/>
              </a:ext>
            </a:extLst>
          </p:cNvPr>
          <p:cNvPicPr>
            <a:picLocks noChangeAspect="1"/>
          </p:cNvPicPr>
          <p:nvPr userDrawn="1"/>
        </p:nvPicPr>
        <p:blipFill>
          <a:blip r:embed="rId2"/>
          <a:stretch>
            <a:fillRect/>
          </a:stretch>
        </p:blipFill>
        <p:spPr>
          <a:xfrm rot="10800000">
            <a:off x="6218706" y="40341"/>
            <a:ext cx="1314451" cy="6858000"/>
          </a:xfrm>
          <a:prstGeom prst="rect">
            <a:avLst/>
          </a:prstGeom>
        </p:spPr>
      </p:pic>
      <p:sp>
        <p:nvSpPr>
          <p:cNvPr id="2" name="Title 1"/>
          <p:cNvSpPr>
            <a:spLocks noGrp="1"/>
          </p:cNvSpPr>
          <p:nvPr>
            <p:ph type="title"/>
          </p:nvPr>
        </p:nvSpPr>
        <p:spPr/>
        <p:txBody>
          <a:bodyPr>
            <a:normAutofit/>
          </a:bodyPr>
          <a:lstStyle>
            <a:lvl1pPr>
              <a:defRPr sz="4800" b="1" i="0">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E33411CB-B724-47D1-AEAB-819BCCD401BE}" type="datetimeFigureOut">
              <a:rPr lang="en-CA" smtClean="0"/>
              <a:t>2022-06-08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1526DC3-0409-45C7-8C2C-91304D9D12AD}" type="slidenum">
              <a:rPr lang="en-CA" smtClean="0"/>
              <a:t>‹#›</a:t>
            </a:fld>
            <a:endParaRPr lang="en-CA"/>
          </a:p>
        </p:txBody>
      </p:sp>
    </p:spTree>
    <p:extLst>
      <p:ext uri="{BB962C8B-B14F-4D97-AF65-F5344CB8AC3E}">
        <p14:creationId xmlns:p14="http://schemas.microsoft.com/office/powerpoint/2010/main" val="375102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b="1" i="0">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E33411CB-B724-47D1-AEAB-819BCCD401BE}" type="datetimeFigureOut">
              <a:rPr lang="en-CA" smtClean="0"/>
              <a:t>2022-06-08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1526DC3-0409-45C7-8C2C-91304D9D12AD}" type="slidenum">
              <a:rPr lang="en-CA" smtClean="0"/>
              <a:t>‹#›</a:t>
            </a:fld>
            <a:endParaRPr lang="en-CA"/>
          </a:p>
        </p:txBody>
      </p:sp>
    </p:spTree>
    <p:extLst>
      <p:ext uri="{BB962C8B-B14F-4D97-AF65-F5344CB8AC3E}">
        <p14:creationId xmlns:p14="http://schemas.microsoft.com/office/powerpoint/2010/main" val="1681377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b="1" i="0">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E33411CB-B724-47D1-AEAB-819BCCD401BE}" type="datetimeFigureOut">
              <a:rPr lang="en-CA" smtClean="0"/>
              <a:t>2022-06-08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1526DC3-0409-45C7-8C2C-91304D9D12AD}" type="slidenum">
              <a:rPr lang="en-CA" smtClean="0"/>
              <a:t>‹#›</a:t>
            </a:fld>
            <a:endParaRPr lang="en-CA"/>
          </a:p>
        </p:txBody>
      </p:sp>
      <p:pic>
        <p:nvPicPr>
          <p:cNvPr id="8" name="Picture 7">
            <a:extLst>
              <a:ext uri="{FF2B5EF4-FFF2-40B4-BE49-F238E27FC236}">
                <a16:creationId xmlns:a16="http://schemas.microsoft.com/office/drawing/2014/main" id="{DAC1B97D-C0DF-1A4A-BBDF-E2E5CF8F4994}"/>
              </a:ext>
            </a:extLst>
          </p:cNvPr>
          <p:cNvPicPr>
            <a:picLocks noChangeAspect="1"/>
          </p:cNvPicPr>
          <p:nvPr userDrawn="1"/>
        </p:nvPicPr>
        <p:blipFill rotWithShape="1">
          <a:blip r:embed="rId2"/>
          <a:srcRect/>
          <a:stretch/>
        </p:blipFill>
        <p:spPr>
          <a:xfrm rot="16200000">
            <a:off x="-1600200" y="486136"/>
            <a:ext cx="3778624" cy="578223"/>
          </a:xfrm>
          <a:prstGeom prst="rect">
            <a:avLst/>
          </a:prstGeom>
        </p:spPr>
      </p:pic>
    </p:spTree>
    <p:extLst>
      <p:ext uri="{BB962C8B-B14F-4D97-AF65-F5344CB8AC3E}">
        <p14:creationId xmlns:p14="http://schemas.microsoft.com/office/powerpoint/2010/main" val="3491617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pic>
        <p:nvPicPr>
          <p:cNvPr id="8" name="Picture 7" descr="A picture containing person, orange&#10;&#10;Description automatically generated">
            <a:extLst>
              <a:ext uri="{FF2B5EF4-FFF2-40B4-BE49-F238E27FC236}">
                <a16:creationId xmlns:a16="http://schemas.microsoft.com/office/drawing/2014/main" id="{4CF5AB9F-A8EF-DF41-85A5-C745CAABA04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972424" y="-26894"/>
            <a:ext cx="4219576" cy="6911788"/>
          </a:xfrm>
          <a:prstGeom prst="rect">
            <a:avLst/>
          </a:prstGeom>
        </p:spPr>
      </p:pic>
      <p:sp>
        <p:nvSpPr>
          <p:cNvPr id="2" name="Title 1"/>
          <p:cNvSpPr>
            <a:spLocks noGrp="1"/>
          </p:cNvSpPr>
          <p:nvPr>
            <p:ph type="title"/>
          </p:nvPr>
        </p:nvSpPr>
        <p:spPr/>
        <p:txBody>
          <a:bodyPr>
            <a:normAutofit/>
          </a:bodyPr>
          <a:lstStyle>
            <a:lvl1pPr>
              <a:defRPr sz="4800" b="1" i="0">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E33411CB-B724-47D1-AEAB-819BCCD401BE}" type="datetimeFigureOut">
              <a:rPr lang="en-CA" smtClean="0"/>
              <a:t>2022-06-08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1526DC3-0409-45C7-8C2C-91304D9D12AD}" type="slidenum">
              <a:rPr lang="en-CA" smtClean="0"/>
              <a:t>‹#›</a:t>
            </a:fld>
            <a:endParaRPr lang="en-CA"/>
          </a:p>
        </p:txBody>
      </p:sp>
      <p:pic>
        <p:nvPicPr>
          <p:cNvPr id="10" name="Picture 9">
            <a:extLst>
              <a:ext uri="{FF2B5EF4-FFF2-40B4-BE49-F238E27FC236}">
                <a16:creationId xmlns:a16="http://schemas.microsoft.com/office/drawing/2014/main" id="{CBBE9E5F-3F4C-F043-8CAA-76B16647B509}"/>
              </a:ext>
            </a:extLst>
          </p:cNvPr>
          <p:cNvPicPr>
            <a:picLocks noChangeAspect="1"/>
          </p:cNvPicPr>
          <p:nvPr userDrawn="1"/>
        </p:nvPicPr>
        <p:blipFill>
          <a:blip r:embed="rId3"/>
          <a:stretch>
            <a:fillRect/>
          </a:stretch>
        </p:blipFill>
        <p:spPr>
          <a:xfrm>
            <a:off x="7059706" y="26894"/>
            <a:ext cx="1314450" cy="6858000"/>
          </a:xfrm>
          <a:prstGeom prst="rect">
            <a:avLst/>
          </a:prstGeom>
        </p:spPr>
      </p:pic>
      <p:pic>
        <p:nvPicPr>
          <p:cNvPr id="12" name="Picture 11">
            <a:extLst>
              <a:ext uri="{FF2B5EF4-FFF2-40B4-BE49-F238E27FC236}">
                <a16:creationId xmlns:a16="http://schemas.microsoft.com/office/drawing/2014/main" id="{F6F6C942-58C9-2D48-9F8B-4FA9089CF9EF}"/>
              </a:ext>
            </a:extLst>
          </p:cNvPr>
          <p:cNvPicPr>
            <a:picLocks noChangeAspect="1"/>
          </p:cNvPicPr>
          <p:nvPr userDrawn="1"/>
        </p:nvPicPr>
        <p:blipFill rotWithShape="1">
          <a:blip r:embed="rId4"/>
          <a:srcRect/>
          <a:stretch/>
        </p:blipFill>
        <p:spPr>
          <a:xfrm>
            <a:off x="0" y="0"/>
            <a:ext cx="3778624" cy="578223"/>
          </a:xfrm>
          <a:prstGeom prst="rect">
            <a:avLst/>
          </a:prstGeom>
        </p:spPr>
      </p:pic>
    </p:spTree>
    <p:extLst>
      <p:ext uri="{BB962C8B-B14F-4D97-AF65-F5344CB8AC3E}">
        <p14:creationId xmlns:p14="http://schemas.microsoft.com/office/powerpoint/2010/main" val="2682346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38C38F9-E4BB-0D41-BF93-D795FE9A67B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972425" y="0"/>
            <a:ext cx="4219575" cy="6858000"/>
          </a:xfrm>
          <a:prstGeom prst="rect">
            <a:avLst/>
          </a:prstGeom>
        </p:spPr>
      </p:pic>
      <p:sp>
        <p:nvSpPr>
          <p:cNvPr id="2" name="Title 1"/>
          <p:cNvSpPr>
            <a:spLocks noGrp="1"/>
          </p:cNvSpPr>
          <p:nvPr>
            <p:ph type="title"/>
          </p:nvPr>
        </p:nvSpPr>
        <p:spPr/>
        <p:txBody>
          <a:bodyPr>
            <a:normAutofit/>
          </a:bodyPr>
          <a:lstStyle>
            <a:lvl1pPr>
              <a:defRPr sz="4800" b="1" i="0">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E33411CB-B724-47D1-AEAB-819BCCD401BE}" type="datetimeFigureOut">
              <a:rPr lang="en-CA" smtClean="0"/>
              <a:t>2022-06-08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1526DC3-0409-45C7-8C2C-91304D9D12AD}" type="slidenum">
              <a:rPr lang="en-CA" smtClean="0"/>
              <a:t>‹#›</a:t>
            </a:fld>
            <a:endParaRPr lang="en-CA"/>
          </a:p>
        </p:txBody>
      </p:sp>
      <p:pic>
        <p:nvPicPr>
          <p:cNvPr id="7" name="Picture 6">
            <a:extLst>
              <a:ext uri="{FF2B5EF4-FFF2-40B4-BE49-F238E27FC236}">
                <a16:creationId xmlns:a16="http://schemas.microsoft.com/office/drawing/2014/main" id="{8D7CA3C8-D66D-EE46-AA96-7333AB83CCFB}"/>
              </a:ext>
            </a:extLst>
          </p:cNvPr>
          <p:cNvPicPr>
            <a:picLocks noChangeAspect="1"/>
          </p:cNvPicPr>
          <p:nvPr userDrawn="1"/>
        </p:nvPicPr>
        <p:blipFill>
          <a:blip r:embed="rId3"/>
          <a:stretch>
            <a:fillRect/>
          </a:stretch>
        </p:blipFill>
        <p:spPr>
          <a:xfrm>
            <a:off x="7059706" y="26894"/>
            <a:ext cx="1314450" cy="6858000"/>
          </a:xfrm>
          <a:prstGeom prst="rect">
            <a:avLst/>
          </a:prstGeom>
        </p:spPr>
      </p:pic>
      <p:pic>
        <p:nvPicPr>
          <p:cNvPr id="10" name="Picture 9">
            <a:extLst>
              <a:ext uri="{FF2B5EF4-FFF2-40B4-BE49-F238E27FC236}">
                <a16:creationId xmlns:a16="http://schemas.microsoft.com/office/drawing/2014/main" id="{248D1613-A6F8-EF46-BF8C-B3F386BB25D1}"/>
              </a:ext>
            </a:extLst>
          </p:cNvPr>
          <p:cNvPicPr>
            <a:picLocks noChangeAspect="1"/>
          </p:cNvPicPr>
          <p:nvPr userDrawn="1"/>
        </p:nvPicPr>
        <p:blipFill rotWithShape="1">
          <a:blip r:embed="rId4"/>
          <a:srcRect/>
          <a:stretch/>
        </p:blipFill>
        <p:spPr>
          <a:xfrm>
            <a:off x="0" y="0"/>
            <a:ext cx="3778624" cy="578223"/>
          </a:xfrm>
          <a:prstGeom prst="rect">
            <a:avLst/>
          </a:prstGeom>
        </p:spPr>
      </p:pic>
    </p:spTree>
    <p:extLst>
      <p:ext uri="{BB962C8B-B14F-4D97-AF65-F5344CB8AC3E}">
        <p14:creationId xmlns:p14="http://schemas.microsoft.com/office/powerpoint/2010/main" val="3753835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le and Content">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38C38F9-E4BB-0D41-BF93-D795FE9A67B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972425" y="0"/>
            <a:ext cx="4219575" cy="6858000"/>
          </a:xfrm>
          <a:prstGeom prst="rect">
            <a:avLst/>
          </a:prstGeom>
        </p:spPr>
      </p:pic>
      <p:sp>
        <p:nvSpPr>
          <p:cNvPr id="2" name="Title 1"/>
          <p:cNvSpPr>
            <a:spLocks noGrp="1"/>
          </p:cNvSpPr>
          <p:nvPr>
            <p:ph type="title"/>
          </p:nvPr>
        </p:nvSpPr>
        <p:spPr/>
        <p:txBody>
          <a:bodyPr>
            <a:normAutofit/>
          </a:bodyPr>
          <a:lstStyle>
            <a:lvl1pPr>
              <a:defRPr sz="4800" b="1" i="0">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E33411CB-B724-47D1-AEAB-819BCCD401BE}" type="datetimeFigureOut">
              <a:rPr lang="en-CA" smtClean="0"/>
              <a:t>2022-06-08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1526DC3-0409-45C7-8C2C-91304D9D12AD}" type="slidenum">
              <a:rPr lang="en-CA" smtClean="0"/>
              <a:t>‹#›</a:t>
            </a:fld>
            <a:endParaRPr lang="en-CA"/>
          </a:p>
        </p:txBody>
      </p:sp>
    </p:spTree>
    <p:extLst>
      <p:ext uri="{BB962C8B-B14F-4D97-AF65-F5344CB8AC3E}">
        <p14:creationId xmlns:p14="http://schemas.microsoft.com/office/powerpoint/2010/main" val="365017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1" i="0">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E33411CB-B724-47D1-AEAB-819BCCD401BE}" type="datetimeFigureOut">
              <a:rPr lang="en-CA" smtClean="0"/>
              <a:t>2022-06-08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1526DC3-0409-45C7-8C2C-91304D9D12AD}" type="slidenum">
              <a:rPr lang="en-CA" smtClean="0"/>
              <a:t>‹#›</a:t>
            </a:fld>
            <a:endParaRPr lang="en-CA"/>
          </a:p>
        </p:txBody>
      </p:sp>
    </p:spTree>
    <p:extLst>
      <p:ext uri="{BB962C8B-B14F-4D97-AF65-F5344CB8AC3E}">
        <p14:creationId xmlns:p14="http://schemas.microsoft.com/office/powerpoint/2010/main" val="326476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2.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411CB-B724-47D1-AEAB-819BCCD401BE}" type="datetimeFigureOut">
              <a:rPr lang="en-CA" smtClean="0"/>
              <a:t>2022-06-08</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26DC3-0409-45C7-8C2C-91304D9D12AD}" type="slidenum">
              <a:rPr lang="en-CA" smtClean="0"/>
              <a:t>‹#›</a:t>
            </a:fld>
            <a:endParaRPr lang="en-CA"/>
          </a:p>
        </p:txBody>
      </p:sp>
    </p:spTree>
    <p:extLst>
      <p:ext uri="{BB962C8B-B14F-4D97-AF65-F5344CB8AC3E}">
        <p14:creationId xmlns:p14="http://schemas.microsoft.com/office/powerpoint/2010/main" val="1302976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6" r:id="rId3"/>
    <p:sldLayoutId id="2147483669" r:id="rId4"/>
    <p:sldLayoutId id="2147483673" r:id="rId5"/>
    <p:sldLayoutId id="2147483668" r:id="rId6"/>
    <p:sldLayoutId id="2147483670" r:id="rId7"/>
    <p:sldLayoutId id="2147483671" r:id="rId8"/>
    <p:sldLayoutId id="2147483651" r:id="rId9"/>
    <p:sldLayoutId id="2147483667" r:id="rId10"/>
    <p:sldLayoutId id="2147483677" r:id="rId11"/>
    <p:sldLayoutId id="2147483678" r:id="rId12"/>
    <p:sldLayoutId id="2147483674" r:id="rId13"/>
    <p:sldLayoutId id="2147483675" r:id="rId14"/>
    <p:sldLayoutId id="2147483672" r:id="rId15"/>
    <p:sldLayoutId id="2147483652" r:id="rId16"/>
    <p:sldLayoutId id="2147483653" r:id="rId17"/>
    <p:sldLayoutId id="2147483654" r:id="rId18"/>
    <p:sldLayoutId id="2147483655" r:id="rId19"/>
    <p:sldLayoutId id="2147483656" r:id="rId20"/>
    <p:sldLayoutId id="2147483657" r:id="rId21"/>
    <p:sldLayoutId id="2147483658" r:id="rId22"/>
    <p:sldLayoutId id="2147483659" r:id="rId23"/>
    <p:sldLayoutId id="2147483660" r:id="rId24"/>
    <p:sldLayoutId id="2147483661"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032000" y="4343400"/>
            <a:ext cx="802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Title goes here</a:t>
            </a:r>
          </a:p>
        </p:txBody>
      </p:sp>
    </p:spTree>
    <p:extLst>
      <p:ext uri="{BB962C8B-B14F-4D97-AF65-F5344CB8AC3E}">
        <p14:creationId xmlns:p14="http://schemas.microsoft.com/office/powerpoint/2010/main" val="48774234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txStyles>
    <p:titleStyle>
      <a:lvl1pPr algn="l" defTabSz="609570" rtl="0" fontAlgn="base">
        <a:spcBef>
          <a:spcPct val="0"/>
        </a:spcBef>
        <a:spcAft>
          <a:spcPct val="0"/>
        </a:spcAft>
        <a:defRPr sz="4267" kern="1200">
          <a:solidFill>
            <a:srgbClr val="8F9F9A"/>
          </a:solidFill>
          <a:latin typeface="Arial MT"/>
          <a:ea typeface="ＭＳ Ｐゴシック" charset="0"/>
          <a:cs typeface="Arial MT"/>
        </a:defRPr>
      </a:lvl1pPr>
      <a:lvl2pPr algn="l" defTabSz="609570" rtl="0" fontAlgn="base">
        <a:spcBef>
          <a:spcPct val="0"/>
        </a:spcBef>
        <a:spcAft>
          <a:spcPct val="0"/>
        </a:spcAft>
        <a:defRPr sz="4267">
          <a:solidFill>
            <a:srgbClr val="8F9F9A"/>
          </a:solidFill>
          <a:latin typeface="Arial MT" charset="0"/>
          <a:ea typeface="ＭＳ Ｐゴシック" charset="0"/>
        </a:defRPr>
      </a:lvl2pPr>
      <a:lvl3pPr algn="l" defTabSz="609570" rtl="0" fontAlgn="base">
        <a:spcBef>
          <a:spcPct val="0"/>
        </a:spcBef>
        <a:spcAft>
          <a:spcPct val="0"/>
        </a:spcAft>
        <a:defRPr sz="4267">
          <a:solidFill>
            <a:srgbClr val="8F9F9A"/>
          </a:solidFill>
          <a:latin typeface="Arial MT" charset="0"/>
          <a:ea typeface="ＭＳ Ｐゴシック" charset="0"/>
        </a:defRPr>
      </a:lvl3pPr>
      <a:lvl4pPr algn="l" defTabSz="609570" rtl="0" fontAlgn="base">
        <a:spcBef>
          <a:spcPct val="0"/>
        </a:spcBef>
        <a:spcAft>
          <a:spcPct val="0"/>
        </a:spcAft>
        <a:defRPr sz="4267">
          <a:solidFill>
            <a:srgbClr val="8F9F9A"/>
          </a:solidFill>
          <a:latin typeface="Arial MT" charset="0"/>
          <a:ea typeface="ＭＳ Ｐゴシック" charset="0"/>
        </a:defRPr>
      </a:lvl4pPr>
      <a:lvl5pPr algn="l" defTabSz="609570" rtl="0" fontAlgn="base">
        <a:spcBef>
          <a:spcPct val="0"/>
        </a:spcBef>
        <a:spcAft>
          <a:spcPct val="0"/>
        </a:spcAft>
        <a:defRPr sz="4267">
          <a:solidFill>
            <a:srgbClr val="8F9F9A"/>
          </a:solidFill>
          <a:latin typeface="Arial MT" charset="0"/>
          <a:ea typeface="ＭＳ Ｐゴシック" charset="0"/>
        </a:defRPr>
      </a:lvl5pPr>
      <a:lvl6pPr marL="609570" algn="l" defTabSz="609570" rtl="0" fontAlgn="base">
        <a:spcBef>
          <a:spcPct val="0"/>
        </a:spcBef>
        <a:spcAft>
          <a:spcPct val="0"/>
        </a:spcAft>
        <a:defRPr sz="4267">
          <a:solidFill>
            <a:srgbClr val="8F9F9A"/>
          </a:solidFill>
          <a:latin typeface="Arial MT" charset="0"/>
          <a:ea typeface="ＭＳ Ｐゴシック" charset="0"/>
        </a:defRPr>
      </a:lvl6pPr>
      <a:lvl7pPr marL="1219140" algn="l" defTabSz="609570" rtl="0" fontAlgn="base">
        <a:spcBef>
          <a:spcPct val="0"/>
        </a:spcBef>
        <a:spcAft>
          <a:spcPct val="0"/>
        </a:spcAft>
        <a:defRPr sz="4267">
          <a:solidFill>
            <a:srgbClr val="8F9F9A"/>
          </a:solidFill>
          <a:latin typeface="Arial MT" charset="0"/>
          <a:ea typeface="ＭＳ Ｐゴシック" charset="0"/>
        </a:defRPr>
      </a:lvl7pPr>
      <a:lvl8pPr marL="1828709" algn="l" defTabSz="609570" rtl="0" fontAlgn="base">
        <a:spcBef>
          <a:spcPct val="0"/>
        </a:spcBef>
        <a:spcAft>
          <a:spcPct val="0"/>
        </a:spcAft>
        <a:defRPr sz="4267">
          <a:solidFill>
            <a:srgbClr val="8F9F9A"/>
          </a:solidFill>
          <a:latin typeface="Arial MT" charset="0"/>
          <a:ea typeface="ＭＳ Ｐゴシック" charset="0"/>
        </a:defRPr>
      </a:lvl8pPr>
      <a:lvl9pPr marL="2438278" algn="l" defTabSz="609570" rtl="0" fontAlgn="base">
        <a:spcBef>
          <a:spcPct val="0"/>
        </a:spcBef>
        <a:spcAft>
          <a:spcPct val="0"/>
        </a:spcAft>
        <a:defRPr sz="4267">
          <a:solidFill>
            <a:srgbClr val="8F9F9A"/>
          </a:solidFill>
          <a:latin typeface="Arial MT" charset="0"/>
          <a:ea typeface="ＭＳ Ｐゴシック" charset="0"/>
        </a:defRPr>
      </a:lvl9pPr>
    </p:titleStyle>
    <p:bodyStyle>
      <a:lvl1pPr marL="457178" indent="-457178" algn="l" defTabSz="609570" rtl="0" fontAlgn="base">
        <a:spcBef>
          <a:spcPct val="20000"/>
        </a:spcBef>
        <a:spcAft>
          <a:spcPct val="0"/>
        </a:spcAft>
        <a:buFont typeface="Arial" charset="0"/>
        <a:buChar char="•"/>
        <a:defRPr sz="4267" kern="1200">
          <a:solidFill>
            <a:schemeClr val="tx1"/>
          </a:solidFill>
          <a:latin typeface="+mn-lt"/>
          <a:ea typeface="ＭＳ Ｐゴシック" charset="0"/>
          <a:cs typeface="ＭＳ Ｐゴシック" charset="0"/>
        </a:defRPr>
      </a:lvl1pPr>
      <a:lvl2pPr marL="990550" indent="-380981" algn="l" defTabSz="609570" rtl="0" fontAlgn="base">
        <a:spcBef>
          <a:spcPct val="20000"/>
        </a:spcBef>
        <a:spcAft>
          <a:spcPct val="0"/>
        </a:spcAft>
        <a:buFont typeface="Arial" charset="0"/>
        <a:buChar char="–"/>
        <a:defRPr sz="3733" kern="1200">
          <a:solidFill>
            <a:schemeClr val="tx1"/>
          </a:solidFill>
          <a:latin typeface="+mn-lt"/>
          <a:ea typeface="ＭＳ Ｐゴシック" charset="0"/>
          <a:cs typeface="+mn-cs"/>
        </a:defRPr>
      </a:lvl2pPr>
      <a:lvl3pPr marL="1523925" indent="-304784" algn="l" defTabSz="609570" rtl="0" fontAlgn="base">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3493" indent="-304784" algn="l" defTabSz="609570" rtl="0" fontAlgn="base">
        <a:spcBef>
          <a:spcPct val="20000"/>
        </a:spcBef>
        <a:spcAft>
          <a:spcPct val="0"/>
        </a:spcAft>
        <a:buFont typeface="Arial" charset="0"/>
        <a:buChar char="–"/>
        <a:defRPr sz="2667" kern="1200">
          <a:solidFill>
            <a:schemeClr val="tx1"/>
          </a:solidFill>
          <a:latin typeface="+mn-lt"/>
          <a:ea typeface="ＭＳ Ｐゴシック" charset="0"/>
          <a:cs typeface="+mn-cs"/>
        </a:defRPr>
      </a:lvl4pPr>
      <a:lvl5pPr marL="2743062" indent="-304784" algn="l" defTabSz="609570" rtl="0" fontAlgn="base">
        <a:spcBef>
          <a:spcPct val="20000"/>
        </a:spcBef>
        <a:spcAft>
          <a:spcPct val="0"/>
        </a:spcAft>
        <a:buFont typeface="Arial" charset="0"/>
        <a:buChar char="»"/>
        <a:defRPr sz="2667" kern="1200">
          <a:solidFill>
            <a:schemeClr val="tx1"/>
          </a:solidFill>
          <a:latin typeface="+mn-lt"/>
          <a:ea typeface="ＭＳ Ｐゴシック" charset="0"/>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95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video" Target="https://www.youtube.com/embed/inDI06DXVjg?feature=oembed" TargetMode="Externa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video" Target="https://www.youtube.com/embed/e1l4OHLQ4jg?feature=oembed" TargetMode="Externa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0010" y="3567897"/>
            <a:ext cx="4764425" cy="688596"/>
          </a:xfrm>
        </p:spPr>
        <p:txBody>
          <a:bodyPr>
            <a:normAutofit fontScale="90000"/>
          </a:bodyPr>
          <a:lstStyle/>
          <a:p>
            <a:pPr algn="l"/>
            <a:r>
              <a:rPr lang="fr-CA" sz="2800" b="1" dirty="0">
                <a:latin typeface="Arial" panose="020B0604020202020204" pitchFamily="34" charset="0"/>
                <a:cs typeface="Arial" panose="020B0604020202020204" pitchFamily="34" charset="0"/>
              </a:rPr>
              <a:t>Men in </a:t>
            </a:r>
            <a:r>
              <a:rPr lang="fr-CA" sz="2800" b="1" dirty="0" err="1">
                <a:latin typeface="Arial" panose="020B0604020202020204" pitchFamily="34" charset="0"/>
                <a:cs typeface="Arial" panose="020B0604020202020204" pitchFamily="34" charset="0"/>
              </a:rPr>
              <a:t>trades</a:t>
            </a:r>
            <a:r>
              <a:rPr lang="fr-CA" sz="2800" b="1" dirty="0">
                <a:latin typeface="Arial" panose="020B0604020202020204" pitchFamily="34" charset="0"/>
                <a:cs typeface="Arial" panose="020B0604020202020204" pitchFamily="34" charset="0"/>
              </a:rPr>
              <a:t>, substance use &amp; the </a:t>
            </a:r>
            <a:r>
              <a:rPr lang="fr-CA" sz="2800" b="1" dirty="0" err="1">
                <a:latin typeface="Arial" panose="020B0604020202020204" pitchFamily="34" charset="0"/>
                <a:cs typeface="Arial" panose="020B0604020202020204" pitchFamily="34" charset="0"/>
              </a:rPr>
              <a:t>opioid</a:t>
            </a:r>
            <a:r>
              <a:rPr lang="fr-CA" sz="2800" b="1" dirty="0">
                <a:latin typeface="Arial" panose="020B0604020202020204" pitchFamily="34" charset="0"/>
                <a:cs typeface="Arial" panose="020B0604020202020204" pitchFamily="34" charset="0"/>
              </a:rPr>
              <a:t> overdose </a:t>
            </a:r>
            <a:r>
              <a:rPr lang="fr-CA" sz="2800" b="1" dirty="0" err="1">
                <a:latin typeface="Arial" panose="020B0604020202020204" pitchFamily="34" charset="0"/>
                <a:cs typeface="Arial" panose="020B0604020202020204" pitchFamily="34" charset="0"/>
              </a:rPr>
              <a:t>crisis</a:t>
            </a:r>
            <a:endParaRPr lang="en-CA" sz="28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40010" y="2226778"/>
            <a:ext cx="7878015" cy="1202222"/>
          </a:xfrm>
        </p:spPr>
        <p:txBody>
          <a:bodyPr>
            <a:noAutofit/>
          </a:bodyPr>
          <a:lstStyle/>
          <a:p>
            <a:pPr algn="l"/>
            <a:r>
              <a:rPr lang="fr-CA" sz="3600" dirty="0">
                <a:latin typeface="Arial Black" panose="020B0604020202020204" pitchFamily="34" charset="0"/>
                <a:cs typeface="Arial Black" panose="020B0604020202020204" pitchFamily="34" charset="0"/>
              </a:rPr>
              <a:t>Addiction </a:t>
            </a:r>
            <a:r>
              <a:rPr lang="fr-CA" sz="3600" dirty="0" err="1">
                <a:latin typeface="Arial Black" panose="020B0604020202020204" pitchFamily="34" charset="0"/>
                <a:cs typeface="Arial Black" panose="020B0604020202020204" pitchFamily="34" charset="0"/>
              </a:rPr>
              <a:t>can</a:t>
            </a:r>
            <a:r>
              <a:rPr lang="fr-CA" sz="3600" dirty="0">
                <a:latin typeface="Arial Black" panose="020B0604020202020204" pitchFamily="34" charset="0"/>
                <a:cs typeface="Arial Black" panose="020B0604020202020204" pitchFamily="34" charset="0"/>
              </a:rPr>
              <a:t> </a:t>
            </a:r>
            <a:r>
              <a:rPr lang="fr-CA" sz="3600" dirty="0" err="1">
                <a:latin typeface="Arial Black" panose="020B0604020202020204" pitchFamily="34" charset="0"/>
                <a:cs typeface="Arial Black" panose="020B0604020202020204" pitchFamily="34" charset="0"/>
              </a:rPr>
              <a:t>be</a:t>
            </a:r>
            <a:r>
              <a:rPr lang="fr-CA" sz="3600" dirty="0">
                <a:latin typeface="Arial Black" panose="020B0604020202020204" pitchFamily="34" charset="0"/>
                <a:cs typeface="Arial Black" panose="020B0604020202020204" pitchFamily="34" charset="0"/>
              </a:rPr>
              <a:t> a </a:t>
            </a:r>
            <a:r>
              <a:rPr lang="fr-CA" sz="3600" dirty="0" err="1">
                <a:latin typeface="Arial Black" panose="020B0604020202020204" pitchFamily="34" charset="0"/>
                <a:cs typeface="Arial Black" panose="020B0604020202020204" pitchFamily="34" charset="0"/>
              </a:rPr>
              <a:t>heavy</a:t>
            </a:r>
            <a:r>
              <a:rPr lang="fr-CA" sz="3600" dirty="0">
                <a:latin typeface="Arial Black" panose="020B0604020202020204" pitchFamily="34" charset="0"/>
                <a:cs typeface="Arial Black" panose="020B0604020202020204" pitchFamily="34" charset="0"/>
              </a:rPr>
              <a:t> </a:t>
            </a:r>
            <a:r>
              <a:rPr lang="fr-CA" sz="3600" dirty="0" err="1">
                <a:latin typeface="Arial Black" panose="020B0604020202020204" pitchFamily="34" charset="0"/>
                <a:cs typeface="Arial Black" panose="020B0604020202020204" pitchFamily="34" charset="0"/>
              </a:rPr>
              <a:t>load</a:t>
            </a:r>
            <a:r>
              <a:rPr lang="fr-CA" sz="3600" dirty="0">
                <a:latin typeface="Arial Black" panose="020B0604020202020204" pitchFamily="34" charset="0"/>
                <a:cs typeface="Arial Black" panose="020B0604020202020204" pitchFamily="34" charset="0"/>
              </a:rPr>
              <a:t> to carry. </a:t>
            </a:r>
            <a:r>
              <a:rPr lang="fr-CA" sz="3600" b="1" dirty="0" err="1">
                <a:latin typeface="Arial Black" panose="020B0604020202020204" pitchFamily="34" charset="0"/>
                <a:cs typeface="Arial Black" panose="020B0604020202020204" pitchFamily="34" charset="0"/>
              </a:rPr>
              <a:t>Ease</a:t>
            </a:r>
            <a:r>
              <a:rPr lang="fr-CA" sz="3600" b="1" dirty="0">
                <a:latin typeface="Arial Black" panose="020B0604020202020204" pitchFamily="34" charset="0"/>
                <a:cs typeface="Arial Black" panose="020B0604020202020204" pitchFamily="34" charset="0"/>
              </a:rPr>
              <a:t> the </a:t>
            </a:r>
            <a:r>
              <a:rPr lang="fr-CA" sz="3600" b="1" dirty="0" err="1">
                <a:latin typeface="Arial Black" panose="020B0604020202020204" pitchFamily="34" charset="0"/>
                <a:cs typeface="Arial Black" panose="020B0604020202020204" pitchFamily="34" charset="0"/>
              </a:rPr>
              <a:t>Burden</a:t>
            </a:r>
            <a:endParaRPr lang="en-CA" sz="3600" b="1" dirty="0">
              <a:latin typeface="Arial Black" panose="020B0604020202020204" pitchFamily="34" charset="0"/>
              <a:cs typeface="Arial Black" panose="020B0604020202020204" pitchFamily="34" charset="0"/>
            </a:endParaRPr>
          </a:p>
        </p:txBody>
      </p:sp>
      <p:pic>
        <p:nvPicPr>
          <p:cNvPr id="5" name="Picture 4">
            <a:extLst>
              <a:ext uri="{FF2B5EF4-FFF2-40B4-BE49-F238E27FC236}">
                <a16:creationId xmlns:a16="http://schemas.microsoft.com/office/drawing/2014/main" id="{D11E1B8B-431A-5643-BF9C-82A8775266F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100015" y="6083885"/>
            <a:ext cx="1608969" cy="384842"/>
          </a:xfrm>
          <a:prstGeom prst="rect">
            <a:avLst/>
          </a:prstGeom>
        </p:spPr>
      </p:pic>
      <p:pic>
        <p:nvPicPr>
          <p:cNvPr id="7" name="Picture 6">
            <a:extLst>
              <a:ext uri="{FF2B5EF4-FFF2-40B4-BE49-F238E27FC236}">
                <a16:creationId xmlns:a16="http://schemas.microsoft.com/office/drawing/2014/main" id="{1977F9FB-9E87-A64B-8AA6-EEB2D139959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3016" y="6157434"/>
            <a:ext cx="3251200" cy="355600"/>
          </a:xfrm>
          <a:prstGeom prst="rect">
            <a:avLst/>
          </a:prstGeom>
        </p:spPr>
      </p:pic>
    </p:spTree>
    <p:extLst>
      <p:ext uri="{BB962C8B-B14F-4D97-AF65-F5344CB8AC3E}">
        <p14:creationId xmlns:p14="http://schemas.microsoft.com/office/powerpoint/2010/main" val="3928551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7CC31CDD-4580-A44C-BDBF-F00DC50C4713}"/>
              </a:ext>
            </a:extLst>
          </p:cNvPr>
          <p:cNvSpPr>
            <a:spLocks noGrp="1"/>
          </p:cNvSpPr>
          <p:nvPr>
            <p:ph type="title"/>
          </p:nvPr>
        </p:nvSpPr>
        <p:spPr>
          <a:xfrm>
            <a:off x="838200" y="804440"/>
            <a:ext cx="10515600" cy="5249119"/>
          </a:xfrm>
        </p:spPr>
        <p:txBody>
          <a:bodyPr>
            <a:noAutofit/>
          </a:bodyPr>
          <a:lstStyle/>
          <a:p>
            <a:pPr algn="ctr" fontAlgn="ctr">
              <a:lnSpc>
                <a:spcPct val="100000"/>
              </a:lnSpc>
              <a:spcAft>
                <a:spcPts val="1600"/>
              </a:spcAft>
            </a:pPr>
            <a:r>
              <a:rPr lang="en-CA" sz="4400" b="0" dirty="0"/>
              <a:t>This misconception is preventing </a:t>
            </a:r>
            <a:br>
              <a:rPr lang="en-CA" sz="4400" b="0" dirty="0"/>
            </a:br>
            <a:r>
              <a:rPr lang="en-CA" sz="4400" b="0" dirty="0"/>
              <a:t>people from asking for help.</a:t>
            </a:r>
          </a:p>
        </p:txBody>
      </p:sp>
    </p:spTree>
    <p:extLst>
      <p:ext uri="{BB962C8B-B14F-4D97-AF65-F5344CB8AC3E}">
        <p14:creationId xmlns:p14="http://schemas.microsoft.com/office/powerpoint/2010/main" val="117371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FE329">
            <a:alpha val="0"/>
          </a:srgbClr>
        </a:solidFill>
        <a:effectLst/>
      </p:bgPr>
    </p:bg>
    <p:spTree>
      <p:nvGrpSpPr>
        <p:cNvPr id="1" name=""/>
        <p:cNvGrpSpPr/>
        <p:nvPr/>
      </p:nvGrpSpPr>
      <p:grpSpPr>
        <a:xfrm>
          <a:off x="0" y="0"/>
          <a:ext cx="0" cy="0"/>
          <a:chOff x="0" y="0"/>
          <a:chExt cx="0" cy="0"/>
        </a:xfrm>
      </p:grpSpPr>
      <p:pic>
        <p:nvPicPr>
          <p:cNvPr id="4" name="Picture 3" descr="A person in a car&#10;&#10;Description automatically generated with medium confidence">
            <a:extLst>
              <a:ext uri="{FF2B5EF4-FFF2-40B4-BE49-F238E27FC236}">
                <a16:creationId xmlns:a16="http://schemas.microsoft.com/office/drawing/2014/main" id="{1D53C574-33A0-E045-B862-F879A308F47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32156" y="0"/>
            <a:ext cx="4570453" cy="6858000"/>
          </a:xfrm>
          <a:prstGeom prst="rect">
            <a:avLst/>
          </a:prstGeom>
        </p:spPr>
      </p:pic>
      <p:sp>
        <p:nvSpPr>
          <p:cNvPr id="7" name="Title 6">
            <a:extLst>
              <a:ext uri="{FF2B5EF4-FFF2-40B4-BE49-F238E27FC236}">
                <a16:creationId xmlns:a16="http://schemas.microsoft.com/office/drawing/2014/main" id="{B4E11E69-D092-5648-90B6-4DEA9AA8B181}"/>
              </a:ext>
            </a:extLst>
          </p:cNvPr>
          <p:cNvSpPr>
            <a:spLocks noGrp="1"/>
          </p:cNvSpPr>
          <p:nvPr>
            <p:ph type="title"/>
          </p:nvPr>
        </p:nvSpPr>
        <p:spPr>
          <a:xfrm>
            <a:off x="838200" y="365125"/>
            <a:ext cx="6534873" cy="1325563"/>
          </a:xfrm>
        </p:spPr>
        <p:txBody>
          <a:bodyPr>
            <a:noAutofit/>
          </a:bodyPr>
          <a:lstStyle/>
          <a:p>
            <a:r>
              <a:rPr lang="en-US" sz="3600" dirty="0"/>
              <a:t>Addiction changes the brain’s “reward” system</a:t>
            </a:r>
          </a:p>
        </p:txBody>
      </p:sp>
      <p:sp>
        <p:nvSpPr>
          <p:cNvPr id="3" name="Content Placeholder 2"/>
          <p:cNvSpPr>
            <a:spLocks noGrp="1"/>
          </p:cNvSpPr>
          <p:nvPr>
            <p:ph idx="1"/>
          </p:nvPr>
        </p:nvSpPr>
        <p:spPr>
          <a:xfrm>
            <a:off x="838200" y="1825625"/>
            <a:ext cx="6106610" cy="4351338"/>
          </a:xfrm>
        </p:spPr>
        <p:txBody>
          <a:bodyPr>
            <a:noAutofit/>
          </a:bodyPr>
          <a:lstStyle/>
          <a:p>
            <a:pPr marL="6349" lvl="1" indent="0" fontAlgn="ctr">
              <a:lnSpc>
                <a:spcPct val="100000"/>
              </a:lnSpc>
              <a:spcBef>
                <a:spcPts val="0"/>
              </a:spcBef>
              <a:spcAft>
                <a:spcPts val="800"/>
              </a:spcAft>
              <a:buClr>
                <a:srgbClr val="EF4823"/>
              </a:buClr>
              <a:buNone/>
            </a:pPr>
            <a:r>
              <a:rPr lang="en-CA" sz="2100" b="1" dirty="0"/>
              <a:t>When someone is affected by an addiction:</a:t>
            </a:r>
          </a:p>
          <a:p>
            <a:pPr marL="302400" lvl="1" indent="-302400" fontAlgn="ctr">
              <a:lnSpc>
                <a:spcPct val="100000"/>
              </a:lnSpc>
              <a:spcBef>
                <a:spcPts val="0"/>
              </a:spcBef>
              <a:spcAft>
                <a:spcPts val="800"/>
              </a:spcAft>
              <a:buClr>
                <a:srgbClr val="EF4823"/>
              </a:buClr>
              <a:buSzPct val="60000"/>
              <a:buFont typeface=".Lucida Grande UI Regular"/>
              <a:buChar char="►"/>
            </a:pPr>
            <a:r>
              <a:rPr lang="en-CA" sz="2100" dirty="0"/>
              <a:t>They experience powerful cravings for the </a:t>
            </a:r>
            <a:r>
              <a:rPr lang="en-CA" sz="2100" dirty="0">
                <a:solidFill>
                  <a:schemeClr val="tx1"/>
                </a:solidFill>
              </a:rPr>
              <a:t>drug (or alcohol) that are extremely hard to ignore </a:t>
            </a:r>
          </a:p>
          <a:p>
            <a:pPr marL="302400" lvl="1" indent="-302400" fontAlgn="ctr">
              <a:lnSpc>
                <a:spcPct val="100000"/>
              </a:lnSpc>
              <a:spcBef>
                <a:spcPts val="0"/>
              </a:spcBef>
              <a:spcAft>
                <a:spcPts val="800"/>
              </a:spcAft>
              <a:buClr>
                <a:srgbClr val="EF4823"/>
              </a:buClr>
              <a:buSzPct val="60000"/>
              <a:buFont typeface=".Lucida Grande UI Regular"/>
              <a:buChar char="►"/>
            </a:pPr>
            <a:r>
              <a:rPr lang="en-CA" sz="2100" dirty="0"/>
              <a:t>They c</a:t>
            </a:r>
            <a:r>
              <a:rPr lang="en-CA" sz="2100" dirty="0">
                <a:solidFill>
                  <a:schemeClr val="tx1"/>
                </a:solidFill>
              </a:rPr>
              <a:t>ontinue using even though it may cause harm to themselves or others</a:t>
            </a:r>
          </a:p>
          <a:p>
            <a:pPr marL="302400" lvl="1" indent="-302400" fontAlgn="ctr">
              <a:lnSpc>
                <a:spcPct val="100000"/>
              </a:lnSpc>
              <a:spcBef>
                <a:spcPts val="0"/>
              </a:spcBef>
              <a:spcAft>
                <a:spcPts val="800"/>
              </a:spcAft>
              <a:buClr>
                <a:srgbClr val="EF4823"/>
              </a:buClr>
              <a:buSzPct val="60000"/>
              <a:buFont typeface=".Lucida Grande UI Regular"/>
              <a:buChar char="►"/>
            </a:pPr>
            <a:r>
              <a:rPr lang="en-CA" sz="2100" dirty="0">
                <a:solidFill>
                  <a:schemeClr val="tx1"/>
                </a:solidFill>
              </a:rPr>
              <a:t>The need to obtain the drug/alcohol often overtakes their normal social behaviours </a:t>
            </a:r>
            <a:br>
              <a:rPr lang="en-CA" sz="2100" dirty="0">
                <a:solidFill>
                  <a:schemeClr val="tx1"/>
                </a:solidFill>
              </a:rPr>
            </a:br>
            <a:r>
              <a:rPr lang="en-CA" sz="2100" dirty="0">
                <a:solidFill>
                  <a:schemeClr val="tx1"/>
                </a:solidFill>
              </a:rPr>
              <a:t>and their ability to get help</a:t>
            </a:r>
          </a:p>
          <a:p>
            <a:pPr marL="302400" lvl="1" indent="-302400" fontAlgn="ctr">
              <a:lnSpc>
                <a:spcPct val="100000"/>
              </a:lnSpc>
              <a:spcBef>
                <a:spcPts val="0"/>
              </a:spcBef>
              <a:spcAft>
                <a:spcPts val="800"/>
              </a:spcAft>
              <a:buClr>
                <a:srgbClr val="EF4823"/>
              </a:buClr>
              <a:buSzPct val="60000"/>
              <a:buFont typeface=".Lucida Grande UI Regular"/>
              <a:buChar char="►"/>
            </a:pPr>
            <a:r>
              <a:rPr lang="en-CA" sz="2100" dirty="0">
                <a:solidFill>
                  <a:schemeClr val="tx1"/>
                </a:solidFill>
              </a:rPr>
              <a:t>They may be unable to stop, </a:t>
            </a:r>
            <a:br>
              <a:rPr lang="en-CA" sz="2100" dirty="0">
                <a:solidFill>
                  <a:schemeClr val="tx1"/>
                </a:solidFill>
              </a:rPr>
            </a:br>
            <a:r>
              <a:rPr lang="en-CA" sz="2100" dirty="0">
                <a:solidFill>
                  <a:schemeClr val="tx1"/>
                </a:solidFill>
              </a:rPr>
              <a:t>even if they want to</a:t>
            </a:r>
          </a:p>
          <a:p>
            <a:pPr marL="6351" lvl="1" indent="0" fontAlgn="ctr">
              <a:buNone/>
            </a:pPr>
            <a:r>
              <a:rPr lang="en-CA" dirty="0"/>
              <a:t> </a:t>
            </a:r>
            <a:endParaRPr lang="en-CA" b="1" dirty="0">
              <a:solidFill>
                <a:srgbClr val="D12820"/>
              </a:solidFill>
            </a:endParaRPr>
          </a:p>
        </p:txBody>
      </p:sp>
    </p:spTree>
    <p:extLst>
      <p:ext uri="{BB962C8B-B14F-4D97-AF65-F5344CB8AC3E}">
        <p14:creationId xmlns:p14="http://schemas.microsoft.com/office/powerpoint/2010/main" val="1640315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helmet&#10;&#10;Description automatically generated">
            <a:extLst>
              <a:ext uri="{FF2B5EF4-FFF2-40B4-BE49-F238E27FC236}">
                <a16:creationId xmlns:a16="http://schemas.microsoft.com/office/drawing/2014/main" id="{FB24BB8D-5964-504A-A7AA-EEE335E5609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5054257" cy="6858000"/>
          </a:xfrm>
          <a:prstGeom prst="rect">
            <a:avLst/>
          </a:prstGeom>
        </p:spPr>
      </p:pic>
      <p:sp>
        <p:nvSpPr>
          <p:cNvPr id="3" name="Content Placeholder 2"/>
          <p:cNvSpPr>
            <a:spLocks noGrp="1"/>
          </p:cNvSpPr>
          <p:nvPr>
            <p:ph idx="1"/>
          </p:nvPr>
        </p:nvSpPr>
        <p:spPr>
          <a:xfrm>
            <a:off x="6413352" y="2668587"/>
            <a:ext cx="5508571" cy="3595053"/>
          </a:xfrm>
        </p:spPr>
        <p:txBody>
          <a:bodyPr/>
          <a:lstStyle/>
          <a:p>
            <a:pPr marL="300600" indent="-300600" fontAlgn="ctr">
              <a:lnSpc>
                <a:spcPct val="100000"/>
              </a:lnSpc>
              <a:buClr>
                <a:srgbClr val="EF4823"/>
              </a:buClr>
              <a:buSzPct val="60000"/>
              <a:buFont typeface=".Lucida Grande UI Regular"/>
              <a:buChar char="►"/>
            </a:pPr>
            <a:r>
              <a:rPr lang="en-CA" sz="3200" dirty="0">
                <a:solidFill>
                  <a:schemeClr val="tx1"/>
                </a:solidFill>
              </a:rPr>
              <a:t>Counselling</a:t>
            </a:r>
          </a:p>
          <a:p>
            <a:pPr marL="300600" indent="-300600" fontAlgn="ctr">
              <a:lnSpc>
                <a:spcPct val="100000"/>
              </a:lnSpc>
              <a:buClr>
                <a:srgbClr val="EF4823"/>
              </a:buClr>
              <a:buSzPct val="60000"/>
              <a:buFont typeface=".Lucida Grande UI Regular"/>
              <a:buChar char="►"/>
            </a:pPr>
            <a:r>
              <a:rPr lang="en-CA" sz="3200" dirty="0">
                <a:solidFill>
                  <a:schemeClr val="tx1"/>
                </a:solidFill>
              </a:rPr>
              <a:t>peer support</a:t>
            </a:r>
          </a:p>
          <a:p>
            <a:pPr marL="300600" indent="-300600" fontAlgn="ctr">
              <a:lnSpc>
                <a:spcPct val="100000"/>
              </a:lnSpc>
              <a:buClr>
                <a:srgbClr val="EF4823"/>
              </a:buClr>
              <a:buSzPct val="60000"/>
              <a:buFont typeface=".Lucida Grande UI Regular"/>
              <a:buChar char="►"/>
            </a:pPr>
            <a:r>
              <a:rPr lang="en-CA" sz="3200" dirty="0">
                <a:solidFill>
                  <a:schemeClr val="tx1"/>
                </a:solidFill>
              </a:rPr>
              <a:t>abstinence</a:t>
            </a:r>
          </a:p>
          <a:p>
            <a:pPr marL="300600" indent="-300600" fontAlgn="ctr">
              <a:lnSpc>
                <a:spcPct val="100000"/>
              </a:lnSpc>
              <a:buClr>
                <a:srgbClr val="EF4823"/>
              </a:buClr>
              <a:buSzPct val="60000"/>
              <a:buFont typeface=".Lucida Grande UI Regular"/>
              <a:buChar char="►"/>
            </a:pPr>
            <a:r>
              <a:rPr lang="en-CA" sz="3200" dirty="0"/>
              <a:t>Medical treatment (e.g.  opioid agonist therapy)</a:t>
            </a:r>
          </a:p>
          <a:p>
            <a:pPr marL="380990" indent="-380990" fontAlgn="ctr">
              <a:lnSpc>
                <a:spcPct val="100000"/>
              </a:lnSpc>
              <a:buClr>
                <a:schemeClr val="accent5"/>
              </a:buClr>
              <a:buFont typeface="Arial" panose="020B0604020202020204" pitchFamily="34" charset="0"/>
              <a:buChar char="•"/>
            </a:pPr>
            <a:endParaRPr lang="en-CA" sz="3200" dirty="0"/>
          </a:p>
        </p:txBody>
      </p:sp>
      <p:sp>
        <p:nvSpPr>
          <p:cNvPr id="11" name="Title 10">
            <a:extLst>
              <a:ext uri="{FF2B5EF4-FFF2-40B4-BE49-F238E27FC236}">
                <a16:creationId xmlns:a16="http://schemas.microsoft.com/office/drawing/2014/main" id="{AB454BE9-F202-524A-B75C-9B53C8A6DAD3}"/>
              </a:ext>
            </a:extLst>
          </p:cNvPr>
          <p:cNvSpPr>
            <a:spLocks noGrp="1"/>
          </p:cNvSpPr>
          <p:nvPr>
            <p:ph type="title"/>
          </p:nvPr>
        </p:nvSpPr>
        <p:spPr>
          <a:xfrm>
            <a:off x="6413353" y="1108075"/>
            <a:ext cx="4636008" cy="1325563"/>
          </a:xfrm>
        </p:spPr>
        <p:txBody>
          <a:bodyPr>
            <a:normAutofit fontScale="90000"/>
          </a:bodyPr>
          <a:lstStyle/>
          <a:p>
            <a:r>
              <a:rPr lang="en-US" dirty="0"/>
              <a:t>Recovery </a:t>
            </a:r>
            <a:br>
              <a:rPr lang="en-US" dirty="0"/>
            </a:br>
            <a:r>
              <a:rPr lang="en-US" dirty="0"/>
              <a:t>is possible</a:t>
            </a:r>
            <a:endParaRPr lang="en-US"/>
          </a:p>
        </p:txBody>
      </p:sp>
    </p:spTree>
    <p:extLst>
      <p:ext uri="{BB962C8B-B14F-4D97-AF65-F5344CB8AC3E}">
        <p14:creationId xmlns:p14="http://schemas.microsoft.com/office/powerpoint/2010/main" val="4039881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1">
            <a:extLst>
              <a:ext uri="{FF2B5EF4-FFF2-40B4-BE49-F238E27FC236}">
                <a16:creationId xmlns:a16="http://schemas.microsoft.com/office/drawing/2014/main" id="{B56A6C65-A2DC-6344-BFFB-4F51367DFBF3}"/>
              </a:ext>
            </a:extLst>
          </p:cNvPr>
          <p:cNvSpPr>
            <a:spLocks noGrp="1"/>
          </p:cNvSpPr>
          <p:nvPr>
            <p:ph type="title"/>
          </p:nvPr>
        </p:nvSpPr>
        <p:spPr/>
        <p:txBody>
          <a:bodyPr>
            <a:normAutofit/>
          </a:bodyPr>
          <a:lstStyle/>
          <a:p>
            <a:pPr algn="ctr"/>
            <a:r>
              <a:rPr lang="en-CA" dirty="0">
                <a:solidFill>
                  <a:schemeClr val="tx1"/>
                </a:solidFill>
              </a:rPr>
              <a:t>Stigma surrounding addiction can</a:t>
            </a:r>
          </a:p>
        </p:txBody>
      </p:sp>
      <p:sp>
        <p:nvSpPr>
          <p:cNvPr id="18" name="TextBox 17">
            <a:extLst>
              <a:ext uri="{FF2B5EF4-FFF2-40B4-BE49-F238E27FC236}">
                <a16:creationId xmlns:a16="http://schemas.microsoft.com/office/drawing/2014/main" id="{2E690960-C82B-144F-801A-6C62496FD63B}"/>
              </a:ext>
            </a:extLst>
          </p:cNvPr>
          <p:cNvSpPr txBox="1"/>
          <p:nvPr/>
        </p:nvSpPr>
        <p:spPr>
          <a:xfrm>
            <a:off x="1476201" y="3302342"/>
            <a:ext cx="2157507" cy="953339"/>
          </a:xfrm>
          <a:prstGeom prst="rect">
            <a:avLst/>
          </a:prstGeom>
          <a:noFill/>
        </p:spPr>
        <p:txBody>
          <a:bodyPr wrap="square" rtlCol="0">
            <a:noAutofit/>
          </a:bodyPr>
          <a:lstStyle/>
          <a:p>
            <a:pPr algn="ctr"/>
            <a:r>
              <a:rPr lang="en-CA" sz="2667" dirty="0">
                <a:latin typeface="Arial" panose="020B0604020202020204" pitchFamily="34" charset="0"/>
                <a:cs typeface="Arial" panose="020B0604020202020204" pitchFamily="34" charset="0"/>
              </a:rPr>
              <a:t>Create barriers</a:t>
            </a:r>
            <a:endParaRPr lang="en-US" sz="2667" dirty="0">
              <a:latin typeface="Arial" charset="0"/>
              <a:ea typeface="Arial" charset="0"/>
              <a:cs typeface="Arial" charset="0"/>
            </a:endParaRPr>
          </a:p>
        </p:txBody>
      </p:sp>
      <p:sp>
        <p:nvSpPr>
          <p:cNvPr id="19" name="TextBox 18">
            <a:extLst>
              <a:ext uri="{FF2B5EF4-FFF2-40B4-BE49-F238E27FC236}">
                <a16:creationId xmlns:a16="http://schemas.microsoft.com/office/drawing/2014/main" id="{84D84EE2-2878-F341-9C79-AC6120B7CC80}"/>
              </a:ext>
            </a:extLst>
          </p:cNvPr>
          <p:cNvSpPr txBox="1"/>
          <p:nvPr/>
        </p:nvSpPr>
        <p:spPr>
          <a:xfrm>
            <a:off x="4593104" y="3302342"/>
            <a:ext cx="3005793" cy="1627845"/>
          </a:xfrm>
          <a:prstGeom prst="rect">
            <a:avLst/>
          </a:prstGeom>
          <a:noFill/>
        </p:spPr>
        <p:txBody>
          <a:bodyPr wrap="square" rtlCol="0">
            <a:noAutofit/>
          </a:bodyPr>
          <a:lstStyle/>
          <a:p>
            <a:pPr indent="-309018" algn="ctr">
              <a:buClr>
                <a:srgbClr val="2AB5A8"/>
              </a:buClr>
            </a:pPr>
            <a:r>
              <a:rPr lang="en-CA" sz="2667" dirty="0">
                <a:latin typeface="Arial"/>
                <a:cs typeface="Arial"/>
              </a:rPr>
              <a:t>Prevent people from asking </a:t>
            </a:r>
            <a:br>
              <a:rPr lang="en-CA" sz="2667" dirty="0">
                <a:latin typeface="Arial"/>
                <a:cs typeface="Arial"/>
              </a:rPr>
            </a:br>
            <a:r>
              <a:rPr lang="en-CA" sz="2667" dirty="0">
                <a:latin typeface="Arial"/>
                <a:cs typeface="Arial"/>
              </a:rPr>
              <a:t>for help</a:t>
            </a:r>
          </a:p>
        </p:txBody>
      </p:sp>
      <p:sp>
        <p:nvSpPr>
          <p:cNvPr id="20" name="TextBox 19">
            <a:extLst>
              <a:ext uri="{FF2B5EF4-FFF2-40B4-BE49-F238E27FC236}">
                <a16:creationId xmlns:a16="http://schemas.microsoft.com/office/drawing/2014/main" id="{DAA32601-C94E-6647-93DB-3922BAF7A533}"/>
              </a:ext>
            </a:extLst>
          </p:cNvPr>
          <p:cNvSpPr txBox="1"/>
          <p:nvPr/>
        </p:nvSpPr>
        <p:spPr>
          <a:xfrm>
            <a:off x="8136842" y="3302604"/>
            <a:ext cx="2917445" cy="1458468"/>
          </a:xfrm>
          <a:prstGeom prst="rect">
            <a:avLst/>
          </a:prstGeom>
          <a:noFill/>
        </p:spPr>
        <p:txBody>
          <a:bodyPr wrap="square" rtlCol="0">
            <a:noAutofit/>
          </a:bodyPr>
          <a:lstStyle/>
          <a:p>
            <a:pPr indent="-309018" algn="ctr">
              <a:buClr>
                <a:srgbClr val="2AB5A8"/>
              </a:buClr>
            </a:pPr>
            <a:r>
              <a:rPr lang="en-CA" sz="2667" dirty="0">
                <a:latin typeface="Arial"/>
                <a:cs typeface="Arial"/>
              </a:rPr>
              <a:t>Lead people </a:t>
            </a:r>
            <a:br>
              <a:rPr lang="en-CA" sz="2667" dirty="0">
                <a:latin typeface="Arial"/>
                <a:cs typeface="Arial"/>
              </a:rPr>
            </a:br>
            <a:r>
              <a:rPr lang="en-CA" sz="2667" dirty="0">
                <a:latin typeface="Arial"/>
                <a:cs typeface="Arial"/>
              </a:rPr>
              <a:t>to use </a:t>
            </a:r>
            <a:br>
              <a:rPr lang="en-CA" sz="2667" dirty="0">
                <a:latin typeface="Arial"/>
                <a:cs typeface="Arial"/>
              </a:rPr>
            </a:br>
            <a:r>
              <a:rPr lang="en-CA" sz="2667" dirty="0">
                <a:latin typeface="Arial"/>
                <a:cs typeface="Arial"/>
              </a:rPr>
              <a:t>drugs alone</a:t>
            </a:r>
          </a:p>
        </p:txBody>
      </p:sp>
    </p:spTree>
    <p:extLst>
      <p:ext uri="{BB962C8B-B14F-4D97-AF65-F5344CB8AC3E}">
        <p14:creationId xmlns:p14="http://schemas.microsoft.com/office/powerpoint/2010/main" val="2521041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erson, person&#10;&#10;Description automatically generated">
            <a:extLst>
              <a:ext uri="{FF2B5EF4-FFF2-40B4-BE49-F238E27FC236}">
                <a16:creationId xmlns:a16="http://schemas.microsoft.com/office/drawing/2014/main" id="{F894A0FA-5FB6-F843-900C-7F020510052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222603" y="0"/>
            <a:ext cx="4969396" cy="6858000"/>
          </a:xfrm>
          <a:prstGeom prst="rect">
            <a:avLst/>
          </a:prstGeom>
        </p:spPr>
      </p:pic>
      <p:sp>
        <p:nvSpPr>
          <p:cNvPr id="2" name="Title 1"/>
          <p:cNvSpPr>
            <a:spLocks noGrp="1"/>
          </p:cNvSpPr>
          <p:nvPr>
            <p:ph type="title"/>
          </p:nvPr>
        </p:nvSpPr>
        <p:spPr/>
        <p:txBody>
          <a:bodyPr/>
          <a:lstStyle/>
          <a:p>
            <a:r>
              <a:rPr lang="fr-CA" b="1" dirty="0">
                <a:latin typeface="Arial" panose="020B0604020202020204" pitchFamily="34" charset="0"/>
                <a:cs typeface="Arial" panose="020B0604020202020204" pitchFamily="34" charset="0"/>
              </a:rPr>
              <a:t>How </a:t>
            </a:r>
            <a:r>
              <a:rPr lang="fr-CA" b="1" dirty="0" err="1">
                <a:latin typeface="Arial" panose="020B0604020202020204" pitchFamily="34" charset="0"/>
                <a:cs typeface="Arial" panose="020B0604020202020204" pitchFamily="34" charset="0"/>
              </a:rPr>
              <a:t>can</a:t>
            </a:r>
            <a:r>
              <a:rPr lang="fr-CA" b="1" dirty="0">
                <a:latin typeface="Arial" panose="020B0604020202020204" pitchFamily="34" charset="0"/>
                <a:cs typeface="Arial" panose="020B0604020202020204" pitchFamily="34" charset="0"/>
              </a:rPr>
              <a:t> </a:t>
            </a:r>
            <a:r>
              <a:rPr lang="fr-CA" b="1" dirty="0" err="1">
                <a:latin typeface="Arial" panose="020B0604020202020204" pitchFamily="34" charset="0"/>
                <a:cs typeface="Arial" panose="020B0604020202020204" pitchFamily="34" charset="0"/>
              </a:rPr>
              <a:t>you</a:t>
            </a:r>
            <a:r>
              <a:rPr lang="fr-CA" b="1" dirty="0">
                <a:latin typeface="Arial" panose="020B0604020202020204" pitchFamily="34" charset="0"/>
                <a:cs typeface="Arial" panose="020B0604020202020204" pitchFamily="34" charset="0"/>
              </a:rPr>
              <a:t> help?</a:t>
            </a:r>
            <a:endParaRPr lang="en-CA"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699497"/>
            <a:ext cx="6114393" cy="3664983"/>
          </a:xfrm>
        </p:spPr>
        <p:txBody>
          <a:bodyPr>
            <a:noAutofit/>
          </a:bodyPr>
          <a:lstStyle/>
          <a:p>
            <a:pPr marL="0" indent="0" fontAlgn="ctr">
              <a:spcBef>
                <a:spcPts val="0"/>
              </a:spcBef>
              <a:spcAft>
                <a:spcPts val="600"/>
              </a:spcAft>
              <a:buNone/>
            </a:pPr>
            <a:r>
              <a:rPr lang="en-CA" sz="2400" b="1" dirty="0">
                <a:latin typeface="Arial" panose="020B0604020202020204" pitchFamily="34" charset="0"/>
                <a:cs typeface="Arial" panose="020B0604020202020204" pitchFamily="34" charset="0"/>
              </a:rPr>
              <a:t>Help reduce stigma</a:t>
            </a:r>
            <a:endParaRPr lang="en-CA" sz="2400" dirty="0">
              <a:latin typeface="Arial" panose="020B0604020202020204" pitchFamily="34" charset="0"/>
              <a:cs typeface="Arial" panose="020B0604020202020204" pitchFamily="34" charset="0"/>
            </a:endParaRPr>
          </a:p>
          <a:p>
            <a:pPr marL="302400" lvl="1" indent="-302400">
              <a:lnSpc>
                <a:spcPct val="100000"/>
              </a:lnSpc>
              <a:spcBef>
                <a:spcPts val="0"/>
              </a:spcBef>
              <a:spcAft>
                <a:spcPts val="800"/>
              </a:spcAft>
              <a:buClr>
                <a:srgbClr val="EF4823"/>
              </a:buClr>
              <a:buSzPct val="60000"/>
              <a:buFont typeface=".Lucida Grande UI Regular"/>
              <a:buChar char="►"/>
            </a:pPr>
            <a:r>
              <a:rPr lang="en-CA" dirty="0">
                <a:latin typeface="Arial" panose="020B0604020202020204" pitchFamily="34" charset="0"/>
                <a:cs typeface="Arial" panose="020B0604020202020204" pitchFamily="34" charset="0"/>
              </a:rPr>
              <a:t>Be a buddy and support your crew</a:t>
            </a:r>
          </a:p>
          <a:p>
            <a:pPr marL="302400" lvl="1" indent="-302400">
              <a:lnSpc>
                <a:spcPct val="100000"/>
              </a:lnSpc>
              <a:spcBef>
                <a:spcPts val="0"/>
              </a:spcBef>
              <a:spcAft>
                <a:spcPts val="800"/>
              </a:spcAft>
              <a:buClr>
                <a:srgbClr val="EF4823"/>
              </a:buClr>
              <a:buSzPct val="60000"/>
              <a:buFont typeface=".Lucida Grande UI Regular"/>
              <a:buChar char="►"/>
            </a:pPr>
            <a:r>
              <a:rPr lang="en-CA" dirty="0">
                <a:latin typeface="Arial" panose="020B0604020202020204" pitchFamily="34" charset="0"/>
                <a:cs typeface="Arial" panose="020B0604020202020204" pitchFamily="34" charset="0"/>
              </a:rPr>
              <a:t>Remember that addiction is a treatable medical condition, not a choice</a:t>
            </a:r>
          </a:p>
          <a:p>
            <a:pPr marL="302400" lvl="1" indent="-302400">
              <a:lnSpc>
                <a:spcPct val="100000"/>
              </a:lnSpc>
              <a:spcBef>
                <a:spcPts val="0"/>
              </a:spcBef>
              <a:spcAft>
                <a:spcPts val="800"/>
              </a:spcAft>
              <a:buClr>
                <a:srgbClr val="EF4823"/>
              </a:buClr>
              <a:buSzPct val="60000"/>
              <a:buFont typeface=".Lucida Grande UI Regular"/>
              <a:buChar char="►"/>
            </a:pPr>
            <a:r>
              <a:rPr lang="en-CA" dirty="0">
                <a:latin typeface="Arial" panose="020B0604020202020204" pitchFamily="34" charset="0"/>
                <a:cs typeface="Arial" panose="020B0604020202020204" pitchFamily="34" charset="0"/>
              </a:rPr>
              <a:t>Don’t judge, just listen</a:t>
            </a:r>
          </a:p>
          <a:p>
            <a:pPr marL="302400" lvl="1" indent="-302400">
              <a:lnSpc>
                <a:spcPct val="100000"/>
              </a:lnSpc>
              <a:spcAft>
                <a:spcPts val="800"/>
              </a:spcAft>
              <a:buClr>
                <a:srgbClr val="EF4823"/>
              </a:buClr>
              <a:buSzPct val="60000"/>
              <a:buFont typeface=".Lucida Grande UI Regular"/>
              <a:buChar char="►"/>
            </a:pPr>
            <a:r>
              <a:rPr lang="en-CA" dirty="0">
                <a:latin typeface="Arial" panose="020B0604020202020204" pitchFamily="34" charset="0"/>
                <a:cs typeface="Arial" panose="020B0604020202020204" pitchFamily="34" charset="0"/>
              </a:rPr>
              <a:t>Don’t use slang such as </a:t>
            </a:r>
            <a:br>
              <a:rPr lang="en-CA" dirty="0">
                <a:latin typeface="Arial" panose="020B0604020202020204" pitchFamily="34" charset="0"/>
                <a:cs typeface="Arial" panose="020B0604020202020204" pitchFamily="34" charset="0"/>
              </a:rPr>
            </a:br>
            <a:r>
              <a:rPr lang="en-CA" dirty="0">
                <a:latin typeface="Arial" panose="020B0604020202020204" pitchFamily="34" charset="0"/>
                <a:cs typeface="Arial" panose="020B0604020202020204" pitchFamily="34" charset="0"/>
              </a:rPr>
              <a:t>“addict” and “junkie”</a:t>
            </a:r>
          </a:p>
          <a:p>
            <a:pPr marL="302400" lvl="1" indent="-302400">
              <a:lnSpc>
                <a:spcPct val="100000"/>
              </a:lnSpc>
              <a:spcAft>
                <a:spcPts val="800"/>
              </a:spcAft>
              <a:buClr>
                <a:srgbClr val="EF4823"/>
              </a:buClr>
              <a:buSzPct val="60000"/>
              <a:buFont typeface=".Lucida Grande UI Regular"/>
              <a:buChar char="►"/>
            </a:pPr>
            <a:r>
              <a:rPr lang="en-CA" dirty="0">
                <a:latin typeface="Arial" panose="020B0604020202020204" pitchFamily="34" charset="0"/>
                <a:cs typeface="Arial" panose="020B0604020202020204" pitchFamily="34" charset="0"/>
              </a:rPr>
              <a:t>Let them know that support is available</a:t>
            </a:r>
          </a:p>
        </p:txBody>
      </p:sp>
      <p:sp>
        <p:nvSpPr>
          <p:cNvPr id="4" name="TextBox 3">
            <a:extLst>
              <a:ext uri="{FF2B5EF4-FFF2-40B4-BE49-F238E27FC236}">
                <a16:creationId xmlns:a16="http://schemas.microsoft.com/office/drawing/2014/main" id="{46E731C9-AA1C-C34C-9DB0-C6D7F528B453}"/>
              </a:ext>
            </a:extLst>
          </p:cNvPr>
          <p:cNvSpPr txBox="1"/>
          <p:nvPr/>
        </p:nvSpPr>
        <p:spPr>
          <a:xfrm>
            <a:off x="838200" y="5602147"/>
            <a:ext cx="5944565" cy="757130"/>
          </a:xfrm>
          <a:prstGeom prst="rect">
            <a:avLst/>
          </a:prstGeom>
          <a:noFill/>
        </p:spPr>
        <p:txBody>
          <a:bodyPr wrap="square" rtlCol="0">
            <a:spAutoFit/>
          </a:bodyPr>
          <a:lstStyle/>
          <a:p>
            <a:pPr lvl="0">
              <a:lnSpc>
                <a:spcPct val="90000"/>
              </a:lnSpc>
              <a:spcBef>
                <a:spcPts val="1000"/>
              </a:spcBef>
            </a:pPr>
            <a:r>
              <a:rPr lang="fr-CA" sz="2400" dirty="0" err="1">
                <a:solidFill>
                  <a:prstClr val="black"/>
                </a:solidFill>
                <a:latin typeface="Arial" panose="020B0604020202020204" pitchFamily="34" charset="0"/>
                <a:cs typeface="Arial" panose="020B0604020202020204" pitchFamily="34" charset="0"/>
              </a:rPr>
              <a:t>Visit</a:t>
            </a:r>
            <a:r>
              <a:rPr lang="fr-CA" sz="2400" dirty="0">
                <a:solidFill>
                  <a:prstClr val="black"/>
                </a:solidFill>
                <a:latin typeface="Arial" panose="020B0604020202020204" pitchFamily="34" charset="0"/>
                <a:cs typeface="Arial" panose="020B0604020202020204" pitchFamily="34" charset="0"/>
              </a:rPr>
              <a:t> </a:t>
            </a:r>
            <a:r>
              <a:rPr lang="fr-CA" sz="2400" b="1" u="sng" dirty="0">
                <a:solidFill>
                  <a:prstClr val="black"/>
                </a:solidFill>
                <a:latin typeface="Arial" panose="020B0604020202020204" pitchFamily="34" charset="0"/>
                <a:cs typeface="Arial" panose="020B0604020202020204" pitchFamily="34" charset="0"/>
              </a:rPr>
              <a:t>Canada.ca/</a:t>
            </a:r>
            <a:r>
              <a:rPr lang="fr-CA" sz="2400" b="1" u="sng" dirty="0" err="1">
                <a:solidFill>
                  <a:prstClr val="black"/>
                </a:solidFill>
                <a:latin typeface="Arial" panose="020B0604020202020204" pitchFamily="34" charset="0"/>
                <a:cs typeface="Arial" panose="020B0604020202020204" pitchFamily="34" charset="0"/>
              </a:rPr>
              <a:t>EaseTheBurden</a:t>
            </a:r>
            <a:r>
              <a:rPr lang="fr-CA" sz="2400" dirty="0">
                <a:solidFill>
                  <a:srgbClr val="FF0000"/>
                </a:solidFill>
                <a:latin typeface="Arial" panose="020B0604020202020204" pitchFamily="34" charset="0"/>
                <a:cs typeface="Arial" panose="020B0604020202020204" pitchFamily="34" charset="0"/>
              </a:rPr>
              <a:t> </a:t>
            </a:r>
            <a:br>
              <a:rPr lang="fr-CA" sz="2400" dirty="0">
                <a:solidFill>
                  <a:srgbClr val="FF0000"/>
                </a:solidFill>
                <a:latin typeface="Arial" panose="020B0604020202020204" pitchFamily="34" charset="0"/>
                <a:cs typeface="Arial" panose="020B0604020202020204" pitchFamily="34" charset="0"/>
              </a:rPr>
            </a:br>
            <a:r>
              <a:rPr lang="fr-CA" sz="2400" dirty="0">
                <a:solidFill>
                  <a:prstClr val="black"/>
                </a:solidFill>
                <a:latin typeface="Arial" panose="020B0604020202020204" pitchFamily="34" charset="0"/>
                <a:cs typeface="Arial" panose="020B0604020202020204" pitchFamily="34" charset="0"/>
              </a:rPr>
              <a:t>for more </a:t>
            </a:r>
            <a:r>
              <a:rPr lang="fr-CA" sz="2400" dirty="0" err="1">
                <a:solidFill>
                  <a:prstClr val="black"/>
                </a:solidFill>
                <a:latin typeface="Arial" panose="020B0604020202020204" pitchFamily="34" charset="0"/>
                <a:cs typeface="Arial" panose="020B0604020202020204" pitchFamily="34" charset="0"/>
              </a:rPr>
              <a:t>resources</a:t>
            </a:r>
            <a:r>
              <a:rPr lang="fr-CA" sz="2400" dirty="0">
                <a:solidFill>
                  <a:prstClr val="black"/>
                </a:solidFill>
                <a:latin typeface="Arial" panose="020B0604020202020204" pitchFamily="34" charset="0"/>
                <a:cs typeface="Arial" panose="020B0604020202020204" pitchFamily="34" charset="0"/>
              </a:rPr>
              <a:t> </a:t>
            </a:r>
            <a:r>
              <a:rPr lang="fr-CA" sz="2400" dirty="0" err="1">
                <a:solidFill>
                  <a:prstClr val="black"/>
                </a:solidFill>
                <a:latin typeface="Arial" panose="020B0604020202020204" pitchFamily="34" charset="0"/>
                <a:cs typeface="Arial" panose="020B0604020202020204" pitchFamily="34" charset="0"/>
              </a:rPr>
              <a:t>available</a:t>
            </a:r>
            <a:r>
              <a:rPr lang="fr-CA" sz="2400" dirty="0">
                <a:solidFill>
                  <a:prstClr val="black"/>
                </a:solidFill>
                <a:latin typeface="Arial" panose="020B0604020202020204" pitchFamily="34" charset="0"/>
                <a:cs typeface="Arial" panose="020B0604020202020204" pitchFamily="34" charset="0"/>
              </a:rPr>
              <a:t> to </a:t>
            </a:r>
            <a:r>
              <a:rPr lang="fr-CA" sz="2400" dirty="0" err="1">
                <a:solidFill>
                  <a:prstClr val="black"/>
                </a:solidFill>
                <a:latin typeface="Arial" panose="020B0604020202020204" pitchFamily="34" charset="0"/>
                <a:cs typeface="Arial" panose="020B0604020202020204" pitchFamily="34" charset="0"/>
              </a:rPr>
              <a:t>you</a:t>
            </a:r>
            <a:r>
              <a:rPr lang="fr-CA" sz="2400" dirty="0">
                <a:solidFill>
                  <a:prstClr val="black"/>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70740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dirty="0" err="1">
                <a:latin typeface="Arial" panose="020B0604020202020204" pitchFamily="34" charset="0"/>
                <a:cs typeface="Arial" panose="020B0604020202020204" pitchFamily="34" charset="0"/>
              </a:rPr>
              <a:t>See</a:t>
            </a:r>
            <a:r>
              <a:rPr lang="fr-CA" dirty="0">
                <a:latin typeface="Arial" panose="020B0604020202020204" pitchFamily="34" charset="0"/>
                <a:cs typeface="Arial" panose="020B0604020202020204" pitchFamily="34" charset="0"/>
              </a:rPr>
              <a:t> the real impact of stigma</a:t>
            </a:r>
            <a:endParaRPr lang="en-CA" dirty="0">
              <a:latin typeface="Arial" panose="020B0604020202020204" pitchFamily="34" charset="0"/>
              <a:cs typeface="Arial" panose="020B0604020202020204" pitchFamily="34" charset="0"/>
            </a:endParaRPr>
          </a:p>
        </p:txBody>
      </p:sp>
      <p:pic>
        <p:nvPicPr>
          <p:cNvPr id="3" name="Online Media 2" descr="End the stigma">
            <a:hlinkClick r:id="" action="ppaction://media"/>
            <a:extLst>
              <a:ext uri="{FF2B5EF4-FFF2-40B4-BE49-F238E27FC236}">
                <a16:creationId xmlns:a16="http://schemas.microsoft.com/office/drawing/2014/main" id="{191A55F8-43FB-6340-A286-5E93E0DBC9A1}"/>
              </a:ext>
            </a:extLst>
          </p:cNvPr>
          <p:cNvPicPr>
            <a:picLocks noRot="1" noChangeAspect="1"/>
          </p:cNvPicPr>
          <p:nvPr>
            <a:videoFile r:link="rId1"/>
          </p:nvPr>
        </p:nvPicPr>
        <p:blipFill>
          <a:blip r:embed="rId4"/>
          <a:stretch>
            <a:fillRect/>
          </a:stretch>
        </p:blipFill>
        <p:spPr>
          <a:xfrm>
            <a:off x="2571458" y="1690688"/>
            <a:ext cx="7049084" cy="3982732"/>
          </a:xfrm>
          <a:prstGeom prst="rect">
            <a:avLst/>
          </a:prstGeom>
        </p:spPr>
      </p:pic>
    </p:spTree>
    <p:extLst>
      <p:ext uri="{BB962C8B-B14F-4D97-AF65-F5344CB8AC3E}">
        <p14:creationId xmlns:p14="http://schemas.microsoft.com/office/powerpoint/2010/main" val="334011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838199" y="1825625"/>
            <a:ext cx="9180444" cy="4351338"/>
          </a:xfrm>
        </p:spPr>
        <p:txBody>
          <a:bodyPr/>
          <a:lstStyle/>
          <a:p>
            <a:pPr marL="302400" indent="-302400">
              <a:buClr>
                <a:srgbClr val="EF4823"/>
              </a:buClr>
              <a:buSzPct val="60000"/>
              <a:buFont typeface=".Lucida Grande UI Regular"/>
              <a:buChar char="►"/>
            </a:pPr>
            <a:r>
              <a:rPr lang="en-CA" dirty="0">
                <a:latin typeface="Arial" panose="020B0604020202020204" pitchFamily="34" charset="0"/>
                <a:cs typeface="Arial" panose="020B0604020202020204" pitchFamily="34" charset="0"/>
              </a:rPr>
              <a:t>A lot of focus is put on being strong in physically demanding jobs</a:t>
            </a:r>
          </a:p>
          <a:p>
            <a:pPr marL="302400" indent="-302400">
              <a:buClr>
                <a:srgbClr val="EF4823"/>
              </a:buClr>
              <a:buSzPct val="60000"/>
              <a:buFont typeface=".Lucida Grande UI Regular"/>
              <a:buChar char="►"/>
            </a:pPr>
            <a:r>
              <a:rPr lang="en-CA" dirty="0">
                <a:latin typeface="Arial" panose="020B0604020202020204" pitchFamily="34" charset="0"/>
                <a:cs typeface="Arial" panose="020B0604020202020204" pitchFamily="34" charset="0"/>
              </a:rPr>
              <a:t>People may not ask for help for fear they may be seen as weak, be judged, or get in trouble</a:t>
            </a:r>
          </a:p>
          <a:p>
            <a:pPr marL="302400" indent="-302400">
              <a:buClr>
                <a:srgbClr val="EF4823"/>
              </a:buClr>
              <a:buSzPct val="60000"/>
              <a:buFont typeface=".Lucida Grande UI Regular"/>
              <a:buChar char="►"/>
            </a:pPr>
            <a:r>
              <a:rPr lang="en-CA" dirty="0">
                <a:latin typeface="Arial" panose="020B0604020202020204" pitchFamily="34" charset="0"/>
                <a:cs typeface="Arial" panose="020B0604020202020204" pitchFamily="34" charset="0"/>
              </a:rPr>
              <a:t>But addiction is not a choice, it’s a heavy burden to carry alone</a:t>
            </a:r>
          </a:p>
          <a:p>
            <a:pPr marL="302400" indent="-302400">
              <a:buClr>
                <a:srgbClr val="EF4823"/>
              </a:buClr>
              <a:buSzPct val="60000"/>
              <a:buFont typeface=".Lucida Grande UI Regular"/>
              <a:buChar char="►"/>
            </a:pPr>
            <a:r>
              <a:rPr lang="en-CA" dirty="0">
                <a:latin typeface="Arial" panose="020B0604020202020204" pitchFamily="34" charset="0"/>
                <a:cs typeface="Arial" panose="020B0604020202020204" pitchFamily="34" charset="0"/>
              </a:rPr>
              <a:t>We can make it easier for those who may be struggling if we share and normalize that </a:t>
            </a:r>
            <a:r>
              <a:rPr lang="en-CA" b="1" dirty="0">
                <a:latin typeface="Arial" panose="020B0604020202020204" pitchFamily="34" charset="0"/>
                <a:cs typeface="Arial" panose="020B0604020202020204" pitchFamily="34" charset="0"/>
              </a:rPr>
              <a:t>it takes real strength to ask for help</a:t>
            </a:r>
          </a:p>
          <a:p>
            <a:pPr marL="0" indent="0">
              <a:buClr>
                <a:srgbClr val="EF4823"/>
              </a:buClr>
              <a:buNone/>
            </a:pPr>
            <a:endParaRPr lang="en-CA"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DA969434-6A2C-FF4A-9791-33FFAF1CBE19}"/>
              </a:ext>
            </a:extLst>
          </p:cNvPr>
          <p:cNvSpPr>
            <a:spLocks noGrp="1"/>
          </p:cNvSpPr>
          <p:nvPr>
            <p:ph type="title"/>
          </p:nvPr>
        </p:nvSpPr>
        <p:spPr/>
        <p:txBody>
          <a:bodyPr>
            <a:normAutofit fontScale="90000"/>
          </a:bodyPr>
          <a:lstStyle/>
          <a:p>
            <a:r>
              <a:rPr lang="fr-CA" dirty="0">
                <a:ea typeface="ＭＳ Ｐゴシック" charset="0"/>
                <a:cs typeface="ＭＳ Ｐゴシック" charset="0"/>
              </a:rPr>
              <a:t>It </a:t>
            </a:r>
            <a:r>
              <a:rPr lang="fr-CA" dirty="0" err="1">
                <a:ea typeface="ＭＳ Ｐゴシック" charset="0"/>
                <a:cs typeface="ＭＳ Ｐゴシック" charset="0"/>
              </a:rPr>
              <a:t>takes</a:t>
            </a:r>
            <a:r>
              <a:rPr lang="fr-CA" dirty="0">
                <a:ea typeface="ＭＳ Ｐゴシック" charset="0"/>
                <a:cs typeface="ＭＳ Ｐゴシック" charset="0"/>
              </a:rPr>
              <a:t> </a:t>
            </a:r>
            <a:r>
              <a:rPr lang="fr-CA" dirty="0" err="1">
                <a:ea typeface="ＭＳ Ｐゴシック" charset="0"/>
                <a:cs typeface="ＭＳ Ｐゴシック" charset="0"/>
              </a:rPr>
              <a:t>strength</a:t>
            </a:r>
            <a:r>
              <a:rPr lang="fr-CA" dirty="0">
                <a:ea typeface="ＭＳ Ｐゴシック" charset="0"/>
                <a:cs typeface="ＭＳ Ｐゴシック" charset="0"/>
              </a:rPr>
              <a:t> to </a:t>
            </a:r>
            <a:r>
              <a:rPr lang="fr-CA" dirty="0" err="1">
                <a:ea typeface="ＭＳ Ｐゴシック" charset="0"/>
                <a:cs typeface="ＭＳ Ｐゴシック" charset="0"/>
              </a:rPr>
              <a:t>reach</a:t>
            </a:r>
            <a:r>
              <a:rPr lang="fr-CA" dirty="0">
                <a:ea typeface="ＭＳ Ｐゴシック" charset="0"/>
                <a:cs typeface="ＭＳ Ｐゴシック" charset="0"/>
              </a:rPr>
              <a:t> out for help.</a:t>
            </a:r>
            <a:endParaRPr lang="en-US"/>
          </a:p>
        </p:txBody>
      </p:sp>
    </p:spTree>
    <p:extLst>
      <p:ext uri="{BB962C8B-B14F-4D97-AF65-F5344CB8AC3E}">
        <p14:creationId xmlns:p14="http://schemas.microsoft.com/office/powerpoint/2010/main" val="143145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erson sitting on a couch&#10;&#10;Description automatically generated with low confidence">
            <a:extLst>
              <a:ext uri="{FF2B5EF4-FFF2-40B4-BE49-F238E27FC236}">
                <a16:creationId xmlns:a16="http://schemas.microsoft.com/office/drawing/2014/main" id="{A48D9011-5310-6C46-B636-0CD99A4F248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407797" y="0"/>
            <a:ext cx="4784203" cy="6858000"/>
          </a:xfrm>
          <a:prstGeom prst="rect">
            <a:avLst/>
          </a:prstGeom>
        </p:spPr>
      </p:pic>
      <p:sp>
        <p:nvSpPr>
          <p:cNvPr id="13" name="TextBox 12">
            <a:extLst>
              <a:ext uri="{FF2B5EF4-FFF2-40B4-BE49-F238E27FC236}">
                <a16:creationId xmlns:a16="http://schemas.microsoft.com/office/drawing/2014/main" id="{8B124742-BDFC-A742-96B9-C8E20C1B3803}"/>
              </a:ext>
            </a:extLst>
          </p:cNvPr>
          <p:cNvSpPr txBox="1"/>
          <p:nvPr/>
        </p:nvSpPr>
        <p:spPr>
          <a:xfrm>
            <a:off x="7130903" y="-1034903"/>
            <a:ext cx="0" cy="0"/>
          </a:xfrm>
          <a:prstGeom prst="rect">
            <a:avLst/>
          </a:prstGeom>
          <a:noFill/>
        </p:spPr>
        <p:txBody>
          <a:bodyPr wrap="none" rtlCol="0">
            <a:noAutofit/>
          </a:bodyPr>
          <a:lstStyle/>
          <a:p>
            <a:pPr defTabSz="914377"/>
            <a:endParaRPr lang="en-US" sz="1867">
              <a:solidFill>
                <a:prstClr val="black"/>
              </a:solidFill>
              <a:latin typeface="Arial" charset="0"/>
              <a:ea typeface="Arial" charset="0"/>
              <a:cs typeface="Arial" charset="0"/>
            </a:endParaRPr>
          </a:p>
        </p:txBody>
      </p:sp>
      <p:sp>
        <p:nvSpPr>
          <p:cNvPr id="10" name="Title 9">
            <a:extLst>
              <a:ext uri="{FF2B5EF4-FFF2-40B4-BE49-F238E27FC236}">
                <a16:creationId xmlns:a16="http://schemas.microsoft.com/office/drawing/2014/main" id="{92E716D7-D8E7-5142-9831-6700997E9D1D}"/>
              </a:ext>
            </a:extLst>
          </p:cNvPr>
          <p:cNvSpPr>
            <a:spLocks noGrp="1"/>
          </p:cNvSpPr>
          <p:nvPr>
            <p:ph type="title"/>
          </p:nvPr>
        </p:nvSpPr>
        <p:spPr>
          <a:xfrm>
            <a:off x="723899" y="1081946"/>
            <a:ext cx="10515600" cy="1325563"/>
          </a:xfrm>
        </p:spPr>
        <p:txBody>
          <a:bodyPr>
            <a:normAutofit fontScale="90000"/>
          </a:bodyPr>
          <a:lstStyle/>
          <a:p>
            <a:r>
              <a:rPr lang="en-CA" dirty="0"/>
              <a:t>Talking to healthcare </a:t>
            </a:r>
            <a:br>
              <a:rPr lang="en-CA" dirty="0"/>
            </a:br>
            <a:r>
              <a:rPr lang="en-CA" dirty="0"/>
              <a:t>provider about opioids</a:t>
            </a:r>
            <a:endParaRPr lang="en-US" dirty="0"/>
          </a:p>
        </p:txBody>
      </p:sp>
      <p:sp>
        <p:nvSpPr>
          <p:cNvPr id="11" name="Content Placeholder 10">
            <a:extLst>
              <a:ext uri="{FF2B5EF4-FFF2-40B4-BE49-F238E27FC236}">
                <a16:creationId xmlns:a16="http://schemas.microsoft.com/office/drawing/2014/main" id="{1EA74F35-D792-E542-8AEB-97194E87B0C1}"/>
              </a:ext>
            </a:extLst>
          </p:cNvPr>
          <p:cNvSpPr>
            <a:spLocks noGrp="1"/>
          </p:cNvSpPr>
          <p:nvPr>
            <p:ph idx="1"/>
          </p:nvPr>
        </p:nvSpPr>
        <p:spPr>
          <a:xfrm>
            <a:off x="723900" y="2613031"/>
            <a:ext cx="6086544" cy="3516307"/>
          </a:xfrm>
        </p:spPr>
        <p:txBody>
          <a:bodyPr>
            <a:normAutofit/>
          </a:bodyPr>
          <a:lstStyle/>
          <a:p>
            <a:pPr marL="302400" indent="-302400" defTabSz="914377">
              <a:spcBef>
                <a:spcPts val="0"/>
              </a:spcBef>
              <a:spcAft>
                <a:spcPts val="800"/>
              </a:spcAft>
              <a:buClr>
                <a:srgbClr val="EF4823"/>
              </a:buClr>
              <a:buSzPct val="60000"/>
              <a:buFont typeface=".Lucida Grande UI Regular"/>
              <a:buChar char="►"/>
            </a:pPr>
            <a:r>
              <a:rPr lang="en-CA" sz="2400" dirty="0">
                <a:ea typeface="ＭＳ Ｐゴシック" charset="0"/>
              </a:rPr>
              <a:t>Using only medications </a:t>
            </a:r>
            <a:br>
              <a:rPr lang="en-CA" sz="2400" dirty="0">
                <a:ea typeface="ＭＳ Ｐゴシック" charset="0"/>
              </a:rPr>
            </a:br>
            <a:r>
              <a:rPr lang="en-CA" sz="2400" dirty="0">
                <a:ea typeface="ＭＳ Ｐゴシック" charset="0"/>
              </a:rPr>
              <a:t>may not take away your pain </a:t>
            </a:r>
          </a:p>
          <a:p>
            <a:pPr marL="302400" indent="-302400" defTabSz="914377">
              <a:spcBef>
                <a:spcPts val="0"/>
              </a:spcBef>
              <a:spcAft>
                <a:spcPts val="800"/>
              </a:spcAft>
              <a:buClr>
                <a:srgbClr val="EF4823"/>
              </a:buClr>
              <a:buSzPct val="60000"/>
              <a:buFont typeface=".Lucida Grande UI Regular"/>
              <a:buChar char="►"/>
            </a:pPr>
            <a:r>
              <a:rPr lang="en-CA" sz="2400" dirty="0">
                <a:ea typeface="ＭＳ Ｐゴシック" charset="0"/>
              </a:rPr>
              <a:t>Treatment options (e.g., medication, exercise, movement, physical activity, physiotherapy, massage therapy or speaking to a psychologist) are most effective when used in combination</a:t>
            </a:r>
          </a:p>
          <a:p>
            <a:pPr marL="302400" indent="-302400" defTabSz="914377">
              <a:spcBef>
                <a:spcPts val="0"/>
              </a:spcBef>
              <a:spcAft>
                <a:spcPts val="800"/>
              </a:spcAft>
              <a:buClr>
                <a:srgbClr val="EF4823"/>
              </a:buClr>
              <a:buSzPct val="60000"/>
              <a:buFont typeface=".Lucida Grande UI Regular"/>
              <a:buChar char="►"/>
            </a:pPr>
            <a:r>
              <a:rPr lang="en-CA" sz="2400" dirty="0">
                <a:ea typeface="ＭＳ Ｐゴシック" charset="0"/>
              </a:rPr>
              <a:t>Opioids, like all medications, come with risks and potential serious side effects</a:t>
            </a:r>
          </a:p>
        </p:txBody>
      </p:sp>
    </p:spTree>
    <p:extLst>
      <p:ext uri="{BB962C8B-B14F-4D97-AF65-F5344CB8AC3E}">
        <p14:creationId xmlns:p14="http://schemas.microsoft.com/office/powerpoint/2010/main" val="109513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0" y="827088"/>
            <a:ext cx="12192000" cy="2349500"/>
          </a:xfrm>
        </p:spPr>
        <p:txBody>
          <a:bodyPr>
            <a:normAutofit fontScale="77500" lnSpcReduction="20000"/>
          </a:bodyPr>
          <a:lstStyle/>
          <a:p>
            <a:pPr marL="0" indent="0" algn="ctr" fontAlgn="ctr">
              <a:lnSpc>
                <a:spcPct val="100000"/>
              </a:lnSpc>
              <a:buNone/>
            </a:pPr>
            <a:r>
              <a:rPr lang="en-CA" sz="9600" b="1" dirty="0">
                <a:latin typeface="Arial" panose="020B0604020202020204" pitchFamily="34" charset="0"/>
                <a:cs typeface="Arial" panose="020B0604020202020204" pitchFamily="34" charset="0"/>
              </a:rPr>
              <a:t>Know the potential risks </a:t>
            </a:r>
            <a:br>
              <a:rPr lang="en-CA" sz="9600" b="1" dirty="0">
                <a:latin typeface="Arial" panose="020B0604020202020204" pitchFamily="34" charset="0"/>
                <a:cs typeface="Arial" panose="020B0604020202020204" pitchFamily="34" charset="0"/>
              </a:rPr>
            </a:br>
            <a:r>
              <a:rPr lang="en-CA" sz="9600" b="1" dirty="0">
                <a:latin typeface="Arial" panose="020B0604020202020204" pitchFamily="34" charset="0"/>
                <a:cs typeface="Arial" panose="020B0604020202020204" pitchFamily="34" charset="0"/>
              </a:rPr>
              <a:t>of using opioids</a:t>
            </a:r>
          </a:p>
        </p:txBody>
      </p:sp>
      <p:grpSp>
        <p:nvGrpSpPr>
          <p:cNvPr id="28" name="Group 27">
            <a:extLst>
              <a:ext uri="{FF2B5EF4-FFF2-40B4-BE49-F238E27FC236}">
                <a16:creationId xmlns:a16="http://schemas.microsoft.com/office/drawing/2014/main" id="{11AA672C-C80F-0448-93E5-ED2F8F3433B9}"/>
              </a:ext>
            </a:extLst>
          </p:cNvPr>
          <p:cNvGrpSpPr/>
          <p:nvPr/>
        </p:nvGrpSpPr>
        <p:grpSpPr>
          <a:xfrm>
            <a:off x="1137707" y="4229173"/>
            <a:ext cx="10021365" cy="895351"/>
            <a:chOff x="-36801" y="1583854"/>
            <a:chExt cx="7516024" cy="671513"/>
          </a:xfrm>
        </p:grpSpPr>
        <p:sp>
          <p:nvSpPr>
            <p:cNvPr id="7" name="TextBox 6">
              <a:extLst>
                <a:ext uri="{FF2B5EF4-FFF2-40B4-BE49-F238E27FC236}">
                  <a16:creationId xmlns:a16="http://schemas.microsoft.com/office/drawing/2014/main" id="{1E148758-E47B-1A47-9060-D233B5EB27FA}"/>
                </a:ext>
              </a:extLst>
            </p:cNvPr>
            <p:cNvSpPr txBox="1"/>
            <p:nvPr/>
          </p:nvSpPr>
          <p:spPr>
            <a:xfrm>
              <a:off x="-36801" y="1583854"/>
              <a:ext cx="1557338" cy="671513"/>
            </a:xfrm>
            <a:prstGeom prst="rect">
              <a:avLst/>
            </a:prstGeom>
            <a:noFill/>
          </p:spPr>
          <p:txBody>
            <a:bodyPr wrap="square" rtlCol="0">
              <a:noAutofit/>
            </a:bodyPr>
            <a:lstStyle/>
            <a:p>
              <a:pPr indent="-309018" algn="ctr" defTabSz="609570" fontAlgn="base">
                <a:buClr>
                  <a:srgbClr val="2AB5A8"/>
                </a:buClr>
              </a:pPr>
              <a:r>
                <a:rPr lang="en-CA" sz="2667" dirty="0">
                  <a:solidFill>
                    <a:srgbClr val="000000"/>
                  </a:solidFill>
                  <a:latin typeface="Arial"/>
                  <a:ea typeface="ＭＳ Ｐゴシック" charset="0"/>
                  <a:cs typeface="Arial"/>
                </a:rPr>
                <a:t>Impotence</a:t>
              </a:r>
            </a:p>
            <a:p>
              <a:pPr indent="-309018" algn="ctr" defTabSz="609570" fontAlgn="base">
                <a:buClr>
                  <a:srgbClr val="2AB5A8"/>
                </a:buClr>
              </a:pPr>
              <a:r>
                <a:rPr lang="en-CA" sz="2667" dirty="0">
                  <a:solidFill>
                    <a:srgbClr val="000000"/>
                  </a:solidFill>
                  <a:latin typeface="Arial"/>
                  <a:ea typeface="ＭＳ Ｐゴシック" charset="0"/>
                  <a:cs typeface="Arial"/>
                </a:rPr>
                <a:t>in men</a:t>
              </a:r>
            </a:p>
          </p:txBody>
        </p:sp>
        <p:sp>
          <p:nvSpPr>
            <p:cNvPr id="16" name="TextBox 15">
              <a:extLst>
                <a:ext uri="{FF2B5EF4-FFF2-40B4-BE49-F238E27FC236}">
                  <a16:creationId xmlns:a16="http://schemas.microsoft.com/office/drawing/2014/main" id="{179EA958-A2A5-3542-A1B0-4E66D1F011FC}"/>
                </a:ext>
              </a:extLst>
            </p:cNvPr>
            <p:cNvSpPr txBox="1"/>
            <p:nvPr/>
          </p:nvSpPr>
          <p:spPr>
            <a:xfrm>
              <a:off x="1805811" y="1583854"/>
              <a:ext cx="1847529" cy="671513"/>
            </a:xfrm>
            <a:prstGeom prst="rect">
              <a:avLst/>
            </a:prstGeom>
            <a:noFill/>
          </p:spPr>
          <p:txBody>
            <a:bodyPr wrap="square" rtlCol="0">
              <a:noAutofit/>
            </a:bodyPr>
            <a:lstStyle/>
            <a:p>
              <a:pPr indent="-309018" algn="ctr" defTabSz="609570" fontAlgn="base">
                <a:buClr>
                  <a:srgbClr val="2AB5A8"/>
                </a:buClr>
              </a:pPr>
              <a:r>
                <a:rPr lang="en-CA" sz="2667" dirty="0">
                  <a:solidFill>
                    <a:srgbClr val="000000"/>
                  </a:solidFill>
                  <a:latin typeface="Arial"/>
                  <a:ea typeface="ＭＳ Ｐゴシック" charset="0"/>
                  <a:cs typeface="Arial"/>
                </a:rPr>
                <a:t>Nausea</a:t>
              </a:r>
            </a:p>
            <a:p>
              <a:pPr indent="-309018" algn="ctr" defTabSz="609570" fontAlgn="base">
                <a:buClr>
                  <a:srgbClr val="2AB5A8"/>
                </a:buClr>
              </a:pPr>
              <a:r>
                <a:rPr lang="en-CA" sz="2667" dirty="0">
                  <a:solidFill>
                    <a:srgbClr val="000000"/>
                  </a:solidFill>
                  <a:latin typeface="Arial"/>
                  <a:ea typeface="ＭＳ Ｐゴシック" charset="0"/>
                  <a:cs typeface="Arial"/>
                </a:rPr>
                <a:t>and vomiting</a:t>
              </a:r>
            </a:p>
          </p:txBody>
        </p:sp>
        <p:sp>
          <p:nvSpPr>
            <p:cNvPr id="17" name="TextBox 16">
              <a:extLst>
                <a:ext uri="{FF2B5EF4-FFF2-40B4-BE49-F238E27FC236}">
                  <a16:creationId xmlns:a16="http://schemas.microsoft.com/office/drawing/2014/main" id="{FA664DE5-8A17-3C4B-BF07-DD2936BDFF35}"/>
                </a:ext>
              </a:extLst>
            </p:cNvPr>
            <p:cNvSpPr txBox="1"/>
            <p:nvPr/>
          </p:nvSpPr>
          <p:spPr>
            <a:xfrm>
              <a:off x="3867493" y="1583854"/>
              <a:ext cx="1557338" cy="671513"/>
            </a:xfrm>
            <a:prstGeom prst="rect">
              <a:avLst/>
            </a:prstGeom>
            <a:noFill/>
          </p:spPr>
          <p:txBody>
            <a:bodyPr wrap="square" rtlCol="0">
              <a:noAutofit/>
            </a:bodyPr>
            <a:lstStyle/>
            <a:p>
              <a:pPr indent="-309018" algn="ctr" defTabSz="609570" fontAlgn="base">
                <a:buClr>
                  <a:srgbClr val="2AB5A8"/>
                </a:buClr>
              </a:pPr>
              <a:r>
                <a:rPr lang="en-CA" sz="2667" dirty="0">
                  <a:solidFill>
                    <a:srgbClr val="000000"/>
                  </a:solidFill>
                  <a:latin typeface="Arial"/>
                  <a:ea typeface="ＭＳ Ｐゴシック" charset="0"/>
                  <a:cs typeface="Arial"/>
                </a:rPr>
                <a:t>Difficulty</a:t>
              </a:r>
            </a:p>
            <a:p>
              <a:pPr indent="-309018" algn="ctr" defTabSz="609570" fontAlgn="base">
                <a:buClr>
                  <a:srgbClr val="2AB5A8"/>
                </a:buClr>
              </a:pPr>
              <a:r>
                <a:rPr lang="en-CA" sz="2667" dirty="0">
                  <a:solidFill>
                    <a:srgbClr val="000000"/>
                  </a:solidFill>
                  <a:latin typeface="Arial"/>
                  <a:ea typeface="ＭＳ Ｐゴシック" charset="0"/>
                  <a:cs typeface="Arial"/>
                </a:rPr>
                <a:t>breathing</a:t>
              </a:r>
            </a:p>
          </p:txBody>
        </p:sp>
        <p:sp>
          <p:nvSpPr>
            <p:cNvPr id="18" name="TextBox 17">
              <a:extLst>
                <a:ext uri="{FF2B5EF4-FFF2-40B4-BE49-F238E27FC236}">
                  <a16:creationId xmlns:a16="http://schemas.microsoft.com/office/drawing/2014/main" id="{BDB0B527-119E-884D-A742-F10C19646947}"/>
                </a:ext>
              </a:extLst>
            </p:cNvPr>
            <p:cNvSpPr txBox="1"/>
            <p:nvPr/>
          </p:nvSpPr>
          <p:spPr>
            <a:xfrm>
              <a:off x="5705668" y="1583854"/>
              <a:ext cx="1773555" cy="671513"/>
            </a:xfrm>
            <a:prstGeom prst="rect">
              <a:avLst/>
            </a:prstGeom>
            <a:noFill/>
          </p:spPr>
          <p:txBody>
            <a:bodyPr wrap="square" rtlCol="0">
              <a:noAutofit/>
            </a:bodyPr>
            <a:lstStyle/>
            <a:p>
              <a:pPr indent="-309018" algn="ctr" defTabSz="609570" fontAlgn="base">
                <a:buClr>
                  <a:srgbClr val="2AB5A8"/>
                </a:buClr>
              </a:pPr>
              <a:r>
                <a:rPr lang="en-CA" sz="2667" dirty="0">
                  <a:solidFill>
                    <a:srgbClr val="000000"/>
                  </a:solidFill>
                  <a:latin typeface="Arial"/>
                  <a:ea typeface="ＭＳ Ｐゴシック" charset="0"/>
                  <a:cs typeface="Arial"/>
                </a:rPr>
                <a:t>Headaches,</a:t>
              </a:r>
            </a:p>
            <a:p>
              <a:pPr indent="-309018" algn="ctr" defTabSz="609570" fontAlgn="base">
                <a:buClr>
                  <a:srgbClr val="2AB5A8"/>
                </a:buClr>
              </a:pPr>
              <a:r>
                <a:rPr lang="en-CA" sz="2667" dirty="0">
                  <a:solidFill>
                    <a:srgbClr val="000000"/>
                  </a:solidFill>
                  <a:latin typeface="Arial"/>
                  <a:ea typeface="ＭＳ Ｐゴシック" charset="0"/>
                  <a:cs typeface="Arial"/>
                </a:rPr>
                <a:t>dizziness and</a:t>
              </a:r>
            </a:p>
            <a:p>
              <a:pPr indent="-309018" algn="ctr" defTabSz="609570" fontAlgn="base">
                <a:buClr>
                  <a:srgbClr val="2AB5A8"/>
                </a:buClr>
              </a:pPr>
              <a:r>
                <a:rPr lang="en-CA" sz="2667" dirty="0">
                  <a:solidFill>
                    <a:srgbClr val="000000"/>
                  </a:solidFill>
                  <a:latin typeface="Arial"/>
                  <a:ea typeface="ＭＳ Ｐゴシック" charset="0"/>
                  <a:cs typeface="Arial"/>
                </a:rPr>
                <a:t>confusion</a:t>
              </a:r>
            </a:p>
          </p:txBody>
        </p:sp>
      </p:grpSp>
      <p:grpSp>
        <p:nvGrpSpPr>
          <p:cNvPr id="67" name="Group 66">
            <a:extLst>
              <a:ext uri="{FF2B5EF4-FFF2-40B4-BE49-F238E27FC236}">
                <a16:creationId xmlns:a16="http://schemas.microsoft.com/office/drawing/2014/main" id="{8D881C35-16A9-D74B-90D2-3F2FBAB81A48}"/>
              </a:ext>
            </a:extLst>
          </p:cNvPr>
          <p:cNvGrpSpPr/>
          <p:nvPr/>
        </p:nvGrpSpPr>
        <p:grpSpPr>
          <a:xfrm>
            <a:off x="3399995" y="4013201"/>
            <a:ext cx="5182448" cy="1812785"/>
            <a:chOff x="1524793" y="2121911"/>
            <a:chExt cx="3886836" cy="1865627"/>
          </a:xfrm>
        </p:grpSpPr>
        <p:cxnSp>
          <p:nvCxnSpPr>
            <p:cNvPr id="63" name="Straight Connector 62">
              <a:extLst>
                <a:ext uri="{FF2B5EF4-FFF2-40B4-BE49-F238E27FC236}">
                  <a16:creationId xmlns:a16="http://schemas.microsoft.com/office/drawing/2014/main" id="{D7C4FFAE-D42E-0842-8B8D-37AB47184F4A}"/>
                </a:ext>
              </a:extLst>
            </p:cNvPr>
            <p:cNvCxnSpPr>
              <a:cxnSpLocks/>
            </p:cNvCxnSpPr>
            <p:nvPr/>
          </p:nvCxnSpPr>
          <p:spPr>
            <a:xfrm>
              <a:off x="5411629" y="2121911"/>
              <a:ext cx="0" cy="1865627"/>
            </a:xfrm>
            <a:prstGeom prst="line">
              <a:avLst/>
            </a:prstGeom>
            <a:ln>
              <a:solidFill>
                <a:srgbClr val="EF4823"/>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4095266D-4ADE-9146-830A-043105064BC8}"/>
                </a:ext>
              </a:extLst>
            </p:cNvPr>
            <p:cNvCxnSpPr>
              <a:cxnSpLocks/>
            </p:cNvCxnSpPr>
            <p:nvPr/>
          </p:nvCxnSpPr>
          <p:spPr>
            <a:xfrm>
              <a:off x="3623151" y="2121911"/>
              <a:ext cx="0" cy="1865627"/>
            </a:xfrm>
            <a:prstGeom prst="line">
              <a:avLst/>
            </a:prstGeom>
            <a:ln>
              <a:solidFill>
                <a:srgbClr val="EF4823"/>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BE27654C-572E-FB4D-B818-2FB15A8BA1F4}"/>
                </a:ext>
              </a:extLst>
            </p:cNvPr>
            <p:cNvCxnSpPr>
              <a:cxnSpLocks/>
            </p:cNvCxnSpPr>
            <p:nvPr/>
          </p:nvCxnSpPr>
          <p:spPr>
            <a:xfrm>
              <a:off x="1524793" y="2121911"/>
              <a:ext cx="0" cy="1865627"/>
            </a:xfrm>
            <a:prstGeom prst="line">
              <a:avLst/>
            </a:prstGeom>
            <a:ln>
              <a:solidFill>
                <a:srgbClr val="EF4823"/>
              </a:solidFill>
            </a:ln>
            <a:effectLst/>
          </p:spPr>
          <p:style>
            <a:lnRef idx="2">
              <a:schemeClr val="accent1"/>
            </a:lnRef>
            <a:fillRef idx="0">
              <a:schemeClr val="accent1"/>
            </a:fillRef>
            <a:effectRef idx="1">
              <a:schemeClr val="accent1"/>
            </a:effectRef>
            <a:fontRef idx="minor">
              <a:schemeClr val="tx1"/>
            </a:fontRef>
          </p:style>
        </p:cxnSp>
      </p:grpSp>
      <p:sp>
        <p:nvSpPr>
          <p:cNvPr id="2" name="TextBox 1">
            <a:extLst>
              <a:ext uri="{FF2B5EF4-FFF2-40B4-BE49-F238E27FC236}">
                <a16:creationId xmlns:a16="http://schemas.microsoft.com/office/drawing/2014/main" id="{6239112D-EE2A-D748-A810-394A8750E3CD}"/>
              </a:ext>
            </a:extLst>
          </p:cNvPr>
          <p:cNvSpPr txBox="1"/>
          <p:nvPr/>
        </p:nvSpPr>
        <p:spPr>
          <a:xfrm>
            <a:off x="4315997" y="3333595"/>
            <a:ext cx="3763618" cy="523220"/>
          </a:xfrm>
          <a:prstGeom prst="rect">
            <a:avLst/>
          </a:prstGeom>
          <a:noFill/>
        </p:spPr>
        <p:txBody>
          <a:bodyPr wrap="square" rtlCol="0">
            <a:spAutoFit/>
          </a:bodyPr>
          <a:lstStyle/>
          <a:p>
            <a:pPr algn="ctr"/>
            <a:r>
              <a:rPr lang="en-CA" sz="2800" b="1" dirty="0">
                <a:latin typeface="Arial" panose="020B0604020202020204" pitchFamily="34" charset="0"/>
                <a:cs typeface="Arial" panose="020B0604020202020204" pitchFamily="34" charset="0"/>
              </a:rPr>
              <a:t>Side</a:t>
            </a:r>
            <a:r>
              <a:rPr lang="sk-SK" sz="2800" b="1" dirty="0">
                <a:latin typeface="Arial" panose="020B0604020202020204" pitchFamily="34" charset="0"/>
                <a:cs typeface="Arial" panose="020B0604020202020204" pitchFamily="34" charset="0"/>
              </a:rPr>
              <a:t> </a:t>
            </a:r>
            <a:r>
              <a:rPr lang="sk-SK" sz="2800" b="1" dirty="0" err="1">
                <a:latin typeface="Arial" panose="020B0604020202020204" pitchFamily="34" charset="0"/>
                <a:cs typeface="Arial" panose="020B0604020202020204" pitchFamily="34" charset="0"/>
              </a:rPr>
              <a:t>effects</a:t>
            </a:r>
            <a:r>
              <a:rPr lang="sk-SK" sz="2800" b="1" dirty="0">
                <a:latin typeface="Arial" panose="020B0604020202020204" pitchFamily="34" charset="0"/>
                <a:cs typeface="Arial" panose="020B0604020202020204" pitchFamily="34" charset="0"/>
              </a:rPr>
              <a:t>:</a:t>
            </a:r>
            <a:r>
              <a:rPr lang="sk-SK" sz="2800" b="1" dirty="0">
                <a:solidFill>
                  <a:srgbClr val="EF4823"/>
                </a:solidFill>
                <a:latin typeface="Arial" panose="020B0604020202020204" pitchFamily="34" charset="0"/>
                <a:cs typeface="Arial" panose="020B0604020202020204" pitchFamily="34" charset="0"/>
              </a:rPr>
              <a:t> </a:t>
            </a:r>
            <a:endParaRPr lang="en-CA" sz="2800" b="1" dirty="0">
              <a:solidFill>
                <a:srgbClr val="EF482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711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C6CA33ED-8C76-BA4C-B11B-760D3DC5538F}"/>
              </a:ext>
            </a:extLst>
          </p:cNvPr>
          <p:cNvSpPr txBox="1"/>
          <p:nvPr/>
        </p:nvSpPr>
        <p:spPr>
          <a:xfrm>
            <a:off x="0" y="4285541"/>
            <a:ext cx="6095993" cy="895351"/>
          </a:xfrm>
          <a:prstGeom prst="rect">
            <a:avLst/>
          </a:prstGeom>
          <a:noFill/>
        </p:spPr>
        <p:txBody>
          <a:bodyPr wrap="square" rtlCol="0">
            <a:noAutofit/>
          </a:bodyPr>
          <a:lstStyle/>
          <a:p>
            <a:pPr indent="-309018" algn="ctr" defTabSz="609570" fontAlgn="base">
              <a:buClr>
                <a:srgbClr val="2AB5A8"/>
              </a:buClr>
            </a:pPr>
            <a:r>
              <a:rPr lang="en-CA" sz="2667" dirty="0">
                <a:solidFill>
                  <a:srgbClr val="000000"/>
                </a:solidFill>
                <a:latin typeface="Arial"/>
                <a:ea typeface="ＭＳ Ｐゴシック" charset="0"/>
                <a:cs typeface="Arial"/>
              </a:rPr>
              <a:t>Physical dependence</a:t>
            </a:r>
          </a:p>
        </p:txBody>
      </p:sp>
      <p:sp>
        <p:nvSpPr>
          <p:cNvPr id="42" name="TextBox 41">
            <a:extLst>
              <a:ext uri="{FF2B5EF4-FFF2-40B4-BE49-F238E27FC236}">
                <a16:creationId xmlns:a16="http://schemas.microsoft.com/office/drawing/2014/main" id="{50BC1A4C-6FCA-FD4E-8053-8981A0AA1436}"/>
              </a:ext>
            </a:extLst>
          </p:cNvPr>
          <p:cNvSpPr txBox="1"/>
          <p:nvPr/>
        </p:nvSpPr>
        <p:spPr>
          <a:xfrm>
            <a:off x="6096000" y="4289242"/>
            <a:ext cx="6096000" cy="895351"/>
          </a:xfrm>
          <a:prstGeom prst="rect">
            <a:avLst/>
          </a:prstGeom>
          <a:noFill/>
        </p:spPr>
        <p:txBody>
          <a:bodyPr wrap="square" rtlCol="0">
            <a:noAutofit/>
          </a:bodyPr>
          <a:lstStyle/>
          <a:p>
            <a:pPr indent="-309018" algn="ctr" defTabSz="609570" fontAlgn="base">
              <a:buClr>
                <a:srgbClr val="2AB5A8"/>
              </a:buClr>
            </a:pPr>
            <a:r>
              <a:rPr lang="en-CA" sz="2667" dirty="0">
                <a:solidFill>
                  <a:srgbClr val="000000"/>
                </a:solidFill>
                <a:latin typeface="Arial"/>
                <a:ea typeface="ＭＳ Ｐゴシック" charset="0"/>
                <a:cs typeface="Arial"/>
              </a:rPr>
              <a:t>Liver damage</a:t>
            </a:r>
          </a:p>
        </p:txBody>
      </p:sp>
      <p:sp>
        <p:nvSpPr>
          <p:cNvPr id="44" name="TextBox 43">
            <a:extLst>
              <a:ext uri="{FF2B5EF4-FFF2-40B4-BE49-F238E27FC236}">
                <a16:creationId xmlns:a16="http://schemas.microsoft.com/office/drawing/2014/main" id="{64E4DFF2-A93F-E647-BD18-6F408E5BE1C9}"/>
              </a:ext>
            </a:extLst>
          </p:cNvPr>
          <p:cNvSpPr txBox="1"/>
          <p:nvPr/>
        </p:nvSpPr>
        <p:spPr>
          <a:xfrm>
            <a:off x="0" y="5714250"/>
            <a:ext cx="6095990" cy="895351"/>
          </a:xfrm>
          <a:prstGeom prst="rect">
            <a:avLst/>
          </a:prstGeom>
          <a:noFill/>
        </p:spPr>
        <p:txBody>
          <a:bodyPr wrap="square" rtlCol="0">
            <a:noAutofit/>
          </a:bodyPr>
          <a:lstStyle/>
          <a:p>
            <a:pPr indent="-309018" algn="ctr" defTabSz="609570" fontAlgn="base">
              <a:buClr>
                <a:srgbClr val="2AB5A8"/>
              </a:buClr>
            </a:pPr>
            <a:r>
              <a:rPr lang="en-CA" sz="2667" dirty="0">
                <a:solidFill>
                  <a:srgbClr val="000000"/>
                </a:solidFill>
                <a:latin typeface="Arial"/>
                <a:ea typeface="ＭＳ Ｐゴシック" charset="0"/>
                <a:cs typeface="Arial"/>
              </a:rPr>
              <a:t>Worsening pain</a:t>
            </a:r>
          </a:p>
        </p:txBody>
      </p:sp>
      <p:sp>
        <p:nvSpPr>
          <p:cNvPr id="46" name="TextBox 45">
            <a:extLst>
              <a:ext uri="{FF2B5EF4-FFF2-40B4-BE49-F238E27FC236}">
                <a16:creationId xmlns:a16="http://schemas.microsoft.com/office/drawing/2014/main" id="{FC62956C-8540-694C-AA6D-7C5BDEBDDE8D}"/>
              </a:ext>
            </a:extLst>
          </p:cNvPr>
          <p:cNvSpPr txBox="1"/>
          <p:nvPr/>
        </p:nvSpPr>
        <p:spPr>
          <a:xfrm>
            <a:off x="6095990" y="5714250"/>
            <a:ext cx="6096009" cy="1086163"/>
          </a:xfrm>
          <a:prstGeom prst="rect">
            <a:avLst/>
          </a:prstGeom>
          <a:noFill/>
        </p:spPr>
        <p:txBody>
          <a:bodyPr wrap="square" rtlCol="0">
            <a:noAutofit/>
          </a:bodyPr>
          <a:lstStyle/>
          <a:p>
            <a:pPr indent="-309018" algn="ctr" defTabSz="609570" fontAlgn="base">
              <a:buClr>
                <a:srgbClr val="2AB5A8"/>
              </a:buClr>
            </a:pPr>
            <a:r>
              <a:rPr lang="en-CA" sz="2667" dirty="0">
                <a:solidFill>
                  <a:srgbClr val="000000"/>
                </a:solidFill>
                <a:latin typeface="Arial"/>
                <a:ea typeface="ＭＳ Ｐゴシック" charset="0"/>
                <a:cs typeface="Arial"/>
              </a:rPr>
              <a:t>Addiction</a:t>
            </a:r>
          </a:p>
        </p:txBody>
      </p:sp>
      <p:cxnSp>
        <p:nvCxnSpPr>
          <p:cNvPr id="33" name="Straight Connector 32">
            <a:extLst>
              <a:ext uri="{FF2B5EF4-FFF2-40B4-BE49-F238E27FC236}">
                <a16:creationId xmlns:a16="http://schemas.microsoft.com/office/drawing/2014/main" id="{3FD2DA4A-243D-AF47-8F83-FFFF03ABDD4B}"/>
              </a:ext>
            </a:extLst>
          </p:cNvPr>
          <p:cNvCxnSpPr>
            <a:cxnSpLocks/>
          </p:cNvCxnSpPr>
          <p:nvPr/>
        </p:nvCxnSpPr>
        <p:spPr>
          <a:xfrm flipH="1">
            <a:off x="987552" y="5268384"/>
            <a:ext cx="10216896" cy="0"/>
          </a:xfrm>
          <a:prstGeom prst="line">
            <a:avLst/>
          </a:prstGeom>
          <a:ln>
            <a:solidFill>
              <a:srgbClr val="EF482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7B3DBCB3-5F82-8D4E-9FBD-7B56EC58B632}"/>
              </a:ext>
            </a:extLst>
          </p:cNvPr>
          <p:cNvCxnSpPr>
            <a:cxnSpLocks/>
          </p:cNvCxnSpPr>
          <p:nvPr/>
        </p:nvCxnSpPr>
        <p:spPr>
          <a:xfrm>
            <a:off x="6095990" y="4174435"/>
            <a:ext cx="0" cy="2319130"/>
          </a:xfrm>
          <a:prstGeom prst="line">
            <a:avLst/>
          </a:prstGeom>
          <a:ln>
            <a:solidFill>
              <a:srgbClr val="EF4823"/>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E603F6F5-0315-2142-A2B4-A05373E22D63}"/>
              </a:ext>
            </a:extLst>
          </p:cNvPr>
          <p:cNvSpPr txBox="1"/>
          <p:nvPr/>
        </p:nvSpPr>
        <p:spPr>
          <a:xfrm>
            <a:off x="4315997" y="3333595"/>
            <a:ext cx="3763618" cy="523220"/>
          </a:xfrm>
          <a:prstGeom prst="rect">
            <a:avLst/>
          </a:prstGeom>
          <a:noFill/>
        </p:spPr>
        <p:txBody>
          <a:bodyPr wrap="square" rtlCol="0">
            <a:spAutoFit/>
          </a:bodyPr>
          <a:lstStyle/>
          <a:p>
            <a:pPr algn="ctr" fontAlgn="ctr">
              <a:spcBef>
                <a:spcPts val="1600"/>
              </a:spcBef>
            </a:pPr>
            <a:r>
              <a:rPr lang="en-CA" sz="2800" b="1" dirty="0">
                <a:latin typeface="Arial" panose="020B0604020202020204" pitchFamily="34" charset="0"/>
                <a:cs typeface="Arial" panose="020B0604020202020204" pitchFamily="34" charset="0"/>
              </a:rPr>
              <a:t>Long-term use</a:t>
            </a:r>
            <a:r>
              <a:rPr lang="sk-SK" sz="2800" b="1" dirty="0">
                <a:latin typeface="Arial" panose="020B0604020202020204" pitchFamily="34" charset="0"/>
                <a:cs typeface="Arial" panose="020B0604020202020204" pitchFamily="34" charset="0"/>
              </a:rPr>
              <a:t>:</a:t>
            </a:r>
            <a:r>
              <a:rPr lang="sk-SK" sz="2800" b="1" dirty="0">
                <a:solidFill>
                  <a:srgbClr val="EF4823"/>
                </a:solidFill>
                <a:latin typeface="Arial" panose="020B0604020202020204" pitchFamily="34" charset="0"/>
                <a:cs typeface="Arial" panose="020B0604020202020204" pitchFamily="34" charset="0"/>
              </a:rPr>
              <a:t> </a:t>
            </a:r>
            <a:endParaRPr lang="en-CA" sz="2800" b="1" dirty="0">
              <a:solidFill>
                <a:srgbClr val="EF4823"/>
              </a:solidFill>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FB7E8E71-0CDD-BE46-9E80-38F483AF167C}"/>
              </a:ext>
            </a:extLst>
          </p:cNvPr>
          <p:cNvSpPr txBox="1">
            <a:spLocks/>
          </p:cNvSpPr>
          <p:nvPr/>
        </p:nvSpPr>
        <p:spPr>
          <a:xfrm>
            <a:off x="0" y="827709"/>
            <a:ext cx="12192000" cy="234950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ctr">
              <a:lnSpc>
                <a:spcPct val="100000"/>
              </a:lnSpc>
              <a:buFont typeface="Arial" panose="020B0604020202020204" pitchFamily="34" charset="0"/>
              <a:buNone/>
            </a:pPr>
            <a:r>
              <a:rPr lang="en-CA" sz="9600" b="1">
                <a:latin typeface="Arial" panose="020B0604020202020204" pitchFamily="34" charset="0"/>
                <a:cs typeface="Arial" panose="020B0604020202020204" pitchFamily="34" charset="0"/>
              </a:rPr>
              <a:t>Know the potential risks </a:t>
            </a:r>
            <a:br>
              <a:rPr lang="en-CA" sz="9600" b="1">
                <a:latin typeface="Arial" panose="020B0604020202020204" pitchFamily="34" charset="0"/>
                <a:cs typeface="Arial" panose="020B0604020202020204" pitchFamily="34" charset="0"/>
              </a:rPr>
            </a:br>
            <a:r>
              <a:rPr lang="en-CA" sz="9600" b="1">
                <a:latin typeface="Arial" panose="020B0604020202020204" pitchFamily="34" charset="0"/>
                <a:cs typeface="Arial" panose="020B0604020202020204" pitchFamily="34" charset="0"/>
              </a:rPr>
              <a:t>of using opioids</a:t>
            </a:r>
            <a:endParaRPr lang="en-CA" sz="9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944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5D723DB-430E-FC4E-83C9-F837EB067C9C}"/>
              </a:ext>
            </a:extLst>
          </p:cNvPr>
          <p:cNvSpPr>
            <a:spLocks noGrp="1"/>
          </p:cNvSpPr>
          <p:nvPr>
            <p:ph type="title"/>
          </p:nvPr>
        </p:nvSpPr>
        <p:spPr/>
        <p:txBody>
          <a:bodyPr/>
          <a:lstStyle/>
          <a:p>
            <a:r>
              <a:rPr lang="fr-CA" dirty="0"/>
              <a:t>The </a:t>
            </a:r>
            <a:r>
              <a:rPr lang="fr-CA" dirty="0" err="1"/>
              <a:t>opioid</a:t>
            </a:r>
            <a:r>
              <a:rPr lang="fr-CA" dirty="0"/>
              <a:t> overdose </a:t>
            </a:r>
            <a:r>
              <a:rPr lang="fr-CA" dirty="0" err="1"/>
              <a:t>crisis</a:t>
            </a:r>
            <a:endParaRPr lang="en-US" dirty="0"/>
          </a:p>
        </p:txBody>
      </p:sp>
      <p:sp>
        <p:nvSpPr>
          <p:cNvPr id="9" name="TextBox 8">
            <a:extLst>
              <a:ext uri="{FF2B5EF4-FFF2-40B4-BE49-F238E27FC236}">
                <a16:creationId xmlns:a16="http://schemas.microsoft.com/office/drawing/2014/main" id="{D558AA33-95FB-614A-BD3D-5F092474D196}"/>
              </a:ext>
            </a:extLst>
          </p:cNvPr>
          <p:cNvSpPr txBox="1"/>
          <p:nvPr/>
        </p:nvSpPr>
        <p:spPr>
          <a:xfrm>
            <a:off x="138106" y="1444650"/>
            <a:ext cx="4635500" cy="1569660"/>
          </a:xfrm>
          <a:prstGeom prst="rect">
            <a:avLst/>
          </a:prstGeom>
          <a:noFill/>
        </p:spPr>
        <p:txBody>
          <a:bodyPr wrap="square">
            <a:spAutoFit/>
          </a:bodyPr>
          <a:lstStyle/>
          <a:p>
            <a:pPr marL="0" indent="0" algn="r" fontAlgn="ctr">
              <a:lnSpc>
                <a:spcPct val="100000"/>
              </a:lnSpc>
              <a:buFont typeface="Arial" panose="020B0604020202020204" pitchFamily="34" charset="0"/>
              <a:buNone/>
            </a:pPr>
            <a:r>
              <a:rPr lang="en-CA" sz="9600" b="1" dirty="0">
                <a:latin typeface="Arial" panose="020B0604020202020204" pitchFamily="34" charset="0"/>
                <a:cs typeface="Arial" panose="020B0604020202020204" pitchFamily="34" charset="0"/>
              </a:rPr>
              <a:t>26,690</a:t>
            </a:r>
          </a:p>
        </p:txBody>
      </p:sp>
      <p:sp>
        <p:nvSpPr>
          <p:cNvPr id="10" name="TextBox 9">
            <a:extLst>
              <a:ext uri="{FF2B5EF4-FFF2-40B4-BE49-F238E27FC236}">
                <a16:creationId xmlns:a16="http://schemas.microsoft.com/office/drawing/2014/main" id="{43155D74-FFFC-0C46-A1E6-6D7E17C1B5EB}"/>
              </a:ext>
            </a:extLst>
          </p:cNvPr>
          <p:cNvSpPr txBox="1"/>
          <p:nvPr/>
        </p:nvSpPr>
        <p:spPr>
          <a:xfrm>
            <a:off x="4959346" y="1813982"/>
            <a:ext cx="5880100" cy="830997"/>
          </a:xfrm>
          <a:prstGeom prst="rect">
            <a:avLst/>
          </a:prstGeom>
          <a:noFill/>
        </p:spPr>
        <p:txBody>
          <a:bodyPr wrap="square" rtlCol="0">
            <a:spAutoFit/>
          </a:bodyPr>
          <a:lstStyle/>
          <a:p>
            <a:r>
              <a:rPr lang="en-CA" sz="2400" dirty="0">
                <a:solidFill>
                  <a:schemeClr val="dk1"/>
                </a:solidFill>
                <a:latin typeface="Arial" panose="020B0604020202020204" pitchFamily="34" charset="0"/>
                <a:cs typeface="Arial" panose="020B0604020202020204" pitchFamily="34" charset="0"/>
              </a:rPr>
              <a:t>Since 2016, there have been over</a:t>
            </a:r>
            <a:r>
              <a:rPr lang="en-CA" sz="2400" b="1" dirty="0">
                <a:solidFill>
                  <a:schemeClr val="dk1"/>
                </a:solidFill>
                <a:latin typeface="Arial" panose="020B0604020202020204" pitchFamily="34" charset="0"/>
                <a:cs typeface="Arial" panose="020B0604020202020204" pitchFamily="34" charset="0"/>
              </a:rPr>
              <a:t> </a:t>
            </a:r>
            <a:br>
              <a:rPr lang="en-CA" sz="2400" b="1" dirty="0">
                <a:solidFill>
                  <a:schemeClr val="dk1"/>
                </a:solidFill>
                <a:latin typeface="Arial" panose="020B0604020202020204" pitchFamily="34" charset="0"/>
                <a:cs typeface="Arial" panose="020B0604020202020204" pitchFamily="34" charset="0"/>
              </a:rPr>
            </a:br>
            <a:r>
              <a:rPr lang="en-CA" sz="2400" b="1" dirty="0">
                <a:solidFill>
                  <a:schemeClr val="dk1"/>
                </a:solidFill>
                <a:latin typeface="Arial" panose="020B0604020202020204" pitchFamily="34" charset="0"/>
                <a:cs typeface="Arial" panose="020B0604020202020204" pitchFamily="34" charset="0"/>
              </a:rPr>
              <a:t>26,690 </a:t>
            </a:r>
            <a:r>
              <a:rPr lang="en-CA" sz="2400" dirty="0">
                <a:solidFill>
                  <a:schemeClr val="dk1"/>
                </a:solidFill>
                <a:latin typeface="Arial" panose="020B0604020202020204" pitchFamily="34" charset="0"/>
                <a:cs typeface="Arial" panose="020B0604020202020204" pitchFamily="34" charset="0"/>
              </a:rPr>
              <a:t>opioid-related deaths in Canada</a:t>
            </a:r>
            <a:endParaRPr lang="en-US" sz="2400" dirty="0"/>
          </a:p>
        </p:txBody>
      </p:sp>
      <p:sp>
        <p:nvSpPr>
          <p:cNvPr id="11" name="TextBox 10">
            <a:extLst>
              <a:ext uri="{FF2B5EF4-FFF2-40B4-BE49-F238E27FC236}">
                <a16:creationId xmlns:a16="http://schemas.microsoft.com/office/drawing/2014/main" id="{E01BDBB4-B236-EB48-B6BE-90DBEAB47348}"/>
              </a:ext>
            </a:extLst>
          </p:cNvPr>
          <p:cNvSpPr txBox="1"/>
          <p:nvPr/>
        </p:nvSpPr>
        <p:spPr>
          <a:xfrm>
            <a:off x="138106" y="2589245"/>
            <a:ext cx="4635500" cy="1569660"/>
          </a:xfrm>
          <a:prstGeom prst="rect">
            <a:avLst/>
          </a:prstGeom>
          <a:noFill/>
        </p:spPr>
        <p:txBody>
          <a:bodyPr wrap="square">
            <a:spAutoFit/>
          </a:bodyPr>
          <a:lstStyle/>
          <a:p>
            <a:pPr marL="0" indent="0" algn="r" fontAlgn="ctr">
              <a:lnSpc>
                <a:spcPct val="100000"/>
              </a:lnSpc>
              <a:buFont typeface="Arial" panose="020B0604020202020204" pitchFamily="34" charset="0"/>
              <a:buNone/>
            </a:pPr>
            <a:r>
              <a:rPr lang="fr-CA" sz="9600" b="1" dirty="0">
                <a:latin typeface="Arial" panose="020B0604020202020204" pitchFamily="34" charset="0"/>
                <a:cs typeface="Arial" panose="020B0604020202020204" pitchFamily="34" charset="0"/>
              </a:rPr>
              <a:t>20</a:t>
            </a:r>
            <a:endParaRPr lang="en-CA" sz="9600" b="1"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ED5EF42-AE3D-C348-ADE3-2E6E60B604FA}"/>
              </a:ext>
            </a:extLst>
          </p:cNvPr>
          <p:cNvSpPr txBox="1"/>
          <p:nvPr/>
        </p:nvSpPr>
        <p:spPr>
          <a:xfrm>
            <a:off x="4959346" y="3143243"/>
            <a:ext cx="6394454" cy="461665"/>
          </a:xfrm>
          <a:prstGeom prst="rect">
            <a:avLst/>
          </a:prstGeom>
          <a:noFill/>
        </p:spPr>
        <p:txBody>
          <a:bodyPr wrap="square" rtlCol="0">
            <a:spAutoFit/>
          </a:bodyPr>
          <a:lstStyle/>
          <a:p>
            <a:r>
              <a:rPr lang="en-CA" sz="2400" dirty="0">
                <a:solidFill>
                  <a:schemeClr val="dk1"/>
                </a:solidFill>
                <a:latin typeface="Arial" panose="020B0604020202020204" pitchFamily="34" charset="0"/>
                <a:cs typeface="Arial" panose="020B0604020202020204" pitchFamily="34" charset="0"/>
              </a:rPr>
              <a:t>On average, </a:t>
            </a:r>
            <a:r>
              <a:rPr lang="en-CA" sz="2400" b="1" dirty="0">
                <a:solidFill>
                  <a:schemeClr val="dk1"/>
                </a:solidFill>
                <a:latin typeface="Arial" panose="020B0604020202020204" pitchFamily="34" charset="0"/>
                <a:cs typeface="Arial" panose="020B0604020202020204" pitchFamily="34" charset="0"/>
              </a:rPr>
              <a:t>20</a:t>
            </a:r>
            <a:r>
              <a:rPr lang="en-CA" sz="2400" dirty="0">
                <a:solidFill>
                  <a:schemeClr val="dk1"/>
                </a:solidFill>
                <a:latin typeface="Arial" panose="020B0604020202020204" pitchFamily="34" charset="0"/>
                <a:cs typeface="Arial" panose="020B0604020202020204" pitchFamily="34" charset="0"/>
              </a:rPr>
              <a:t> people die per day in Canada</a:t>
            </a:r>
            <a:endParaRPr lang="en-US" sz="2400" dirty="0"/>
          </a:p>
        </p:txBody>
      </p:sp>
      <p:sp>
        <p:nvSpPr>
          <p:cNvPr id="15" name="TextBox 14">
            <a:extLst>
              <a:ext uri="{FF2B5EF4-FFF2-40B4-BE49-F238E27FC236}">
                <a16:creationId xmlns:a16="http://schemas.microsoft.com/office/drawing/2014/main" id="{3FCA3DDC-8D13-7040-9AEF-EF536AE1F324}"/>
              </a:ext>
            </a:extLst>
          </p:cNvPr>
          <p:cNvSpPr txBox="1"/>
          <p:nvPr/>
        </p:nvSpPr>
        <p:spPr>
          <a:xfrm>
            <a:off x="138106" y="4884435"/>
            <a:ext cx="4635500" cy="1569660"/>
          </a:xfrm>
          <a:prstGeom prst="rect">
            <a:avLst/>
          </a:prstGeom>
          <a:noFill/>
        </p:spPr>
        <p:txBody>
          <a:bodyPr wrap="square">
            <a:spAutoFit/>
          </a:bodyPr>
          <a:lstStyle/>
          <a:p>
            <a:pPr marL="0" indent="0" algn="r" fontAlgn="ctr">
              <a:lnSpc>
                <a:spcPct val="100000"/>
              </a:lnSpc>
              <a:buFont typeface="Arial" panose="020B0604020202020204" pitchFamily="34" charset="0"/>
              <a:buNone/>
            </a:pPr>
            <a:r>
              <a:rPr lang="en-CA" sz="9600" b="1" dirty="0">
                <a:latin typeface="Arial" panose="020B0604020202020204" pitchFamily="34" charset="0"/>
                <a:cs typeface="Arial" panose="020B0604020202020204" pitchFamily="34" charset="0"/>
              </a:rPr>
              <a:t>86%</a:t>
            </a:r>
          </a:p>
        </p:txBody>
      </p:sp>
      <p:sp>
        <p:nvSpPr>
          <p:cNvPr id="17" name="TextBox 16">
            <a:extLst>
              <a:ext uri="{FF2B5EF4-FFF2-40B4-BE49-F238E27FC236}">
                <a16:creationId xmlns:a16="http://schemas.microsoft.com/office/drawing/2014/main" id="{25ECF1B3-2C37-404B-BB27-B26D716E201A}"/>
              </a:ext>
            </a:extLst>
          </p:cNvPr>
          <p:cNvSpPr txBox="1"/>
          <p:nvPr/>
        </p:nvSpPr>
        <p:spPr>
          <a:xfrm>
            <a:off x="4959346" y="5069101"/>
            <a:ext cx="7094548" cy="1200329"/>
          </a:xfrm>
          <a:prstGeom prst="rect">
            <a:avLst/>
          </a:prstGeom>
          <a:noFill/>
        </p:spPr>
        <p:txBody>
          <a:bodyPr wrap="square" rtlCol="0">
            <a:spAutoFit/>
          </a:bodyPr>
          <a:lstStyle/>
          <a:p>
            <a:r>
              <a:rPr lang="en-CA" sz="2400" dirty="0">
                <a:solidFill>
                  <a:schemeClr val="dk1"/>
                </a:solidFill>
                <a:latin typeface="Arial" panose="020B0604020202020204" pitchFamily="34" charset="0"/>
                <a:cs typeface="Arial" panose="020B0604020202020204" pitchFamily="34" charset="0"/>
              </a:rPr>
              <a:t>In 2021, (January to September), </a:t>
            </a:r>
            <a:r>
              <a:rPr lang="en-CA" sz="2400" b="1" dirty="0">
                <a:solidFill>
                  <a:schemeClr val="dk1"/>
                </a:solidFill>
                <a:latin typeface="Arial" panose="020B0604020202020204" pitchFamily="34" charset="0"/>
                <a:cs typeface="Arial" panose="020B0604020202020204" pitchFamily="34" charset="0"/>
              </a:rPr>
              <a:t>86% </a:t>
            </a:r>
            <a:r>
              <a:rPr lang="en-CA" sz="2400" dirty="0">
                <a:solidFill>
                  <a:schemeClr val="dk1"/>
                </a:solidFill>
                <a:latin typeface="Arial" panose="020B0604020202020204" pitchFamily="34" charset="0"/>
                <a:cs typeface="Arial" panose="020B0604020202020204" pitchFamily="34" charset="0"/>
              </a:rPr>
              <a:t>of opioid-related deaths involved fentanyl, a very strong opioid that is now being found in other illegal drugs</a:t>
            </a:r>
            <a:endParaRPr lang="en-US" sz="2400" dirty="0"/>
          </a:p>
        </p:txBody>
      </p:sp>
      <p:sp>
        <p:nvSpPr>
          <p:cNvPr id="21" name="TextBox 20">
            <a:extLst>
              <a:ext uri="{FF2B5EF4-FFF2-40B4-BE49-F238E27FC236}">
                <a16:creationId xmlns:a16="http://schemas.microsoft.com/office/drawing/2014/main" id="{4819F67C-244B-774D-AFF1-D9E9CF7119BB}"/>
              </a:ext>
            </a:extLst>
          </p:cNvPr>
          <p:cNvSpPr txBox="1"/>
          <p:nvPr/>
        </p:nvSpPr>
        <p:spPr>
          <a:xfrm>
            <a:off x="138106" y="3717957"/>
            <a:ext cx="4635500" cy="1569660"/>
          </a:xfrm>
          <a:prstGeom prst="rect">
            <a:avLst/>
          </a:prstGeom>
          <a:noFill/>
        </p:spPr>
        <p:txBody>
          <a:bodyPr wrap="square">
            <a:spAutoFit/>
          </a:bodyPr>
          <a:lstStyle/>
          <a:p>
            <a:pPr marL="0" indent="0" algn="r" fontAlgn="ctr">
              <a:lnSpc>
                <a:spcPct val="100000"/>
              </a:lnSpc>
              <a:buFont typeface="Arial" panose="020B0604020202020204" pitchFamily="34" charset="0"/>
              <a:buNone/>
            </a:pPr>
            <a:r>
              <a:rPr lang="en-CA" sz="9600" b="1" dirty="0">
                <a:latin typeface="Arial" panose="020B0604020202020204" pitchFamily="34" charset="0"/>
                <a:cs typeface="Arial" panose="020B0604020202020204" pitchFamily="34" charset="0"/>
              </a:rPr>
              <a:t>17</a:t>
            </a:r>
          </a:p>
        </p:txBody>
      </p:sp>
      <p:sp>
        <p:nvSpPr>
          <p:cNvPr id="22" name="TextBox 21">
            <a:extLst>
              <a:ext uri="{FF2B5EF4-FFF2-40B4-BE49-F238E27FC236}">
                <a16:creationId xmlns:a16="http://schemas.microsoft.com/office/drawing/2014/main" id="{236798D7-83D1-534E-8636-361602575C0C}"/>
              </a:ext>
            </a:extLst>
          </p:cNvPr>
          <p:cNvSpPr txBox="1"/>
          <p:nvPr/>
        </p:nvSpPr>
        <p:spPr>
          <a:xfrm>
            <a:off x="4959346" y="4271955"/>
            <a:ext cx="5880100" cy="461665"/>
          </a:xfrm>
          <a:prstGeom prst="rect">
            <a:avLst/>
          </a:prstGeom>
          <a:noFill/>
        </p:spPr>
        <p:txBody>
          <a:bodyPr wrap="square" rtlCol="0">
            <a:spAutoFit/>
          </a:bodyPr>
          <a:lstStyle/>
          <a:p>
            <a:r>
              <a:rPr lang="en-CA" sz="2400" b="1" dirty="0">
                <a:solidFill>
                  <a:schemeClr val="dk1"/>
                </a:solidFill>
                <a:latin typeface="Arial" panose="020B0604020202020204" pitchFamily="34" charset="0"/>
                <a:cs typeface="Arial" panose="020B0604020202020204" pitchFamily="34" charset="0"/>
              </a:rPr>
              <a:t>17</a:t>
            </a:r>
            <a:r>
              <a:rPr lang="en-CA" sz="2400" dirty="0">
                <a:solidFill>
                  <a:schemeClr val="dk1"/>
                </a:solidFill>
                <a:latin typeface="Arial" panose="020B0604020202020204" pitchFamily="34" charset="0"/>
                <a:cs typeface="Arial" panose="020B0604020202020204" pitchFamily="34" charset="0"/>
              </a:rPr>
              <a:t> are hospitalized per day in Canada</a:t>
            </a:r>
            <a:endParaRPr lang="en-US" sz="2400" dirty="0"/>
          </a:p>
        </p:txBody>
      </p:sp>
    </p:spTree>
    <p:extLst>
      <p:ext uri="{BB962C8B-B14F-4D97-AF65-F5344CB8AC3E}">
        <p14:creationId xmlns:p14="http://schemas.microsoft.com/office/powerpoint/2010/main" val="116473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DDF91F-F9E4-2242-B312-2D82D5C5D64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183146" y="0"/>
            <a:ext cx="5008854" cy="6858000"/>
          </a:xfrm>
          <a:prstGeom prst="rect">
            <a:avLst/>
          </a:prstGeom>
        </p:spPr>
      </p:pic>
      <p:sp>
        <p:nvSpPr>
          <p:cNvPr id="3" name="Content Placeholder 2"/>
          <p:cNvSpPr>
            <a:spLocks noGrp="1"/>
          </p:cNvSpPr>
          <p:nvPr>
            <p:ph sz="half" idx="1"/>
          </p:nvPr>
        </p:nvSpPr>
        <p:spPr>
          <a:xfrm>
            <a:off x="882996" y="1009643"/>
            <a:ext cx="5566573" cy="5238756"/>
          </a:xfrm>
        </p:spPr>
        <p:txBody>
          <a:bodyPr/>
          <a:lstStyle/>
          <a:p>
            <a:pPr fontAlgn="ctr">
              <a:lnSpc>
                <a:spcPct val="90000"/>
              </a:lnSpc>
              <a:spcAft>
                <a:spcPts val="1600"/>
              </a:spcAft>
            </a:pPr>
            <a:r>
              <a:rPr lang="en-CA" sz="5867" dirty="0"/>
              <a:t>Prescribed </a:t>
            </a:r>
            <a:br>
              <a:rPr lang="en-CA" sz="5867" dirty="0"/>
            </a:br>
            <a:r>
              <a:rPr lang="en-CA" sz="5867" dirty="0"/>
              <a:t>an opioid?</a:t>
            </a:r>
          </a:p>
          <a:p>
            <a:pPr marL="302400" lvl="1" indent="-302400">
              <a:lnSpc>
                <a:spcPct val="100000"/>
              </a:lnSpc>
              <a:buClr>
                <a:srgbClr val="EF4823"/>
              </a:buClr>
              <a:buSzPct val="60000"/>
              <a:buFont typeface=".Lucida Grande UI Regular"/>
              <a:buChar char="►"/>
            </a:pPr>
            <a:r>
              <a:rPr lang="en-CA" sz="2400" dirty="0"/>
              <a:t>Always follow the instructions</a:t>
            </a:r>
          </a:p>
          <a:p>
            <a:pPr marL="302400" lvl="1" indent="-302400">
              <a:lnSpc>
                <a:spcPct val="100000"/>
              </a:lnSpc>
              <a:buClr>
                <a:srgbClr val="EF4823"/>
              </a:buClr>
              <a:buSzPct val="60000"/>
              <a:buFont typeface=".Lucida Grande UI Regular"/>
              <a:buChar char="►"/>
            </a:pPr>
            <a:r>
              <a:rPr lang="en-CA" sz="2400" dirty="0"/>
              <a:t>Use the lowest dose possible </a:t>
            </a:r>
          </a:p>
          <a:p>
            <a:pPr marL="302400" lvl="1" indent="-302400">
              <a:lnSpc>
                <a:spcPct val="100000"/>
              </a:lnSpc>
              <a:buClr>
                <a:srgbClr val="EF4823"/>
              </a:buClr>
              <a:buSzPct val="60000"/>
              <a:buFont typeface=".Lucida Grande UI Regular"/>
              <a:buChar char="►"/>
            </a:pPr>
            <a:r>
              <a:rPr lang="en-CA" sz="2400" dirty="0"/>
              <a:t>Take for the shortest amount </a:t>
            </a:r>
            <a:br>
              <a:rPr lang="en-CA" sz="2400" dirty="0"/>
            </a:br>
            <a:r>
              <a:rPr lang="en-CA" sz="2400" dirty="0"/>
              <a:t>of time possible</a:t>
            </a:r>
          </a:p>
          <a:p>
            <a:pPr marL="302400" lvl="1" indent="-302400">
              <a:lnSpc>
                <a:spcPct val="100000"/>
              </a:lnSpc>
              <a:buClr>
                <a:srgbClr val="EF4823"/>
              </a:buClr>
              <a:buSzPct val="60000"/>
              <a:buFont typeface=".Lucida Grande UI Regular"/>
              <a:buChar char="►"/>
            </a:pPr>
            <a:r>
              <a:rPr lang="en-CA" sz="2400" dirty="0"/>
              <a:t>Ask your healthcare provider </a:t>
            </a:r>
            <a:br>
              <a:rPr lang="en-CA" sz="2400" dirty="0"/>
            </a:br>
            <a:r>
              <a:rPr lang="en-CA" sz="2400" dirty="0"/>
              <a:t>about alternatives to treating pain</a:t>
            </a:r>
            <a:endParaRPr lang="en-CA" sz="2400" b="1" dirty="0"/>
          </a:p>
        </p:txBody>
      </p:sp>
    </p:spTree>
    <p:extLst>
      <p:ext uri="{BB962C8B-B14F-4D97-AF65-F5344CB8AC3E}">
        <p14:creationId xmlns:p14="http://schemas.microsoft.com/office/powerpoint/2010/main" val="219328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8BC07097-4CB5-944A-976A-A1AD27F43943}"/>
              </a:ext>
            </a:extLst>
          </p:cNvPr>
          <p:cNvSpPr txBox="1">
            <a:spLocks/>
          </p:cNvSpPr>
          <p:nvPr/>
        </p:nvSpPr>
        <p:spPr>
          <a:xfrm>
            <a:off x="0" y="2254250"/>
            <a:ext cx="12192000" cy="2349500"/>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ctr">
              <a:lnSpc>
                <a:spcPct val="100000"/>
              </a:lnSpc>
              <a:buFont typeface="Arial" panose="020B0604020202020204" pitchFamily="34" charset="0"/>
              <a:buNone/>
            </a:pPr>
            <a:r>
              <a:rPr lang="en-CA" sz="12200" b="1" dirty="0">
                <a:solidFill>
                  <a:srgbClr val="DFE329"/>
                </a:solidFill>
                <a:latin typeface="Arial" panose="020B0604020202020204" pitchFamily="34" charset="0"/>
                <a:cs typeface="Arial" panose="020B0604020202020204" pitchFamily="34" charset="0"/>
              </a:rPr>
              <a:t>You can’t see, taste </a:t>
            </a:r>
            <a:br>
              <a:rPr lang="en-CA" sz="12200" b="1" dirty="0">
                <a:solidFill>
                  <a:srgbClr val="DFE329"/>
                </a:solidFill>
                <a:latin typeface="Arial" panose="020B0604020202020204" pitchFamily="34" charset="0"/>
                <a:cs typeface="Arial" panose="020B0604020202020204" pitchFamily="34" charset="0"/>
              </a:rPr>
            </a:br>
            <a:r>
              <a:rPr lang="en-CA" sz="12200" b="1" dirty="0">
                <a:solidFill>
                  <a:srgbClr val="DFE329"/>
                </a:solidFill>
                <a:latin typeface="Arial" panose="020B0604020202020204" pitchFamily="34" charset="0"/>
                <a:cs typeface="Arial" panose="020B0604020202020204" pitchFamily="34" charset="0"/>
              </a:rPr>
              <a:t>or smell fentanyl</a:t>
            </a:r>
          </a:p>
          <a:p>
            <a:pPr marL="0" indent="0" algn="ctr" fontAlgn="ctr">
              <a:lnSpc>
                <a:spcPct val="100000"/>
              </a:lnSpc>
              <a:spcBef>
                <a:spcPts val="1600"/>
              </a:spcBef>
              <a:buFont typeface="Arial" panose="020B0604020202020204" pitchFamily="34" charset="0"/>
              <a:buNone/>
            </a:pPr>
            <a:r>
              <a:rPr lang="en-CA" sz="5100" dirty="0">
                <a:solidFill>
                  <a:schemeClr val="bg1"/>
                </a:solidFill>
                <a:latin typeface="Arial" panose="020B0604020202020204" pitchFamily="34" charset="0"/>
                <a:cs typeface="Arial" panose="020B0604020202020204" pitchFamily="34" charset="0"/>
              </a:rPr>
              <a:t>Fentanyl is being added to many illegal drugs</a:t>
            </a:r>
          </a:p>
        </p:txBody>
      </p:sp>
      <p:pic>
        <p:nvPicPr>
          <p:cNvPr id="4" name="Picture 3">
            <a:extLst>
              <a:ext uri="{FF2B5EF4-FFF2-40B4-BE49-F238E27FC236}">
                <a16:creationId xmlns:a16="http://schemas.microsoft.com/office/drawing/2014/main" id="{68D8F411-9096-634A-B80E-3F1CA7D18EA5}"/>
              </a:ext>
            </a:extLst>
          </p:cNvPr>
          <p:cNvPicPr>
            <a:picLocks noChangeAspect="1"/>
          </p:cNvPicPr>
          <p:nvPr/>
        </p:nvPicPr>
        <p:blipFill rotWithShape="1">
          <a:blip r:embed="rId3"/>
          <a:srcRect/>
          <a:stretch/>
        </p:blipFill>
        <p:spPr>
          <a:xfrm>
            <a:off x="4374776" y="0"/>
            <a:ext cx="3778624" cy="578223"/>
          </a:xfrm>
          <a:prstGeom prst="rect">
            <a:avLst/>
          </a:prstGeom>
        </p:spPr>
      </p:pic>
    </p:spTree>
    <p:extLst>
      <p:ext uri="{BB962C8B-B14F-4D97-AF65-F5344CB8AC3E}">
        <p14:creationId xmlns:p14="http://schemas.microsoft.com/office/powerpoint/2010/main" val="268045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79487186-A9A3-F74C-BC23-39B2FC63FF26}"/>
              </a:ext>
            </a:extLst>
          </p:cNvPr>
          <p:cNvSpPr txBox="1">
            <a:spLocks/>
          </p:cNvSpPr>
          <p:nvPr/>
        </p:nvSpPr>
        <p:spPr bwMode="auto">
          <a:xfrm>
            <a:off x="0" y="1084803"/>
            <a:ext cx="1219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l" defTabSz="457189" rtl="0" fontAlgn="base">
              <a:spcBef>
                <a:spcPct val="0"/>
              </a:spcBef>
              <a:spcAft>
                <a:spcPct val="0"/>
              </a:spcAft>
              <a:defRPr sz="2000" b="1" kern="1200">
                <a:solidFill>
                  <a:srgbClr val="2AB5A8"/>
                </a:solidFill>
                <a:latin typeface="Arial" panose="020B0604020202020204" pitchFamily="34" charset="0"/>
                <a:ea typeface="ＭＳ Ｐゴシック" charset="0"/>
                <a:cs typeface="Arial" panose="020B0604020202020204" pitchFamily="34" charset="0"/>
              </a:defRPr>
            </a:lvl1pPr>
            <a:lvl2pPr algn="l" defTabSz="457189" rtl="0" fontAlgn="base">
              <a:spcBef>
                <a:spcPct val="0"/>
              </a:spcBef>
              <a:spcAft>
                <a:spcPct val="0"/>
              </a:spcAft>
              <a:defRPr sz="3200">
                <a:solidFill>
                  <a:srgbClr val="8F9F9A"/>
                </a:solidFill>
                <a:latin typeface="Arial MT" charset="0"/>
                <a:ea typeface="ＭＳ Ｐゴシック" charset="0"/>
              </a:defRPr>
            </a:lvl2pPr>
            <a:lvl3pPr algn="l" defTabSz="457189" rtl="0" fontAlgn="base">
              <a:spcBef>
                <a:spcPct val="0"/>
              </a:spcBef>
              <a:spcAft>
                <a:spcPct val="0"/>
              </a:spcAft>
              <a:defRPr sz="3200">
                <a:solidFill>
                  <a:srgbClr val="8F9F9A"/>
                </a:solidFill>
                <a:latin typeface="Arial MT" charset="0"/>
                <a:ea typeface="ＭＳ Ｐゴシック" charset="0"/>
              </a:defRPr>
            </a:lvl3pPr>
            <a:lvl4pPr algn="l" defTabSz="457189" rtl="0" fontAlgn="base">
              <a:spcBef>
                <a:spcPct val="0"/>
              </a:spcBef>
              <a:spcAft>
                <a:spcPct val="0"/>
              </a:spcAft>
              <a:defRPr sz="3200">
                <a:solidFill>
                  <a:srgbClr val="8F9F9A"/>
                </a:solidFill>
                <a:latin typeface="Arial MT" charset="0"/>
                <a:ea typeface="ＭＳ Ｐゴシック" charset="0"/>
              </a:defRPr>
            </a:lvl4pPr>
            <a:lvl5pPr algn="l" defTabSz="457189" rtl="0" fontAlgn="base">
              <a:spcBef>
                <a:spcPct val="0"/>
              </a:spcBef>
              <a:spcAft>
                <a:spcPct val="0"/>
              </a:spcAft>
              <a:defRPr sz="3200">
                <a:solidFill>
                  <a:srgbClr val="8F9F9A"/>
                </a:solidFill>
                <a:latin typeface="Arial MT" charset="0"/>
                <a:ea typeface="ＭＳ Ｐゴシック" charset="0"/>
              </a:defRPr>
            </a:lvl5pPr>
            <a:lvl6pPr marL="457189" algn="l" defTabSz="457189" rtl="0" fontAlgn="base">
              <a:spcBef>
                <a:spcPct val="0"/>
              </a:spcBef>
              <a:spcAft>
                <a:spcPct val="0"/>
              </a:spcAft>
              <a:defRPr sz="3200">
                <a:solidFill>
                  <a:srgbClr val="8F9F9A"/>
                </a:solidFill>
                <a:latin typeface="Arial MT" charset="0"/>
                <a:ea typeface="ＭＳ Ｐゴシック" charset="0"/>
              </a:defRPr>
            </a:lvl6pPr>
            <a:lvl7pPr marL="914378" algn="l" defTabSz="457189" rtl="0" fontAlgn="base">
              <a:spcBef>
                <a:spcPct val="0"/>
              </a:spcBef>
              <a:spcAft>
                <a:spcPct val="0"/>
              </a:spcAft>
              <a:defRPr sz="3200">
                <a:solidFill>
                  <a:srgbClr val="8F9F9A"/>
                </a:solidFill>
                <a:latin typeface="Arial MT" charset="0"/>
                <a:ea typeface="ＭＳ Ｐゴシック" charset="0"/>
              </a:defRPr>
            </a:lvl7pPr>
            <a:lvl8pPr marL="1371566" algn="l" defTabSz="457189" rtl="0" fontAlgn="base">
              <a:spcBef>
                <a:spcPct val="0"/>
              </a:spcBef>
              <a:spcAft>
                <a:spcPct val="0"/>
              </a:spcAft>
              <a:defRPr sz="3200">
                <a:solidFill>
                  <a:srgbClr val="8F9F9A"/>
                </a:solidFill>
                <a:latin typeface="Arial MT" charset="0"/>
                <a:ea typeface="ＭＳ Ｐゴシック" charset="0"/>
              </a:defRPr>
            </a:lvl8pPr>
            <a:lvl9pPr marL="1828754" algn="l" defTabSz="457189" rtl="0" fontAlgn="base">
              <a:spcBef>
                <a:spcPct val="0"/>
              </a:spcBef>
              <a:spcAft>
                <a:spcPct val="0"/>
              </a:spcAft>
              <a:defRPr sz="3200">
                <a:solidFill>
                  <a:srgbClr val="8F9F9A"/>
                </a:solidFill>
                <a:latin typeface="Arial MT" charset="0"/>
                <a:ea typeface="ＭＳ Ｐゴシック" charset="0"/>
              </a:defRPr>
            </a:lvl9pPr>
          </a:lstStyle>
          <a:p>
            <a:pPr algn="ctr"/>
            <a:r>
              <a:rPr lang="en-CA" sz="5867" dirty="0">
                <a:solidFill>
                  <a:schemeClr val="tx1"/>
                </a:solidFill>
              </a:rPr>
              <a:t>Signs of an opioid overdose?</a:t>
            </a:r>
          </a:p>
        </p:txBody>
      </p:sp>
      <p:sp>
        <p:nvSpPr>
          <p:cNvPr id="21" name="Rectangle 20">
            <a:extLst>
              <a:ext uri="{FF2B5EF4-FFF2-40B4-BE49-F238E27FC236}">
                <a16:creationId xmlns:a16="http://schemas.microsoft.com/office/drawing/2014/main" id="{06F4EC3E-FC72-5048-9B74-7BF6E4FDFF60}"/>
              </a:ext>
            </a:extLst>
          </p:cNvPr>
          <p:cNvSpPr/>
          <p:nvPr/>
        </p:nvSpPr>
        <p:spPr>
          <a:xfrm>
            <a:off x="398859" y="3365751"/>
            <a:ext cx="1768204" cy="666977"/>
          </a:xfrm>
          <a:prstGeom prst="rect">
            <a:avLst/>
          </a:prstGeom>
        </p:spPr>
        <p:txBody>
          <a:bodyPr wrap="square">
            <a:spAutoFit/>
          </a:bodyPr>
          <a:lstStyle/>
          <a:p>
            <a:pPr lvl="0" algn="ctr"/>
            <a:r>
              <a:rPr lang="en-CA" sz="1867" b="1" dirty="0">
                <a:solidFill>
                  <a:srgbClr val="000000"/>
                </a:solidFill>
                <a:latin typeface="Arial" panose="020B0604020202020204" pitchFamily="34" charset="0"/>
                <a:cs typeface="Arial" panose="020B0604020202020204" pitchFamily="34" charset="0"/>
              </a:rPr>
              <a:t>Blue lips </a:t>
            </a:r>
            <a:br>
              <a:rPr lang="en-CA" sz="1867" b="1" dirty="0">
                <a:solidFill>
                  <a:srgbClr val="000000"/>
                </a:solidFill>
                <a:latin typeface="Arial" panose="020B0604020202020204" pitchFamily="34" charset="0"/>
                <a:cs typeface="Arial" panose="020B0604020202020204" pitchFamily="34" charset="0"/>
              </a:rPr>
            </a:br>
            <a:r>
              <a:rPr lang="en-CA" sz="1867" b="1" dirty="0">
                <a:solidFill>
                  <a:srgbClr val="000000"/>
                </a:solidFill>
                <a:latin typeface="Arial" panose="020B0604020202020204" pitchFamily="34" charset="0"/>
                <a:cs typeface="Arial" panose="020B0604020202020204" pitchFamily="34" charset="0"/>
              </a:rPr>
              <a:t>or nails </a:t>
            </a:r>
          </a:p>
        </p:txBody>
      </p:sp>
      <p:sp>
        <p:nvSpPr>
          <p:cNvPr id="31" name="Rectangle 30">
            <a:extLst>
              <a:ext uri="{FF2B5EF4-FFF2-40B4-BE49-F238E27FC236}">
                <a16:creationId xmlns:a16="http://schemas.microsoft.com/office/drawing/2014/main" id="{65043679-9016-5A4D-A1F2-02482AB68AFD}"/>
              </a:ext>
            </a:extLst>
          </p:cNvPr>
          <p:cNvSpPr/>
          <p:nvPr/>
        </p:nvSpPr>
        <p:spPr>
          <a:xfrm>
            <a:off x="2324355" y="3365750"/>
            <a:ext cx="1768204" cy="666977"/>
          </a:xfrm>
          <a:prstGeom prst="rect">
            <a:avLst/>
          </a:prstGeom>
        </p:spPr>
        <p:txBody>
          <a:bodyPr wrap="square">
            <a:spAutoFit/>
          </a:bodyPr>
          <a:lstStyle/>
          <a:p>
            <a:pPr lvl="0" algn="ctr"/>
            <a:r>
              <a:rPr lang="en-CA" sz="1867" b="1" dirty="0">
                <a:solidFill>
                  <a:srgbClr val="000000"/>
                </a:solidFill>
                <a:latin typeface="Arial" panose="020B0604020202020204" pitchFamily="34" charset="0"/>
                <a:cs typeface="Arial" panose="020B0604020202020204" pitchFamily="34" charset="0"/>
              </a:rPr>
              <a:t>Dizziness and confusion</a:t>
            </a:r>
          </a:p>
        </p:txBody>
      </p:sp>
      <p:sp>
        <p:nvSpPr>
          <p:cNvPr id="32" name="Rectangle 31">
            <a:extLst>
              <a:ext uri="{FF2B5EF4-FFF2-40B4-BE49-F238E27FC236}">
                <a16:creationId xmlns:a16="http://schemas.microsoft.com/office/drawing/2014/main" id="{6B2F8C61-97CB-614B-9B15-8646FF8B690C}"/>
              </a:ext>
            </a:extLst>
          </p:cNvPr>
          <p:cNvSpPr/>
          <p:nvPr/>
        </p:nvSpPr>
        <p:spPr>
          <a:xfrm>
            <a:off x="4249851" y="3365751"/>
            <a:ext cx="1768204" cy="666977"/>
          </a:xfrm>
          <a:prstGeom prst="rect">
            <a:avLst/>
          </a:prstGeom>
        </p:spPr>
        <p:txBody>
          <a:bodyPr wrap="square">
            <a:spAutoFit/>
          </a:bodyPr>
          <a:lstStyle/>
          <a:p>
            <a:pPr lvl="0" algn="ctr"/>
            <a:r>
              <a:rPr lang="en-CA" sz="1867" b="1" dirty="0">
                <a:solidFill>
                  <a:srgbClr val="000000"/>
                </a:solidFill>
                <a:latin typeface="Arial" panose="020B0604020202020204" pitchFamily="34" charset="0"/>
                <a:cs typeface="Arial" panose="020B0604020202020204" pitchFamily="34" charset="0"/>
              </a:rPr>
              <a:t>Can’t be </a:t>
            </a:r>
            <a:br>
              <a:rPr lang="en-CA" sz="1867" b="1" dirty="0">
                <a:solidFill>
                  <a:srgbClr val="000000"/>
                </a:solidFill>
                <a:latin typeface="Arial" panose="020B0604020202020204" pitchFamily="34" charset="0"/>
                <a:cs typeface="Arial" panose="020B0604020202020204" pitchFamily="34" charset="0"/>
              </a:rPr>
            </a:br>
            <a:r>
              <a:rPr lang="en-CA" sz="1867" b="1" dirty="0">
                <a:solidFill>
                  <a:srgbClr val="000000"/>
                </a:solidFill>
                <a:latin typeface="Arial" panose="020B0604020202020204" pitchFamily="34" charset="0"/>
                <a:cs typeface="Arial" panose="020B0604020202020204" pitchFamily="34" charset="0"/>
              </a:rPr>
              <a:t>woken up</a:t>
            </a:r>
          </a:p>
        </p:txBody>
      </p:sp>
      <p:sp>
        <p:nvSpPr>
          <p:cNvPr id="33" name="Rectangle 32">
            <a:extLst>
              <a:ext uri="{FF2B5EF4-FFF2-40B4-BE49-F238E27FC236}">
                <a16:creationId xmlns:a16="http://schemas.microsoft.com/office/drawing/2014/main" id="{551AFEA3-BF66-2A4D-96C0-48A50AB53F27}"/>
              </a:ext>
            </a:extLst>
          </p:cNvPr>
          <p:cNvSpPr/>
          <p:nvPr/>
        </p:nvSpPr>
        <p:spPr>
          <a:xfrm>
            <a:off x="6175347" y="3365751"/>
            <a:ext cx="1768204" cy="1241622"/>
          </a:xfrm>
          <a:prstGeom prst="rect">
            <a:avLst/>
          </a:prstGeom>
        </p:spPr>
        <p:txBody>
          <a:bodyPr wrap="square">
            <a:spAutoFit/>
          </a:bodyPr>
          <a:lstStyle/>
          <a:p>
            <a:pPr lvl="0" algn="ctr"/>
            <a:r>
              <a:rPr lang="en-CA" sz="1867" b="1" dirty="0">
                <a:solidFill>
                  <a:srgbClr val="000000"/>
                </a:solidFill>
                <a:latin typeface="Arial" panose="020B0604020202020204" pitchFamily="34" charset="0"/>
                <a:cs typeface="Arial" panose="020B0604020202020204" pitchFamily="34" charset="0"/>
              </a:rPr>
              <a:t>Choking, gurgling or snoring sounds</a:t>
            </a:r>
          </a:p>
        </p:txBody>
      </p:sp>
      <p:sp>
        <p:nvSpPr>
          <p:cNvPr id="34" name="Rectangle 33">
            <a:extLst>
              <a:ext uri="{FF2B5EF4-FFF2-40B4-BE49-F238E27FC236}">
                <a16:creationId xmlns:a16="http://schemas.microsoft.com/office/drawing/2014/main" id="{B2EF77DC-7FF0-914D-A3C3-AC64AE4F486D}"/>
              </a:ext>
            </a:extLst>
          </p:cNvPr>
          <p:cNvSpPr/>
          <p:nvPr/>
        </p:nvSpPr>
        <p:spPr>
          <a:xfrm>
            <a:off x="8100843" y="3365750"/>
            <a:ext cx="1768204" cy="666977"/>
          </a:xfrm>
          <a:prstGeom prst="rect">
            <a:avLst/>
          </a:prstGeom>
        </p:spPr>
        <p:txBody>
          <a:bodyPr wrap="square">
            <a:spAutoFit/>
          </a:bodyPr>
          <a:lstStyle/>
          <a:p>
            <a:pPr lvl="0" algn="ctr"/>
            <a:r>
              <a:rPr lang="en-CA" sz="1867" b="1" dirty="0">
                <a:solidFill>
                  <a:srgbClr val="000000"/>
                </a:solidFill>
                <a:latin typeface="Arial" panose="020B0604020202020204" pitchFamily="34" charset="0"/>
                <a:cs typeface="Arial" panose="020B0604020202020204" pitchFamily="34" charset="0"/>
              </a:rPr>
              <a:t>Slow, weak or no breathing</a:t>
            </a:r>
          </a:p>
        </p:txBody>
      </p:sp>
      <p:sp>
        <p:nvSpPr>
          <p:cNvPr id="35" name="Rectangle 34">
            <a:extLst>
              <a:ext uri="{FF2B5EF4-FFF2-40B4-BE49-F238E27FC236}">
                <a16:creationId xmlns:a16="http://schemas.microsoft.com/office/drawing/2014/main" id="{90ED1B62-819C-A24E-8F5E-8DECA954A2C1}"/>
              </a:ext>
            </a:extLst>
          </p:cNvPr>
          <p:cNvSpPr/>
          <p:nvPr/>
        </p:nvSpPr>
        <p:spPr>
          <a:xfrm>
            <a:off x="10026337" y="3365751"/>
            <a:ext cx="2027151" cy="954300"/>
          </a:xfrm>
          <a:prstGeom prst="rect">
            <a:avLst/>
          </a:prstGeom>
        </p:spPr>
        <p:txBody>
          <a:bodyPr wrap="square">
            <a:spAutoFit/>
          </a:bodyPr>
          <a:lstStyle/>
          <a:p>
            <a:pPr lvl="0" algn="ctr"/>
            <a:r>
              <a:rPr lang="en-CA" sz="1867" b="1" dirty="0">
                <a:solidFill>
                  <a:srgbClr val="000000"/>
                </a:solidFill>
                <a:latin typeface="Arial" panose="020B0604020202020204" pitchFamily="34" charset="0"/>
                <a:cs typeface="Arial" panose="020B0604020202020204" pitchFamily="34" charset="0"/>
              </a:rPr>
              <a:t>Drowsiness </a:t>
            </a:r>
            <a:br>
              <a:rPr lang="en-CA" sz="1867" b="1" dirty="0">
                <a:solidFill>
                  <a:srgbClr val="000000"/>
                </a:solidFill>
                <a:latin typeface="Arial" panose="020B0604020202020204" pitchFamily="34" charset="0"/>
                <a:cs typeface="Arial" panose="020B0604020202020204" pitchFamily="34" charset="0"/>
              </a:rPr>
            </a:br>
            <a:r>
              <a:rPr lang="en-CA" sz="1867" b="1" dirty="0">
                <a:solidFill>
                  <a:srgbClr val="000000"/>
                </a:solidFill>
                <a:latin typeface="Arial" panose="020B0604020202020204" pitchFamily="34" charset="0"/>
                <a:cs typeface="Arial" panose="020B0604020202020204" pitchFamily="34" charset="0"/>
              </a:rPr>
              <a:t>or difficulty staying awake</a:t>
            </a:r>
          </a:p>
        </p:txBody>
      </p:sp>
    </p:spTree>
    <p:extLst>
      <p:ext uri="{BB962C8B-B14F-4D97-AF65-F5344CB8AC3E}">
        <p14:creationId xmlns:p14="http://schemas.microsoft.com/office/powerpoint/2010/main" val="904346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A5533DF-EAAC-054C-A42D-3CA8E360AA38}"/>
              </a:ext>
            </a:extLst>
          </p:cNvPr>
          <p:cNvSpPr>
            <a:spLocks noGrp="1"/>
          </p:cNvSpPr>
          <p:nvPr>
            <p:ph type="title"/>
          </p:nvPr>
        </p:nvSpPr>
        <p:spPr/>
        <p:txBody>
          <a:bodyPr/>
          <a:lstStyle/>
          <a:p>
            <a:r>
              <a:rPr lang="en-US" dirty="0"/>
              <a:t>Naloxone</a:t>
            </a:r>
          </a:p>
        </p:txBody>
      </p:sp>
      <p:sp>
        <p:nvSpPr>
          <p:cNvPr id="3" name="Content Placeholder 2"/>
          <p:cNvSpPr>
            <a:spLocks noGrp="1"/>
          </p:cNvSpPr>
          <p:nvPr>
            <p:ph idx="1"/>
          </p:nvPr>
        </p:nvSpPr>
        <p:spPr>
          <a:xfrm>
            <a:off x="838200" y="1825625"/>
            <a:ext cx="6262688" cy="4351338"/>
          </a:xfrm>
        </p:spPr>
        <p:txBody>
          <a:bodyPr>
            <a:normAutofit/>
          </a:bodyPr>
          <a:lstStyle/>
          <a:p>
            <a:pPr marL="6351" lvl="1" indent="0">
              <a:lnSpc>
                <a:spcPct val="100000"/>
              </a:lnSpc>
              <a:buNone/>
            </a:pPr>
            <a:r>
              <a:rPr lang="en-CA" sz="3200" dirty="0">
                <a:solidFill>
                  <a:schemeClr val="tx1"/>
                </a:solidFill>
              </a:rPr>
              <a:t>can </a:t>
            </a:r>
            <a:r>
              <a:rPr lang="en-CA" sz="3200" b="1" dirty="0">
                <a:solidFill>
                  <a:schemeClr val="tx1"/>
                </a:solidFill>
              </a:rPr>
              <a:t>temporarily reverse </a:t>
            </a:r>
            <a:r>
              <a:rPr lang="en-CA" sz="3200" dirty="0">
                <a:solidFill>
                  <a:schemeClr val="tx1"/>
                </a:solidFill>
              </a:rPr>
              <a:t>the effects of an opioid overdose within </a:t>
            </a:r>
            <a:r>
              <a:rPr lang="en-CA" sz="3200" b="1" dirty="0">
                <a:solidFill>
                  <a:schemeClr val="tx1"/>
                </a:solidFill>
              </a:rPr>
              <a:t>2 to 5 minutes</a:t>
            </a:r>
            <a:r>
              <a:rPr lang="en-CA" sz="3200" dirty="0">
                <a:solidFill>
                  <a:schemeClr val="tx1"/>
                </a:solidFill>
              </a:rPr>
              <a:t>.</a:t>
            </a:r>
            <a:r>
              <a:rPr lang="en-CA" sz="3200" b="1" dirty="0">
                <a:solidFill>
                  <a:schemeClr val="tx1"/>
                </a:solidFill>
              </a:rPr>
              <a:t> </a:t>
            </a:r>
          </a:p>
          <a:p>
            <a:pPr marL="6351" lvl="1" indent="0">
              <a:lnSpc>
                <a:spcPct val="100000"/>
              </a:lnSpc>
              <a:buNone/>
            </a:pPr>
            <a:endParaRPr lang="en-CA" sz="3200" b="1" dirty="0">
              <a:solidFill>
                <a:schemeClr val="tx1"/>
              </a:solidFill>
            </a:endParaRPr>
          </a:p>
          <a:p>
            <a:pPr marL="6351" lvl="1" indent="0">
              <a:lnSpc>
                <a:spcPct val="100000"/>
              </a:lnSpc>
              <a:spcAft>
                <a:spcPts val="0"/>
              </a:spcAft>
              <a:buNone/>
            </a:pPr>
            <a:r>
              <a:rPr lang="en-CA" sz="3200" dirty="0">
                <a:solidFill>
                  <a:schemeClr val="tx1"/>
                </a:solidFill>
                <a:cs typeface="ＭＳ Ｐゴシック" charset="0"/>
              </a:rPr>
              <a:t>An </a:t>
            </a:r>
            <a:r>
              <a:rPr lang="en-CA" sz="3200" b="1" dirty="0">
                <a:solidFill>
                  <a:schemeClr val="tx1"/>
                </a:solidFill>
                <a:cs typeface="ＭＳ Ｐゴシック" charset="0"/>
              </a:rPr>
              <a:t>overdose is always an emergency</a:t>
            </a:r>
            <a:r>
              <a:rPr lang="en-CA" sz="3200" dirty="0">
                <a:solidFill>
                  <a:schemeClr val="tx1"/>
                </a:solidFill>
                <a:cs typeface="ＭＳ Ｐゴシック" charset="0"/>
              </a:rPr>
              <a:t>. Even if naloxone has been administered, </a:t>
            </a:r>
            <a:br>
              <a:rPr lang="en-CA" sz="3200" dirty="0">
                <a:solidFill>
                  <a:schemeClr val="tx1"/>
                </a:solidFill>
                <a:cs typeface="ＭＳ Ｐゴシック" charset="0"/>
              </a:rPr>
            </a:br>
            <a:r>
              <a:rPr lang="en-CA" sz="3200" b="1" dirty="0">
                <a:solidFill>
                  <a:schemeClr val="tx1"/>
                </a:solidFill>
                <a:cs typeface="ＭＳ Ｐゴシック" charset="0"/>
              </a:rPr>
              <a:t>always call for help</a:t>
            </a:r>
            <a:r>
              <a:rPr lang="en-CA" sz="3200" dirty="0">
                <a:solidFill>
                  <a:schemeClr val="tx1"/>
                </a:solidFill>
                <a:cs typeface="ＭＳ Ｐゴシック" charset="0"/>
              </a:rPr>
              <a:t>.</a:t>
            </a:r>
          </a:p>
          <a:p>
            <a:pPr marL="6351" lvl="1" indent="0">
              <a:lnSpc>
                <a:spcPct val="100000"/>
              </a:lnSpc>
              <a:buNone/>
            </a:pPr>
            <a:endParaRPr lang="en-CA" sz="3200" b="1" dirty="0"/>
          </a:p>
          <a:p>
            <a:pPr marL="6351" lvl="1" indent="0">
              <a:lnSpc>
                <a:spcPct val="100000"/>
              </a:lnSpc>
              <a:buNone/>
            </a:pPr>
            <a:endParaRPr lang="en-CA" sz="3200" b="1" dirty="0"/>
          </a:p>
        </p:txBody>
      </p:sp>
      <p:pic>
        <p:nvPicPr>
          <p:cNvPr id="4" name="Picture 3">
            <a:extLst>
              <a:ext uri="{FF2B5EF4-FFF2-40B4-BE49-F238E27FC236}">
                <a16:creationId xmlns:a16="http://schemas.microsoft.com/office/drawing/2014/main" id="{CECE488A-E5A1-5E48-B531-199C7430B63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77622" y="2128387"/>
            <a:ext cx="4966075" cy="2977742"/>
          </a:xfrm>
          <a:prstGeom prst="rect">
            <a:avLst/>
          </a:prstGeom>
        </p:spPr>
      </p:pic>
    </p:spTree>
    <p:extLst>
      <p:ext uri="{BB962C8B-B14F-4D97-AF65-F5344CB8AC3E}">
        <p14:creationId xmlns:p14="http://schemas.microsoft.com/office/powerpoint/2010/main" val="89459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CA" dirty="0" err="1"/>
              <a:t>Get</a:t>
            </a:r>
            <a:r>
              <a:rPr lang="fr-CA" dirty="0"/>
              <a:t> a kit for free</a:t>
            </a:r>
            <a:endParaRPr lang="en-CA" dirty="0"/>
          </a:p>
        </p:txBody>
      </p:sp>
      <p:sp>
        <p:nvSpPr>
          <p:cNvPr id="2" name="Content Placeholder 1"/>
          <p:cNvSpPr>
            <a:spLocks noGrp="1"/>
          </p:cNvSpPr>
          <p:nvPr>
            <p:ph idx="1"/>
          </p:nvPr>
        </p:nvSpPr>
        <p:spPr/>
        <p:txBody>
          <a:bodyPr/>
          <a:lstStyle/>
          <a:p>
            <a:pPr>
              <a:buClr>
                <a:srgbClr val="EF4823"/>
              </a:buClr>
              <a:buSzPct val="60000"/>
              <a:buFont typeface=".Lucida Grande UI Regular"/>
              <a:buChar char="►"/>
            </a:pPr>
            <a:r>
              <a:rPr lang="fr-CA" dirty="0" err="1"/>
              <a:t>Take</a:t>
            </a:r>
            <a:r>
              <a:rPr lang="fr-CA" dirty="0"/>
              <a:t>-home </a:t>
            </a:r>
            <a:r>
              <a:rPr lang="fr-CA" dirty="0" err="1"/>
              <a:t>naloxone</a:t>
            </a:r>
            <a:r>
              <a:rPr lang="fr-CA" dirty="0"/>
              <a:t> kits are </a:t>
            </a:r>
            <a:br>
              <a:rPr lang="fr-CA" dirty="0"/>
            </a:br>
            <a:r>
              <a:rPr lang="fr-CA" dirty="0" err="1"/>
              <a:t>available</a:t>
            </a:r>
            <a:r>
              <a:rPr lang="fr-CA" dirty="0"/>
              <a:t> at </a:t>
            </a:r>
            <a:r>
              <a:rPr lang="fr-CA" dirty="0" err="1"/>
              <a:t>most</a:t>
            </a:r>
            <a:r>
              <a:rPr lang="fr-CA" dirty="0"/>
              <a:t> pharmacies</a:t>
            </a:r>
            <a:br>
              <a:rPr lang="fr-CA" dirty="0"/>
            </a:br>
            <a:r>
              <a:rPr lang="fr-CA" dirty="0"/>
              <a:t>or local </a:t>
            </a:r>
            <a:r>
              <a:rPr lang="fr-CA" dirty="0" err="1"/>
              <a:t>health</a:t>
            </a:r>
            <a:r>
              <a:rPr lang="fr-CA" dirty="0"/>
              <a:t> </a:t>
            </a:r>
            <a:r>
              <a:rPr lang="fr-CA" dirty="0" err="1"/>
              <a:t>authorities</a:t>
            </a:r>
            <a:endParaRPr lang="fr-CA" dirty="0"/>
          </a:p>
          <a:p>
            <a:pPr>
              <a:buClr>
                <a:srgbClr val="EF4823"/>
              </a:buClr>
              <a:buSzPct val="60000"/>
              <a:buFont typeface=".Lucida Grande UI Regular"/>
              <a:buChar char="►"/>
            </a:pPr>
            <a:endParaRPr lang="fr-CA" dirty="0"/>
          </a:p>
          <a:p>
            <a:pPr>
              <a:lnSpc>
                <a:spcPct val="90000"/>
              </a:lnSpc>
              <a:spcBef>
                <a:spcPct val="0"/>
              </a:spcBef>
              <a:buClr>
                <a:srgbClr val="EF4823"/>
              </a:buClr>
              <a:buSzPct val="60000"/>
              <a:buFont typeface=".Lucida Grande UI Regular"/>
              <a:buChar char="►"/>
            </a:pPr>
            <a:r>
              <a:rPr lang="fr-CA" sz="2667" dirty="0">
                <a:latin typeface="Arial" panose="020B0604020202020204" pitchFamily="34" charset="0"/>
                <a:ea typeface="+mj-ea"/>
                <a:cs typeface="Arial" panose="020B0604020202020204" pitchFamily="34" charset="0"/>
              </a:rPr>
              <a:t>No prescription </a:t>
            </a:r>
            <a:r>
              <a:rPr lang="fr-CA" sz="2667" dirty="0" err="1">
                <a:latin typeface="Arial" panose="020B0604020202020204" pitchFamily="34" charset="0"/>
                <a:ea typeface="+mj-ea"/>
                <a:cs typeface="Arial" panose="020B0604020202020204" pitchFamily="34" charset="0"/>
              </a:rPr>
              <a:t>is</a:t>
            </a:r>
            <a:r>
              <a:rPr lang="fr-CA" sz="2667" dirty="0">
                <a:latin typeface="Arial" panose="020B0604020202020204" pitchFamily="34" charset="0"/>
                <a:ea typeface="+mj-ea"/>
                <a:cs typeface="Arial" panose="020B0604020202020204" pitchFamily="34" charset="0"/>
              </a:rPr>
              <a:t> </a:t>
            </a:r>
            <a:r>
              <a:rPr lang="fr-CA" sz="2667" dirty="0" err="1">
                <a:latin typeface="Arial" panose="020B0604020202020204" pitchFamily="34" charset="0"/>
                <a:ea typeface="+mj-ea"/>
                <a:cs typeface="Arial" panose="020B0604020202020204" pitchFamily="34" charset="0"/>
              </a:rPr>
              <a:t>needed</a:t>
            </a:r>
            <a:endParaRPr lang="fr-CA" sz="2667" dirty="0">
              <a:latin typeface="Arial" panose="020B0604020202020204" pitchFamily="34" charset="0"/>
              <a:ea typeface="+mj-ea"/>
              <a:cs typeface="Arial" panose="020B0604020202020204" pitchFamily="34" charset="0"/>
            </a:endParaRPr>
          </a:p>
          <a:p>
            <a:pPr>
              <a:buClr>
                <a:srgbClr val="EF4823"/>
              </a:buClr>
              <a:buSzPct val="60000"/>
              <a:buFont typeface=".Lucida Grande UI Regular"/>
              <a:buChar char="►"/>
            </a:pPr>
            <a:endParaRPr lang="fr-CA" dirty="0"/>
          </a:p>
          <a:p>
            <a:pPr>
              <a:buClr>
                <a:srgbClr val="EF4823"/>
              </a:buClr>
              <a:buSzPct val="60000"/>
              <a:buFont typeface=".Lucida Grande UI Regular"/>
              <a:buChar char="►"/>
            </a:pPr>
            <a:r>
              <a:rPr lang="en-CA" dirty="0"/>
              <a:t>Go to Canada.ca/opioids </a:t>
            </a:r>
            <a:br>
              <a:rPr lang="en-CA" dirty="0"/>
            </a:br>
            <a:r>
              <a:rPr lang="en-CA" dirty="0"/>
              <a:t>and search for “naloxone”</a:t>
            </a:r>
          </a:p>
        </p:txBody>
      </p:sp>
      <p:pic>
        <p:nvPicPr>
          <p:cNvPr id="6" name="Picture 5" descr="A picture containing text, indoor&#10;&#10;Description automatically generated">
            <a:extLst>
              <a:ext uri="{FF2B5EF4-FFF2-40B4-BE49-F238E27FC236}">
                <a16:creationId xmlns:a16="http://schemas.microsoft.com/office/drawing/2014/main" id="{4ECBA14D-9496-A347-ADBA-5E617D529F8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43449" y="1835728"/>
            <a:ext cx="5657273" cy="3186545"/>
          </a:xfrm>
          <a:prstGeom prst="rect">
            <a:avLst/>
          </a:prstGeom>
        </p:spPr>
      </p:pic>
    </p:spTree>
    <p:extLst>
      <p:ext uri="{BB962C8B-B14F-4D97-AF65-F5344CB8AC3E}">
        <p14:creationId xmlns:p14="http://schemas.microsoft.com/office/powerpoint/2010/main" val="44832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CA" dirty="0">
                <a:solidFill>
                  <a:schemeClr val="tx1"/>
                </a:solidFill>
              </a:rPr>
              <a:t>The Good Samaritan law</a:t>
            </a:r>
          </a:p>
        </p:txBody>
      </p:sp>
      <p:sp>
        <p:nvSpPr>
          <p:cNvPr id="2" name="Content Placeholder 1"/>
          <p:cNvSpPr>
            <a:spLocks noGrp="1"/>
          </p:cNvSpPr>
          <p:nvPr>
            <p:ph idx="4294967295"/>
          </p:nvPr>
        </p:nvSpPr>
        <p:spPr>
          <a:xfrm>
            <a:off x="838198" y="1893888"/>
            <a:ext cx="6951564" cy="2816225"/>
          </a:xfrm>
        </p:spPr>
        <p:txBody>
          <a:bodyPr>
            <a:normAutofit fontScale="92500" lnSpcReduction="10000"/>
          </a:bodyPr>
          <a:lstStyle/>
          <a:p>
            <a:pPr marL="571500" lvl="0" indent="-457200">
              <a:lnSpc>
                <a:spcPct val="115000"/>
              </a:lnSpc>
              <a:spcAft>
                <a:spcPts val="0"/>
              </a:spcAft>
              <a:buClr>
                <a:srgbClr val="EF4823"/>
              </a:buClr>
              <a:buSzPct val="60000"/>
              <a:buFont typeface=".Lucida Grande UI Regular"/>
              <a:buChar char="►"/>
            </a:pPr>
            <a:r>
              <a:rPr lang="en-CA" sz="2400" b="0" dirty="0">
                <a:solidFill>
                  <a:schemeClr val="tx1"/>
                </a:solidFill>
                <a:latin typeface="Arial" panose="020B0604020202020204" pitchFamily="34" charset="0"/>
                <a:cs typeface="Arial" panose="020B0604020202020204" pitchFamily="34" charset="0"/>
              </a:rPr>
              <a:t>Even if you’ve taken drugs or have some on you, </a:t>
            </a:r>
            <a:br>
              <a:rPr lang="en-CA" sz="2400" b="0" dirty="0">
                <a:solidFill>
                  <a:schemeClr val="tx1"/>
                </a:solidFill>
                <a:latin typeface="Arial" panose="020B0604020202020204" pitchFamily="34" charset="0"/>
                <a:cs typeface="Arial" panose="020B0604020202020204" pitchFamily="34" charset="0"/>
              </a:rPr>
            </a:br>
            <a:r>
              <a:rPr lang="en-CA" sz="2400" b="0" dirty="0">
                <a:solidFill>
                  <a:schemeClr val="tx1"/>
                </a:solidFill>
                <a:latin typeface="Arial" panose="020B0604020202020204" pitchFamily="34" charset="0"/>
                <a:cs typeface="Arial" panose="020B0604020202020204" pitchFamily="34" charset="0"/>
              </a:rPr>
              <a:t>the Good Samaritan law protects you from:</a:t>
            </a:r>
          </a:p>
          <a:p>
            <a:pPr marL="939800" lvl="1" indent="-342900">
              <a:lnSpc>
                <a:spcPct val="115000"/>
              </a:lnSpc>
              <a:spcBef>
                <a:spcPts val="300"/>
              </a:spcBef>
              <a:spcAft>
                <a:spcPts val="0"/>
              </a:spcAft>
              <a:buClr>
                <a:srgbClr val="EF4823"/>
              </a:buClr>
              <a:buSzPct val="100000"/>
            </a:pPr>
            <a:r>
              <a:rPr lang="en-CA" dirty="0">
                <a:latin typeface="Arial" panose="020B0604020202020204" pitchFamily="34" charset="0"/>
                <a:cs typeface="Arial" panose="020B0604020202020204" pitchFamily="34" charset="0"/>
              </a:rPr>
              <a:t>s</a:t>
            </a:r>
            <a:r>
              <a:rPr lang="en-CA" dirty="0">
                <a:solidFill>
                  <a:schemeClr val="tx1"/>
                </a:solidFill>
                <a:latin typeface="Arial" panose="020B0604020202020204" pitchFamily="34" charset="0"/>
                <a:cs typeface="Arial" panose="020B0604020202020204" pitchFamily="34" charset="0"/>
              </a:rPr>
              <a:t>imple drug possession charges</a:t>
            </a:r>
          </a:p>
          <a:p>
            <a:pPr marL="939800" lvl="1" indent="-342900">
              <a:lnSpc>
                <a:spcPct val="115000"/>
              </a:lnSpc>
              <a:spcBef>
                <a:spcPts val="300"/>
              </a:spcBef>
              <a:spcAft>
                <a:spcPts val="0"/>
              </a:spcAft>
              <a:buClr>
                <a:srgbClr val="EF4823"/>
              </a:buClr>
              <a:buSzPct val="100000"/>
            </a:pPr>
            <a:r>
              <a:rPr lang="en-CA" dirty="0">
                <a:latin typeface="Arial" panose="020B0604020202020204" pitchFamily="34" charset="0"/>
                <a:cs typeface="Arial" panose="020B0604020202020204" pitchFamily="34" charset="0"/>
              </a:rPr>
              <a:t>v</a:t>
            </a:r>
            <a:r>
              <a:rPr lang="en-CA" dirty="0">
                <a:solidFill>
                  <a:schemeClr val="tx1"/>
                </a:solidFill>
                <a:latin typeface="Arial" panose="020B0604020202020204" pitchFamily="34" charset="0"/>
                <a:cs typeface="Arial" panose="020B0604020202020204" pitchFamily="34" charset="0"/>
              </a:rPr>
              <a:t>iolation of conditions regarding simple possession in: </a:t>
            </a:r>
            <a:br>
              <a:rPr lang="en-CA" dirty="0">
                <a:solidFill>
                  <a:schemeClr val="tx1"/>
                </a:solidFill>
                <a:latin typeface="Arial" panose="020B0604020202020204" pitchFamily="34" charset="0"/>
                <a:cs typeface="Arial" panose="020B0604020202020204" pitchFamily="34" charset="0"/>
              </a:rPr>
            </a:br>
            <a:r>
              <a:rPr lang="en-CA" dirty="0">
                <a:solidFill>
                  <a:schemeClr val="tx1"/>
                </a:solidFill>
                <a:latin typeface="Arial" panose="020B0604020202020204" pitchFamily="34" charset="0"/>
                <a:cs typeface="Arial" panose="020B0604020202020204" pitchFamily="34" charset="0"/>
              </a:rPr>
              <a:t>pre-trial release, conditional sentence, probation orders, parole</a:t>
            </a:r>
            <a:endParaRPr lang="en-CA" sz="1200" dirty="0">
              <a:solidFill>
                <a:schemeClr val="dk1"/>
              </a:solidFill>
              <a:latin typeface="Arial" panose="020B0604020202020204" pitchFamily="34" charset="0"/>
              <a:ea typeface="Nunito Sans"/>
              <a:cs typeface="Arial" panose="020B0604020202020204" pitchFamily="34" charset="0"/>
              <a:sym typeface="Nunito Sans"/>
            </a:endParaRPr>
          </a:p>
          <a:p>
            <a:pPr marL="914400" lvl="1" indent="-317500">
              <a:lnSpc>
                <a:spcPct val="115000"/>
              </a:lnSpc>
              <a:spcBef>
                <a:spcPts val="300"/>
              </a:spcBef>
              <a:spcAft>
                <a:spcPts val="0"/>
              </a:spcAft>
              <a:buSzPts val="1120"/>
              <a:buChar char="○"/>
            </a:pPr>
            <a:endParaRPr lang="en-CA" dirty="0">
              <a:solidFill>
                <a:schemeClr val="tx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88746A7-29F1-8A40-87ED-349FFE7004FE}"/>
              </a:ext>
            </a:extLst>
          </p:cNvPr>
          <p:cNvSpPr txBox="1"/>
          <p:nvPr/>
        </p:nvSpPr>
        <p:spPr>
          <a:xfrm>
            <a:off x="838199" y="4930816"/>
            <a:ext cx="7472423" cy="646331"/>
          </a:xfrm>
          <a:prstGeom prst="rect">
            <a:avLst/>
          </a:prstGeom>
          <a:noFill/>
        </p:spPr>
        <p:txBody>
          <a:bodyPr wrap="square" rtlCol="0">
            <a:spAutoFit/>
          </a:bodyPr>
          <a:lstStyle/>
          <a:p>
            <a:r>
              <a:rPr lang="en-CA" b="1" dirty="0">
                <a:solidFill>
                  <a:schemeClr val="dk1"/>
                </a:solidFill>
                <a:latin typeface="Arial" panose="020B0604020202020204" pitchFamily="34" charset="0"/>
                <a:cs typeface="Arial" panose="020B0604020202020204" pitchFamily="34" charset="0"/>
              </a:rPr>
              <a:t>In other words, you will not get in trouble if you are high or have some drugs on you if you are calling to save someone’s life.</a:t>
            </a:r>
            <a:endParaRPr lang="en-CA" b="1" dirty="0">
              <a:solidFill>
                <a:schemeClr val="dk1"/>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99581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FE329">
            <a:alpha val="0"/>
          </a:srgbClr>
        </a:solidFill>
        <a:effectLst/>
      </p:bgPr>
    </p:bg>
    <p:spTree>
      <p:nvGrpSpPr>
        <p:cNvPr id="1" name=""/>
        <p:cNvGrpSpPr/>
        <p:nvPr/>
      </p:nvGrpSpPr>
      <p:grpSpPr>
        <a:xfrm>
          <a:off x="0" y="0"/>
          <a:ext cx="0" cy="0"/>
          <a:chOff x="0" y="0"/>
          <a:chExt cx="0" cy="0"/>
        </a:xfrm>
      </p:grpSpPr>
      <p:pic>
        <p:nvPicPr>
          <p:cNvPr id="3" name="Online Media 2" descr="Call, stay and help">
            <a:hlinkClick r:id="" action="ppaction://media"/>
            <a:extLst>
              <a:ext uri="{FF2B5EF4-FFF2-40B4-BE49-F238E27FC236}">
                <a16:creationId xmlns:a16="http://schemas.microsoft.com/office/drawing/2014/main" id="{57B2602B-4715-CE4A-94B0-415C59643E73}"/>
              </a:ext>
            </a:extLst>
          </p:cNvPr>
          <p:cNvPicPr>
            <a:picLocks noRot="1" noChangeAspect="1"/>
          </p:cNvPicPr>
          <p:nvPr>
            <a:videoFile r:link="rId1"/>
          </p:nvPr>
        </p:nvPicPr>
        <p:blipFill>
          <a:blip r:embed="rId4"/>
          <a:stretch>
            <a:fillRect/>
          </a:stretch>
        </p:blipFill>
        <p:spPr>
          <a:xfrm>
            <a:off x="2748016" y="1690688"/>
            <a:ext cx="7231226" cy="4085644"/>
          </a:xfrm>
          <a:prstGeom prst="rect">
            <a:avLst/>
          </a:prstGeom>
        </p:spPr>
      </p:pic>
      <p:sp>
        <p:nvSpPr>
          <p:cNvPr id="4" name="Title 3">
            <a:extLst>
              <a:ext uri="{FF2B5EF4-FFF2-40B4-BE49-F238E27FC236}">
                <a16:creationId xmlns:a16="http://schemas.microsoft.com/office/drawing/2014/main" id="{458E43E3-42DB-074C-99CD-53004DE55D78}"/>
              </a:ext>
            </a:extLst>
          </p:cNvPr>
          <p:cNvSpPr>
            <a:spLocks noGrp="1"/>
          </p:cNvSpPr>
          <p:nvPr>
            <p:ph type="title"/>
          </p:nvPr>
        </p:nvSpPr>
        <p:spPr/>
        <p:txBody>
          <a:bodyPr/>
          <a:lstStyle/>
          <a:p>
            <a:pPr algn="ctr"/>
            <a:r>
              <a:rPr lang="en-US" dirty="0"/>
              <a:t>Call, stay and help</a:t>
            </a:r>
          </a:p>
        </p:txBody>
      </p:sp>
    </p:spTree>
    <p:extLst>
      <p:ext uri="{BB962C8B-B14F-4D97-AF65-F5344CB8AC3E}">
        <p14:creationId xmlns:p14="http://schemas.microsoft.com/office/powerpoint/2010/main" val="347913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FE329">
            <a:alpha val="0"/>
          </a:srgbClr>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175046E-AADF-F94E-98A3-B753BE3ADB7A}"/>
              </a:ext>
            </a:extLst>
          </p:cNvPr>
          <p:cNvSpPr>
            <a:spLocks noGrp="1"/>
          </p:cNvSpPr>
          <p:nvPr>
            <p:ph type="title"/>
          </p:nvPr>
        </p:nvSpPr>
        <p:spPr>
          <a:xfrm>
            <a:off x="838200" y="365125"/>
            <a:ext cx="9116028" cy="2389650"/>
          </a:xfrm>
        </p:spPr>
        <p:txBody>
          <a:bodyPr>
            <a:normAutofit/>
          </a:bodyPr>
          <a:lstStyle/>
          <a:p>
            <a:r>
              <a:rPr lang="en-US" sz="4000" b="0" dirty="0"/>
              <a:t>If you think that you, or a friend or family member, might need help with substance use </a:t>
            </a:r>
            <a:r>
              <a:rPr lang="en-US" sz="4000" dirty="0"/>
              <a:t>support is available.</a:t>
            </a:r>
          </a:p>
        </p:txBody>
      </p:sp>
      <p:pic>
        <p:nvPicPr>
          <p:cNvPr id="3" name="Picture 2" descr="Graphical user interface, text&#10;&#10;Description automatically generated">
            <a:extLst>
              <a:ext uri="{FF2B5EF4-FFF2-40B4-BE49-F238E27FC236}">
                <a16:creationId xmlns:a16="http://schemas.microsoft.com/office/drawing/2014/main" id="{2395880E-1AFB-5247-B9E9-5BAD95761D6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39872" y="3530093"/>
            <a:ext cx="3988201" cy="596660"/>
          </a:xfrm>
          <a:prstGeom prst="rect">
            <a:avLst/>
          </a:prstGeom>
        </p:spPr>
      </p:pic>
      <p:pic>
        <p:nvPicPr>
          <p:cNvPr id="6" name="Picture 5" descr="Logo&#10;&#10;Description automatically generated">
            <a:extLst>
              <a:ext uri="{FF2B5EF4-FFF2-40B4-BE49-F238E27FC236}">
                <a16:creationId xmlns:a16="http://schemas.microsoft.com/office/drawing/2014/main" id="{F348F03C-E9B2-8149-8B75-EF812BD5213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91572" y="2960521"/>
            <a:ext cx="1735807" cy="1735807"/>
          </a:xfrm>
          <a:prstGeom prst="rect">
            <a:avLst/>
          </a:prstGeom>
        </p:spPr>
      </p:pic>
      <p:sp>
        <p:nvSpPr>
          <p:cNvPr id="8" name="TextBox 7">
            <a:extLst>
              <a:ext uri="{FF2B5EF4-FFF2-40B4-BE49-F238E27FC236}">
                <a16:creationId xmlns:a16="http://schemas.microsoft.com/office/drawing/2014/main" id="{DA2EE55C-FA96-FB43-8296-54D4642EB54E}"/>
              </a:ext>
            </a:extLst>
          </p:cNvPr>
          <p:cNvSpPr txBox="1"/>
          <p:nvPr/>
        </p:nvSpPr>
        <p:spPr>
          <a:xfrm>
            <a:off x="988192" y="4851745"/>
            <a:ext cx="5273712" cy="954107"/>
          </a:xfrm>
          <a:prstGeom prst="rect">
            <a:avLst/>
          </a:prstGeom>
          <a:noFill/>
        </p:spPr>
        <p:txBody>
          <a:bodyPr wrap="square" rtlCol="0">
            <a:spAutoFit/>
          </a:bodyPr>
          <a:lstStyle/>
          <a:p>
            <a:pPr lvl="0">
              <a:spcBef>
                <a:spcPct val="0"/>
              </a:spcBef>
            </a:pPr>
            <a:r>
              <a:rPr lang="en-CA" sz="2800" b="1" dirty="0">
                <a:solidFill>
                  <a:prstClr val="black"/>
                </a:solidFill>
                <a:latin typeface="Arial" panose="020B0604020202020204" pitchFamily="34" charset="0"/>
                <a:cs typeface="Arial" panose="020B0604020202020204" pitchFamily="34" charset="0"/>
              </a:rPr>
              <a:t>Men in trades </a:t>
            </a:r>
            <a:br>
              <a:rPr lang="en-CA" sz="2800" dirty="0">
                <a:solidFill>
                  <a:prstClr val="black"/>
                </a:solidFill>
                <a:latin typeface="Arial" panose="020B0604020202020204" pitchFamily="34" charset="0"/>
                <a:cs typeface="Arial" panose="020B0604020202020204" pitchFamily="34" charset="0"/>
              </a:rPr>
            </a:br>
            <a:r>
              <a:rPr lang="en-CA" sz="2800" u="sng" dirty="0" err="1">
                <a:solidFill>
                  <a:prstClr val="black"/>
                </a:solidFill>
                <a:latin typeface="Arial" panose="020B0604020202020204" pitchFamily="34" charset="0"/>
                <a:cs typeface="Arial" panose="020B0604020202020204" pitchFamily="34" charset="0"/>
              </a:rPr>
              <a:t>Canada.ca</a:t>
            </a:r>
            <a:r>
              <a:rPr lang="en-CA" sz="2800" u="sng" dirty="0">
                <a:solidFill>
                  <a:prstClr val="black"/>
                </a:solidFill>
                <a:latin typeface="Arial" panose="020B0604020202020204" pitchFamily="34" charset="0"/>
                <a:cs typeface="Arial" panose="020B0604020202020204" pitchFamily="34" charset="0"/>
              </a:rPr>
              <a:t>/</a:t>
            </a:r>
            <a:r>
              <a:rPr lang="en-CA" sz="2800" u="sng" dirty="0" err="1">
                <a:solidFill>
                  <a:prstClr val="black"/>
                </a:solidFill>
                <a:latin typeface="Arial" panose="020B0604020202020204" pitchFamily="34" charset="0"/>
                <a:cs typeface="Arial" panose="020B0604020202020204" pitchFamily="34" charset="0"/>
              </a:rPr>
              <a:t>DrugsInTheTrades</a:t>
            </a:r>
            <a:endParaRPr lang="en-CA" sz="2800" u="sng" dirty="0">
              <a:solidFill>
                <a:prstClr val="black"/>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E5CDD2EF-3E49-7344-921E-34F721E3BEA2}"/>
              </a:ext>
            </a:extLst>
          </p:cNvPr>
          <p:cNvSpPr txBox="1"/>
          <p:nvPr/>
        </p:nvSpPr>
        <p:spPr>
          <a:xfrm>
            <a:off x="6439872" y="4851745"/>
            <a:ext cx="5169540" cy="954107"/>
          </a:xfrm>
          <a:prstGeom prst="rect">
            <a:avLst/>
          </a:prstGeom>
          <a:noFill/>
        </p:spPr>
        <p:txBody>
          <a:bodyPr wrap="square" rtlCol="0">
            <a:spAutoFit/>
          </a:bodyPr>
          <a:lstStyle/>
          <a:p>
            <a:pPr lvl="0">
              <a:spcBef>
                <a:spcPct val="0"/>
              </a:spcBef>
            </a:pPr>
            <a:r>
              <a:rPr lang="fr-CA" sz="2800" b="1" dirty="0" err="1">
                <a:latin typeface="Arial" panose="020B0604020202020204" pitchFamily="34" charset="0"/>
                <a:cs typeface="Arial" panose="020B0604020202020204" pitchFamily="34" charset="0"/>
              </a:rPr>
              <a:t>Wellness</a:t>
            </a:r>
            <a:r>
              <a:rPr lang="fr-CA" sz="2800" b="1" dirty="0">
                <a:latin typeface="Arial" panose="020B0604020202020204" pitchFamily="34" charset="0"/>
                <a:cs typeface="Arial" panose="020B0604020202020204" pitchFamily="34" charset="0"/>
              </a:rPr>
              <a:t> </a:t>
            </a:r>
            <a:r>
              <a:rPr lang="fr-CA" sz="2800" b="1" dirty="0" err="1">
                <a:latin typeface="Arial" panose="020B0604020202020204" pitchFamily="34" charset="0"/>
                <a:cs typeface="Arial" panose="020B0604020202020204" pitchFamily="34" charset="0"/>
              </a:rPr>
              <a:t>Together</a:t>
            </a:r>
            <a:r>
              <a:rPr lang="fr-CA" sz="2800" b="1" dirty="0">
                <a:latin typeface="Arial" panose="020B0604020202020204" pitchFamily="34" charset="0"/>
                <a:cs typeface="Arial" panose="020B0604020202020204" pitchFamily="34" charset="0"/>
              </a:rPr>
              <a:t> Canada</a:t>
            </a:r>
            <a:br>
              <a:rPr lang="fr-CA" sz="2800" dirty="0">
                <a:latin typeface="Arial" panose="020B0604020202020204" pitchFamily="34" charset="0"/>
                <a:cs typeface="Arial" panose="020B0604020202020204" pitchFamily="34" charset="0"/>
              </a:rPr>
            </a:br>
            <a:r>
              <a:rPr lang="fr-CA" sz="2800" u="sng" dirty="0" err="1">
                <a:latin typeface="Arial" panose="020B0604020202020204" pitchFamily="34" charset="0"/>
                <a:cs typeface="Arial" panose="020B0604020202020204" pitchFamily="34" charset="0"/>
              </a:rPr>
              <a:t>wellnesstogether.ca</a:t>
            </a:r>
            <a:endParaRPr lang="en-CA" sz="2800" u="sng"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8318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22216A-9917-2C40-A689-CF3A12A311D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11346" y="2906463"/>
            <a:ext cx="4369308" cy="1045075"/>
          </a:xfrm>
          <a:prstGeom prst="rect">
            <a:avLst/>
          </a:prstGeom>
        </p:spPr>
      </p:pic>
    </p:spTree>
    <p:extLst>
      <p:ext uri="{BB962C8B-B14F-4D97-AF65-F5344CB8AC3E}">
        <p14:creationId xmlns:p14="http://schemas.microsoft.com/office/powerpoint/2010/main" val="166975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FE329">
            <a:alpha val="0"/>
          </a:srgbClr>
        </a:solidFill>
        <a:effectLst/>
      </p:bgPr>
    </p:bg>
    <p:spTree>
      <p:nvGrpSpPr>
        <p:cNvPr id="1" name=""/>
        <p:cNvGrpSpPr/>
        <p:nvPr/>
      </p:nvGrpSpPr>
      <p:grpSpPr>
        <a:xfrm>
          <a:off x="0" y="0"/>
          <a:ext cx="0" cy="0"/>
          <a:chOff x="0" y="0"/>
          <a:chExt cx="0" cy="0"/>
        </a:xfrm>
      </p:grpSpPr>
      <p:sp>
        <p:nvSpPr>
          <p:cNvPr id="8" name="Rounded Rectangle 7"/>
          <p:cNvSpPr/>
          <p:nvPr/>
        </p:nvSpPr>
        <p:spPr bwMode="auto">
          <a:xfrm>
            <a:off x="647700" y="2260211"/>
            <a:ext cx="2097425" cy="1211169"/>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anchor="t" anchorCtr="0"/>
          <a:lstStyle/>
          <a:p>
            <a:pPr defTabSz="914400" eaLnBrk="1" hangingPunct="1">
              <a:spcBef>
                <a:spcPts val="600"/>
              </a:spcBef>
              <a:defRPr/>
            </a:pPr>
            <a:r>
              <a:rPr lang="en-CA" b="1" kern="0" dirty="0">
                <a:solidFill>
                  <a:schemeClr val="tx1"/>
                </a:solidFill>
                <a:latin typeface="Arial" panose="020B0604020202020204" pitchFamily="34" charset="0"/>
                <a:cs typeface="Arial" panose="020B0604020202020204" pitchFamily="34" charset="0"/>
              </a:rPr>
              <a:t>1. </a:t>
            </a:r>
            <a:r>
              <a:rPr lang="en-CA" kern="0" dirty="0">
                <a:solidFill>
                  <a:schemeClr val="tx1"/>
                </a:solidFill>
                <a:latin typeface="Arial" panose="020B0604020202020204" pitchFamily="34" charset="0"/>
                <a:cs typeface="Arial" panose="020B0604020202020204" pitchFamily="34" charset="0"/>
              </a:rPr>
              <a:t>Over-reliance on opioid prescriptions</a:t>
            </a:r>
          </a:p>
        </p:txBody>
      </p:sp>
      <p:sp>
        <p:nvSpPr>
          <p:cNvPr id="10" name="Rounded Rectangle 9"/>
          <p:cNvSpPr/>
          <p:nvPr/>
        </p:nvSpPr>
        <p:spPr bwMode="auto">
          <a:xfrm>
            <a:off x="2851137" y="2260211"/>
            <a:ext cx="2443762" cy="1168789"/>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anchor="t" anchorCtr="0"/>
          <a:lstStyle/>
          <a:p>
            <a:pPr defTabSz="914400" eaLnBrk="1" hangingPunct="1">
              <a:defRPr/>
            </a:pPr>
            <a:r>
              <a:rPr lang="en-CA" b="1" kern="0" dirty="0">
                <a:solidFill>
                  <a:schemeClr val="tx1"/>
                </a:solidFill>
                <a:latin typeface="Arial" panose="020B0604020202020204" pitchFamily="34" charset="0"/>
                <a:cs typeface="Arial" panose="020B0604020202020204" pitchFamily="34" charset="0"/>
              </a:rPr>
              <a:t>2. </a:t>
            </a:r>
            <a:r>
              <a:rPr lang="en-CA" kern="0" dirty="0">
                <a:solidFill>
                  <a:schemeClr val="tx1"/>
                </a:solidFill>
                <a:latin typeface="Arial" panose="020B0604020202020204" pitchFamily="34" charset="0"/>
                <a:cs typeface="Arial" panose="020B0604020202020204" pitchFamily="34" charset="0"/>
              </a:rPr>
              <a:t>Increase in </a:t>
            </a:r>
            <a:br>
              <a:rPr lang="en-CA" kern="0" dirty="0">
                <a:solidFill>
                  <a:schemeClr val="tx1"/>
                </a:solidFill>
                <a:latin typeface="Arial" panose="020B0604020202020204" pitchFamily="34" charset="0"/>
                <a:cs typeface="Arial" panose="020B0604020202020204" pitchFamily="34" charset="0"/>
              </a:rPr>
            </a:br>
            <a:r>
              <a:rPr lang="en-CA" kern="0" dirty="0">
                <a:solidFill>
                  <a:schemeClr val="tx1"/>
                </a:solidFill>
                <a:latin typeface="Arial" panose="020B0604020202020204" pitchFamily="34" charset="0"/>
                <a:cs typeface="Arial" panose="020B0604020202020204" pitchFamily="34" charset="0"/>
              </a:rPr>
              <a:t>diverted or illegally produced opioids</a:t>
            </a:r>
          </a:p>
        </p:txBody>
      </p:sp>
      <p:sp>
        <p:nvSpPr>
          <p:cNvPr id="43" name="Rounded Rectangle 42"/>
          <p:cNvSpPr/>
          <p:nvPr/>
        </p:nvSpPr>
        <p:spPr bwMode="auto">
          <a:xfrm>
            <a:off x="8301435" y="2260211"/>
            <a:ext cx="3048403" cy="1447661"/>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anchor="t" anchorCtr="0"/>
          <a:lstStyle/>
          <a:p>
            <a:pPr defTabSz="914400" eaLnBrk="1" hangingPunct="1">
              <a:spcBef>
                <a:spcPts val="600"/>
              </a:spcBef>
              <a:defRPr/>
            </a:pPr>
            <a:r>
              <a:rPr lang="en-CA" b="1" kern="0" dirty="0">
                <a:solidFill>
                  <a:schemeClr val="tx1"/>
                </a:solidFill>
                <a:latin typeface="Arial" panose="020B0604020202020204" pitchFamily="34" charset="0"/>
                <a:cs typeface="Arial" panose="020B0604020202020204" pitchFamily="34" charset="0"/>
              </a:rPr>
              <a:t>4. </a:t>
            </a:r>
            <a:r>
              <a:rPr lang="en-CA" kern="0" dirty="0">
                <a:solidFill>
                  <a:schemeClr val="tx1"/>
                </a:solidFill>
                <a:latin typeface="Arial" panose="020B0604020202020204" pitchFamily="34" charset="0"/>
                <a:cs typeface="Arial" panose="020B0604020202020204" pitchFamily="34" charset="0"/>
              </a:rPr>
              <a:t>Fentanyl dominates illegal market &amp; is mixed with other drugs causing toxic illegal drug supply</a:t>
            </a:r>
          </a:p>
        </p:txBody>
      </p:sp>
      <p:sp>
        <p:nvSpPr>
          <p:cNvPr id="13" name="Rounded Rectangle 12"/>
          <p:cNvSpPr/>
          <p:nvPr/>
        </p:nvSpPr>
        <p:spPr bwMode="auto">
          <a:xfrm>
            <a:off x="5400911" y="2260211"/>
            <a:ext cx="2794513" cy="1230430"/>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anchor="t" anchorCtr="0"/>
          <a:lstStyle/>
          <a:p>
            <a:pPr defTabSz="914400" eaLnBrk="1" hangingPunct="1">
              <a:defRPr/>
            </a:pPr>
            <a:r>
              <a:rPr lang="en-CA" b="1" kern="0" dirty="0">
                <a:solidFill>
                  <a:schemeClr val="tx1"/>
                </a:solidFill>
                <a:latin typeface="Arial" panose="020B0604020202020204" pitchFamily="34" charset="0"/>
                <a:cs typeface="Arial" panose="020B0604020202020204" pitchFamily="34" charset="0"/>
              </a:rPr>
              <a:t>3. </a:t>
            </a:r>
            <a:r>
              <a:rPr lang="en-CA" kern="0" dirty="0">
                <a:solidFill>
                  <a:schemeClr val="tx1"/>
                </a:solidFill>
                <a:latin typeface="Arial" panose="020B0604020202020204" pitchFamily="34" charset="0"/>
                <a:cs typeface="Arial" panose="020B0604020202020204" pitchFamily="34" charset="0"/>
              </a:rPr>
              <a:t>Unprecedented </a:t>
            </a:r>
            <a:br>
              <a:rPr lang="en-CA" kern="0" dirty="0">
                <a:solidFill>
                  <a:schemeClr val="tx1"/>
                </a:solidFill>
                <a:latin typeface="Arial" panose="020B0604020202020204" pitchFamily="34" charset="0"/>
                <a:cs typeface="Arial" panose="020B0604020202020204" pitchFamily="34" charset="0"/>
              </a:rPr>
            </a:br>
            <a:r>
              <a:rPr lang="en-CA" kern="0" dirty="0">
                <a:solidFill>
                  <a:schemeClr val="tx1"/>
                </a:solidFill>
                <a:latin typeface="Arial" panose="020B0604020202020204" pitchFamily="34" charset="0"/>
                <a:cs typeface="Arial" panose="020B0604020202020204" pitchFamily="34" charset="0"/>
              </a:rPr>
              <a:t>rise in synthetic opioids (e.g., Fentanyl)</a:t>
            </a:r>
          </a:p>
        </p:txBody>
      </p:sp>
      <p:sp>
        <p:nvSpPr>
          <p:cNvPr id="5" name="TextBox 4">
            <a:extLst>
              <a:ext uri="{FF2B5EF4-FFF2-40B4-BE49-F238E27FC236}">
                <a16:creationId xmlns:a16="http://schemas.microsoft.com/office/drawing/2014/main" id="{6778E1B4-318D-6E46-90E2-F4229B98AC6C}"/>
              </a:ext>
            </a:extLst>
          </p:cNvPr>
          <p:cNvSpPr txBox="1"/>
          <p:nvPr/>
        </p:nvSpPr>
        <p:spPr>
          <a:xfrm>
            <a:off x="493830" y="3666048"/>
            <a:ext cx="11358994" cy="1754326"/>
          </a:xfrm>
          <a:prstGeom prst="rect">
            <a:avLst/>
          </a:prstGeom>
          <a:noFill/>
        </p:spPr>
        <p:txBody>
          <a:bodyPr wrap="square" rtlCol="0">
            <a:spAutoFit/>
          </a:bodyPr>
          <a:lstStyle/>
          <a:p>
            <a:pPr marL="342900" indent="-342900">
              <a:buClr>
                <a:srgbClr val="EF4823"/>
              </a:buClr>
              <a:buFont typeface="+mj-lt"/>
              <a:buAutoNum type="arabicPeriod"/>
            </a:pPr>
            <a:r>
              <a:rPr lang="en-CA" dirty="0">
                <a:latin typeface="Arial" panose="020B0604020202020204" pitchFamily="34" charset="0"/>
                <a:cs typeface="Arial" panose="020B0604020202020204" pitchFamily="34" charset="0"/>
              </a:rPr>
              <a:t>The opioid overdose crisis </a:t>
            </a:r>
            <a:r>
              <a:rPr lang="en-CA" b="1" dirty="0">
                <a:latin typeface="Arial" panose="020B0604020202020204" pitchFamily="34" charset="0"/>
                <a:cs typeface="Arial" panose="020B0604020202020204" pitchFamily="34" charset="0"/>
              </a:rPr>
              <a:t>started by high opioid prescribing</a:t>
            </a:r>
            <a:r>
              <a:rPr lang="en-CA" dirty="0">
                <a:latin typeface="Arial" panose="020B0604020202020204" pitchFamily="34" charset="0"/>
                <a:cs typeface="Arial" panose="020B0604020202020204" pitchFamily="34" charset="0"/>
              </a:rPr>
              <a:t>, causing some to become dependant </a:t>
            </a:r>
          </a:p>
          <a:p>
            <a:pPr marL="342900" indent="-342900">
              <a:buClr>
                <a:srgbClr val="EF4823"/>
              </a:buClr>
              <a:buFont typeface="+mj-lt"/>
              <a:buAutoNum type="arabicPeriod"/>
            </a:pPr>
            <a:r>
              <a:rPr lang="en-CA" dirty="0">
                <a:latin typeface="Arial" panose="020B0604020202020204" pitchFamily="34" charset="0"/>
                <a:cs typeface="Arial" panose="020B0604020202020204" pitchFamily="34" charset="0"/>
              </a:rPr>
              <a:t>Then </a:t>
            </a:r>
            <a:r>
              <a:rPr lang="en-CA" b="1" dirty="0">
                <a:latin typeface="Arial" panose="020B0604020202020204" pitchFamily="34" charset="0"/>
                <a:cs typeface="Arial" panose="020B0604020202020204" pitchFamily="34" charset="0"/>
              </a:rPr>
              <a:t>opioids where being illegally made and sold</a:t>
            </a:r>
            <a:endParaRPr lang="en-CA" dirty="0">
              <a:latin typeface="Arial" panose="020B0604020202020204" pitchFamily="34" charset="0"/>
              <a:cs typeface="Arial" panose="020B0604020202020204" pitchFamily="34" charset="0"/>
            </a:endParaRPr>
          </a:p>
          <a:p>
            <a:pPr marL="342900" indent="-342900">
              <a:buClr>
                <a:srgbClr val="EF4823"/>
              </a:buClr>
              <a:buFont typeface="+mj-lt"/>
              <a:buAutoNum type="arabicPeriod"/>
            </a:pPr>
            <a:r>
              <a:rPr lang="en-CA" dirty="0">
                <a:latin typeface="Arial" panose="020B0604020202020204" pitchFamily="34" charset="0"/>
                <a:cs typeface="Arial" panose="020B0604020202020204" pitchFamily="34" charset="0"/>
              </a:rPr>
              <a:t>Because of demand, </a:t>
            </a:r>
            <a:r>
              <a:rPr lang="en-CA" b="1" dirty="0">
                <a:latin typeface="Arial" panose="020B0604020202020204" pitchFamily="34" charset="0"/>
                <a:cs typeface="Arial" panose="020B0604020202020204" pitchFamily="34" charset="0"/>
              </a:rPr>
              <a:t>strong synthetic opioids (like illegally produced fentanyl) </a:t>
            </a:r>
            <a:br>
              <a:rPr lang="en-CA" b="1" dirty="0">
                <a:latin typeface="Arial" panose="020B0604020202020204" pitchFamily="34" charset="0"/>
                <a:cs typeface="Arial" panose="020B0604020202020204" pitchFamily="34" charset="0"/>
              </a:rPr>
            </a:br>
            <a:r>
              <a:rPr lang="en-CA" b="1" dirty="0">
                <a:latin typeface="Arial" panose="020B0604020202020204" pitchFamily="34" charset="0"/>
                <a:cs typeface="Arial" panose="020B0604020202020204" pitchFamily="34" charset="0"/>
              </a:rPr>
              <a:t>started infiltrating the illegal market</a:t>
            </a:r>
            <a:endParaRPr lang="en-CA" dirty="0">
              <a:latin typeface="Arial" panose="020B0604020202020204" pitchFamily="34" charset="0"/>
              <a:cs typeface="Arial" panose="020B0604020202020204" pitchFamily="34" charset="0"/>
            </a:endParaRPr>
          </a:p>
          <a:p>
            <a:pPr marL="342900" indent="-342900">
              <a:buClr>
                <a:srgbClr val="EF4823"/>
              </a:buClr>
              <a:buFont typeface="+mj-lt"/>
              <a:buAutoNum type="arabicPeriod"/>
            </a:pPr>
            <a:r>
              <a:rPr lang="en-CA" dirty="0">
                <a:latin typeface="Arial" panose="020B0604020202020204" pitchFamily="34" charset="0"/>
                <a:cs typeface="Arial" panose="020B0604020202020204" pitchFamily="34" charset="0"/>
              </a:rPr>
              <a:t>Now, </a:t>
            </a:r>
            <a:r>
              <a:rPr lang="en-CA" b="1" dirty="0">
                <a:latin typeface="Arial" panose="020B0604020202020204" pitchFamily="34" charset="0"/>
                <a:cs typeface="Arial" panose="020B0604020202020204" pitchFamily="34" charset="0"/>
              </a:rPr>
              <a:t>most opioid overdose deaths are caused by people looking for strong opioids like fentanyl</a:t>
            </a:r>
            <a:r>
              <a:rPr lang="en-CA" dirty="0">
                <a:latin typeface="Arial" panose="020B0604020202020204" pitchFamily="34" charset="0"/>
                <a:cs typeface="Arial" panose="020B0604020202020204" pitchFamily="34" charset="0"/>
              </a:rPr>
              <a:t>, </a:t>
            </a:r>
            <a:br>
              <a:rPr lang="en-CA" dirty="0">
                <a:latin typeface="Arial" panose="020B0604020202020204" pitchFamily="34" charset="0"/>
                <a:cs typeface="Arial" panose="020B0604020202020204" pitchFamily="34" charset="0"/>
              </a:rPr>
            </a:br>
            <a:r>
              <a:rPr lang="en-CA" dirty="0">
                <a:latin typeface="Arial" panose="020B0604020202020204" pitchFamily="34" charset="0"/>
                <a:cs typeface="Arial" panose="020B0604020202020204" pitchFamily="34" charset="0"/>
              </a:rPr>
              <a:t>by </a:t>
            </a:r>
            <a:r>
              <a:rPr lang="en-CA" b="1" dirty="0">
                <a:latin typeface="Arial" panose="020B0604020202020204" pitchFamily="34" charset="0"/>
                <a:cs typeface="Arial" panose="020B0604020202020204" pitchFamily="34" charset="0"/>
              </a:rPr>
              <a:t>mixing drugs </a:t>
            </a:r>
            <a:r>
              <a:rPr lang="en-CA" dirty="0">
                <a:latin typeface="Arial" panose="020B0604020202020204" pitchFamily="34" charset="0"/>
                <a:cs typeface="Arial" panose="020B0604020202020204" pitchFamily="34" charset="0"/>
              </a:rPr>
              <a:t>or by </a:t>
            </a:r>
            <a:r>
              <a:rPr lang="en-CA" b="1" dirty="0">
                <a:latin typeface="Arial" panose="020B0604020202020204" pitchFamily="34" charset="0"/>
                <a:cs typeface="Arial" panose="020B0604020202020204" pitchFamily="34" charset="0"/>
              </a:rPr>
              <a:t>taking other illegal drugs that contain fentanyl </a:t>
            </a:r>
            <a:r>
              <a:rPr lang="en-CA" dirty="0">
                <a:latin typeface="Arial" panose="020B0604020202020204" pitchFamily="34" charset="0"/>
                <a:cs typeface="Arial" panose="020B0604020202020204" pitchFamily="34" charset="0"/>
              </a:rPr>
              <a:t>(sometimes without knowing)</a:t>
            </a:r>
          </a:p>
        </p:txBody>
      </p:sp>
      <p:sp>
        <p:nvSpPr>
          <p:cNvPr id="25" name="Title 24">
            <a:extLst>
              <a:ext uri="{FF2B5EF4-FFF2-40B4-BE49-F238E27FC236}">
                <a16:creationId xmlns:a16="http://schemas.microsoft.com/office/drawing/2014/main" id="{477110DC-5091-3D46-B0AC-372D93C95352}"/>
              </a:ext>
            </a:extLst>
          </p:cNvPr>
          <p:cNvSpPr>
            <a:spLocks noGrp="1"/>
          </p:cNvSpPr>
          <p:nvPr>
            <p:ph type="title"/>
          </p:nvPr>
        </p:nvSpPr>
        <p:spPr/>
        <p:txBody>
          <a:bodyPr/>
          <a:lstStyle/>
          <a:p>
            <a:r>
              <a:rPr lang="fr-CA" altLang="en-US" dirty="0"/>
              <a:t>The </a:t>
            </a:r>
            <a:r>
              <a:rPr lang="fr-CA" altLang="en-US" dirty="0" err="1"/>
              <a:t>chain</a:t>
            </a:r>
            <a:r>
              <a:rPr lang="fr-CA" altLang="en-US" dirty="0"/>
              <a:t> of </a:t>
            </a:r>
            <a:r>
              <a:rPr lang="fr-CA" altLang="en-US" dirty="0" err="1"/>
              <a:t>events</a:t>
            </a:r>
            <a:endParaRPr lang="en-US"/>
          </a:p>
        </p:txBody>
      </p:sp>
    </p:spTree>
    <p:extLst>
      <p:ext uri="{BB962C8B-B14F-4D97-AF65-F5344CB8AC3E}">
        <p14:creationId xmlns:p14="http://schemas.microsoft.com/office/powerpoint/2010/main" val="4185798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3345953"/>
            <a:ext cx="6786490" cy="3252459"/>
          </a:xfrm>
        </p:spPr>
        <p:txBody>
          <a:bodyPr>
            <a:normAutofit/>
          </a:bodyPr>
          <a:lstStyle/>
          <a:p>
            <a:pPr marL="300600" indent="-300600">
              <a:buClr>
                <a:srgbClr val="EF4823"/>
              </a:buClr>
              <a:buSzPct val="60000"/>
              <a:buFont typeface=".Lucida Grande UI Regular"/>
              <a:buChar char="►"/>
            </a:pPr>
            <a:r>
              <a:rPr lang="en-CA" sz="2400" dirty="0"/>
              <a:t>Since 2016 around ¾ of opioid-related deaths were men</a:t>
            </a:r>
          </a:p>
          <a:p>
            <a:pPr marL="300600" indent="-300600">
              <a:buClr>
                <a:srgbClr val="EF4823"/>
              </a:buClr>
              <a:buSzPct val="60000"/>
              <a:buFont typeface=".Lucida Grande UI Regular"/>
              <a:buChar char="►"/>
            </a:pPr>
            <a:r>
              <a:rPr lang="en-CA" sz="2400" dirty="0"/>
              <a:t>Men in trades are overly represented:</a:t>
            </a:r>
          </a:p>
          <a:p>
            <a:pPr lvl="1">
              <a:buClr>
                <a:srgbClr val="EF4823"/>
              </a:buClr>
              <a:buSzPct val="100000"/>
            </a:pPr>
            <a:r>
              <a:rPr lang="en-CA" dirty="0"/>
              <a:t>of people who were employed at the </a:t>
            </a:r>
            <a:br>
              <a:rPr lang="en-CA" dirty="0"/>
            </a:br>
            <a:r>
              <a:rPr lang="en-CA" dirty="0"/>
              <a:t>time of death, </a:t>
            </a:r>
            <a:r>
              <a:rPr lang="en-CA" b="1" dirty="0"/>
              <a:t>30–50% were employed </a:t>
            </a:r>
            <a:br>
              <a:rPr lang="en-CA" b="1" dirty="0"/>
            </a:br>
            <a:r>
              <a:rPr lang="en-CA" b="1" dirty="0"/>
              <a:t>in trades</a:t>
            </a:r>
          </a:p>
        </p:txBody>
      </p:sp>
      <p:sp>
        <p:nvSpPr>
          <p:cNvPr id="7" name="Title 6">
            <a:extLst>
              <a:ext uri="{FF2B5EF4-FFF2-40B4-BE49-F238E27FC236}">
                <a16:creationId xmlns:a16="http://schemas.microsoft.com/office/drawing/2014/main" id="{BE51B270-9775-7049-8A3B-66403D40EB9A}"/>
              </a:ext>
            </a:extLst>
          </p:cNvPr>
          <p:cNvSpPr>
            <a:spLocks noGrp="1"/>
          </p:cNvSpPr>
          <p:nvPr>
            <p:ph type="title"/>
          </p:nvPr>
        </p:nvSpPr>
        <p:spPr>
          <a:xfrm>
            <a:off x="838200" y="1070737"/>
            <a:ext cx="7048500" cy="1768475"/>
          </a:xfrm>
        </p:spPr>
        <p:txBody>
          <a:bodyPr>
            <a:normAutofit fontScale="90000"/>
          </a:bodyPr>
          <a:lstStyle/>
          <a:p>
            <a:r>
              <a:rPr lang="en-CA" dirty="0"/>
              <a:t>Men in trades are </a:t>
            </a:r>
            <a:br>
              <a:rPr lang="en-CA" dirty="0"/>
            </a:br>
            <a:r>
              <a:rPr lang="en-CA" dirty="0"/>
              <a:t>disproportionally impacted</a:t>
            </a:r>
            <a:endParaRPr lang="en-US"/>
          </a:p>
        </p:txBody>
      </p:sp>
    </p:spTree>
    <p:extLst>
      <p:ext uri="{BB962C8B-B14F-4D97-AF65-F5344CB8AC3E}">
        <p14:creationId xmlns:p14="http://schemas.microsoft.com/office/powerpoint/2010/main" val="2819843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0E4A9CE-AAE6-D644-8274-542658DD5367}"/>
              </a:ext>
            </a:extLst>
          </p:cNvPr>
          <p:cNvSpPr txBox="1">
            <a:spLocks/>
          </p:cNvSpPr>
          <p:nvPr/>
        </p:nvSpPr>
        <p:spPr>
          <a:xfrm>
            <a:off x="776294" y="761716"/>
            <a:ext cx="10639413" cy="1263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ctr">
              <a:lnSpc>
                <a:spcPct val="100000"/>
              </a:lnSpc>
              <a:buFont typeface="Arial" panose="020B0604020202020204" pitchFamily="34" charset="0"/>
              <a:buNone/>
            </a:pPr>
            <a:r>
              <a:rPr lang="en-CA" sz="6600" b="1" dirty="0">
                <a:latin typeface="Arial" panose="020B0604020202020204" pitchFamily="34" charset="0"/>
                <a:cs typeface="Arial" panose="020B0604020202020204" pitchFamily="34" charset="0"/>
              </a:rPr>
              <a:t>Work hard, play hard</a:t>
            </a:r>
          </a:p>
        </p:txBody>
      </p:sp>
      <p:sp>
        <p:nvSpPr>
          <p:cNvPr id="7" name="TextBox 6">
            <a:extLst>
              <a:ext uri="{FF2B5EF4-FFF2-40B4-BE49-F238E27FC236}">
                <a16:creationId xmlns:a16="http://schemas.microsoft.com/office/drawing/2014/main" id="{2ACEEB01-8F08-D34E-8668-C98C37CA37C2}"/>
              </a:ext>
            </a:extLst>
          </p:cNvPr>
          <p:cNvSpPr txBox="1"/>
          <p:nvPr/>
        </p:nvSpPr>
        <p:spPr>
          <a:xfrm>
            <a:off x="876299" y="2738120"/>
            <a:ext cx="3335225" cy="1938992"/>
          </a:xfrm>
          <a:prstGeom prst="rect">
            <a:avLst/>
          </a:prstGeom>
          <a:noFill/>
        </p:spPr>
        <p:txBody>
          <a:bodyPr wrap="square" rtlCol="0">
            <a:spAutoFit/>
          </a:bodyPr>
          <a:lstStyle/>
          <a:p>
            <a:r>
              <a:rPr lang="en-CA" sz="2400" dirty="0">
                <a:latin typeface="Arial" panose="020B0604020202020204" pitchFamily="34" charset="0"/>
                <a:cs typeface="Arial" panose="020B0604020202020204" pitchFamily="34" charset="0"/>
              </a:rPr>
              <a:t>Many trades workplaces have a “work hard, play hard” </a:t>
            </a:r>
            <a:br>
              <a:rPr lang="en-CA" sz="2400" dirty="0">
                <a:latin typeface="Arial" panose="020B0604020202020204" pitchFamily="34" charset="0"/>
                <a:cs typeface="Arial" panose="020B0604020202020204" pitchFamily="34" charset="0"/>
              </a:rPr>
            </a:br>
            <a:r>
              <a:rPr lang="en-CA" sz="2400" dirty="0">
                <a:latin typeface="Arial" panose="020B0604020202020204" pitchFamily="34" charset="0"/>
                <a:cs typeface="Arial" panose="020B0604020202020204" pitchFamily="34" charset="0"/>
              </a:rPr>
              <a:t>culture, especially </a:t>
            </a:r>
            <a:br>
              <a:rPr lang="en-CA" sz="2400" dirty="0">
                <a:latin typeface="Arial" panose="020B0604020202020204" pitchFamily="34" charset="0"/>
                <a:cs typeface="Arial" panose="020B0604020202020204" pitchFamily="34" charset="0"/>
              </a:rPr>
            </a:br>
            <a:r>
              <a:rPr lang="en-CA" sz="2400" dirty="0">
                <a:latin typeface="Arial" panose="020B0604020202020204" pitchFamily="34" charset="0"/>
                <a:cs typeface="Arial" panose="020B0604020202020204" pitchFamily="34" charset="0"/>
              </a:rPr>
              <a:t>outside of work</a:t>
            </a:r>
          </a:p>
        </p:txBody>
      </p:sp>
      <p:sp>
        <p:nvSpPr>
          <p:cNvPr id="8" name="TextBox 7">
            <a:extLst>
              <a:ext uri="{FF2B5EF4-FFF2-40B4-BE49-F238E27FC236}">
                <a16:creationId xmlns:a16="http://schemas.microsoft.com/office/drawing/2014/main" id="{7E903B07-4F33-9545-988B-3B950D3D96A9}"/>
              </a:ext>
            </a:extLst>
          </p:cNvPr>
          <p:cNvSpPr txBox="1"/>
          <p:nvPr/>
        </p:nvSpPr>
        <p:spPr>
          <a:xfrm>
            <a:off x="4572000" y="2738120"/>
            <a:ext cx="3048000" cy="1569660"/>
          </a:xfrm>
          <a:prstGeom prst="rect">
            <a:avLst/>
          </a:prstGeom>
          <a:noFill/>
        </p:spPr>
        <p:txBody>
          <a:bodyPr wrap="square" rtlCol="0">
            <a:spAutoFit/>
          </a:bodyPr>
          <a:lstStyle/>
          <a:p>
            <a:r>
              <a:rPr lang="en-CA" sz="2400" dirty="0">
                <a:latin typeface="Arial" panose="020B0604020202020204" pitchFamily="34" charset="0"/>
                <a:cs typeface="Arial" panose="020B0604020202020204" pitchFamily="34" charset="0"/>
              </a:rPr>
              <a:t>Men are more likely to use substances to cope with stress or mental health issues</a:t>
            </a:r>
          </a:p>
        </p:txBody>
      </p:sp>
      <p:sp>
        <p:nvSpPr>
          <p:cNvPr id="9" name="TextBox 8">
            <a:extLst>
              <a:ext uri="{FF2B5EF4-FFF2-40B4-BE49-F238E27FC236}">
                <a16:creationId xmlns:a16="http://schemas.microsoft.com/office/drawing/2014/main" id="{0F55B29B-3917-E14E-AB16-76E0662618BF}"/>
              </a:ext>
            </a:extLst>
          </p:cNvPr>
          <p:cNvSpPr txBox="1"/>
          <p:nvPr/>
        </p:nvSpPr>
        <p:spPr>
          <a:xfrm>
            <a:off x="8267702" y="2738120"/>
            <a:ext cx="3295648"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Men are less likely to reach out for help </a:t>
            </a:r>
            <a:r>
              <a:rPr lang="en-CA" sz="2400" dirty="0">
                <a:latin typeface="Arial" panose="020B0604020202020204" pitchFamily="34" charset="0"/>
                <a:cs typeface="Arial" panose="020B0604020202020204" pitchFamily="34" charset="0"/>
              </a:rPr>
              <a:t>because there is a pressure to be “strong”</a:t>
            </a:r>
          </a:p>
        </p:txBody>
      </p:sp>
      <p:grpSp>
        <p:nvGrpSpPr>
          <p:cNvPr id="10" name="Group 9">
            <a:extLst>
              <a:ext uri="{FF2B5EF4-FFF2-40B4-BE49-F238E27FC236}">
                <a16:creationId xmlns:a16="http://schemas.microsoft.com/office/drawing/2014/main" id="{00B96125-BAB9-B74A-B32A-1409A6EF55DC}"/>
              </a:ext>
            </a:extLst>
          </p:cNvPr>
          <p:cNvGrpSpPr/>
          <p:nvPr/>
        </p:nvGrpSpPr>
        <p:grpSpPr>
          <a:xfrm>
            <a:off x="4211538" y="2278380"/>
            <a:ext cx="3768927" cy="2522221"/>
            <a:chOff x="3142049" y="2699263"/>
            <a:chExt cx="2826695" cy="1168265"/>
          </a:xfrm>
        </p:grpSpPr>
        <p:cxnSp>
          <p:nvCxnSpPr>
            <p:cNvPr id="11" name="Straight Connector 10">
              <a:extLst>
                <a:ext uri="{FF2B5EF4-FFF2-40B4-BE49-F238E27FC236}">
                  <a16:creationId xmlns:a16="http://schemas.microsoft.com/office/drawing/2014/main" id="{1441DFCB-296A-DB45-BFD9-DCE42902E358}"/>
                </a:ext>
              </a:extLst>
            </p:cNvPr>
            <p:cNvCxnSpPr>
              <a:cxnSpLocks/>
            </p:cNvCxnSpPr>
            <p:nvPr/>
          </p:nvCxnSpPr>
          <p:spPr>
            <a:xfrm>
              <a:off x="3142049" y="2699263"/>
              <a:ext cx="0" cy="116826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0430C4E-9096-834E-AAEB-D6E9001731D2}"/>
                </a:ext>
              </a:extLst>
            </p:cNvPr>
            <p:cNvCxnSpPr>
              <a:cxnSpLocks/>
            </p:cNvCxnSpPr>
            <p:nvPr/>
          </p:nvCxnSpPr>
          <p:spPr>
            <a:xfrm>
              <a:off x="5968744" y="2699263"/>
              <a:ext cx="0" cy="11576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05046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082" y="977901"/>
            <a:ext cx="10321636" cy="1893888"/>
          </a:xfrm>
        </p:spPr>
        <p:txBody>
          <a:bodyPr>
            <a:noAutofit/>
          </a:bodyPr>
          <a:lstStyle/>
          <a:p>
            <a:r>
              <a:rPr lang="en-CA" b="1" dirty="0">
                <a:latin typeface="Arial" panose="020B0604020202020204" pitchFamily="34" charset="0"/>
                <a:cs typeface="Arial" panose="020B0604020202020204" pitchFamily="34" charset="0"/>
              </a:rPr>
              <a:t>Hard, physical </a:t>
            </a:r>
            <a:br>
              <a:rPr lang="en-CA" b="1" dirty="0">
                <a:latin typeface="Arial" panose="020B0604020202020204" pitchFamily="34" charset="0"/>
                <a:cs typeface="Arial" panose="020B0604020202020204" pitchFamily="34" charset="0"/>
              </a:rPr>
            </a:br>
            <a:r>
              <a:rPr lang="en-CA" b="1" dirty="0">
                <a:latin typeface="Arial" panose="020B0604020202020204" pitchFamily="34" charset="0"/>
                <a:cs typeface="Arial" panose="020B0604020202020204" pitchFamily="34" charset="0"/>
              </a:rPr>
              <a:t>labour takes a toll</a:t>
            </a:r>
          </a:p>
        </p:txBody>
      </p:sp>
      <p:sp>
        <p:nvSpPr>
          <p:cNvPr id="3" name="Content Placeholder 2"/>
          <p:cNvSpPr>
            <a:spLocks noGrp="1"/>
          </p:cNvSpPr>
          <p:nvPr>
            <p:ph idx="1"/>
          </p:nvPr>
        </p:nvSpPr>
        <p:spPr>
          <a:xfrm>
            <a:off x="516082" y="2992476"/>
            <a:ext cx="7270606" cy="3405188"/>
          </a:xfrm>
        </p:spPr>
        <p:txBody>
          <a:bodyPr>
            <a:normAutofit/>
          </a:bodyPr>
          <a:lstStyle/>
          <a:p>
            <a:pPr marL="300600" indent="-300600">
              <a:spcBef>
                <a:spcPts val="0"/>
              </a:spcBef>
              <a:spcAft>
                <a:spcPts val="800"/>
              </a:spcAft>
              <a:buClr>
                <a:srgbClr val="EF4823"/>
              </a:buClr>
              <a:buSzPct val="60000"/>
              <a:buFont typeface=".Lucida Grande UI Regular"/>
              <a:buChar char="►"/>
            </a:pPr>
            <a:r>
              <a:rPr lang="en-CA" sz="2400" dirty="0">
                <a:latin typeface="Arial" panose="020B0604020202020204" pitchFamily="34" charset="0"/>
                <a:cs typeface="Arial" panose="020B0604020202020204" pitchFamily="34" charset="0"/>
              </a:rPr>
              <a:t>Hard, physical labour takes a toll on the body</a:t>
            </a:r>
          </a:p>
          <a:p>
            <a:pPr marL="300600" indent="-300600">
              <a:spcBef>
                <a:spcPts val="0"/>
              </a:spcBef>
              <a:spcAft>
                <a:spcPts val="800"/>
              </a:spcAft>
              <a:buClr>
                <a:srgbClr val="EF4823"/>
              </a:buClr>
              <a:buSzPct val="60000"/>
              <a:buFont typeface=".Lucida Grande UI Regular"/>
              <a:buChar char="►"/>
            </a:pPr>
            <a:r>
              <a:rPr lang="en-CA" sz="2400" dirty="0">
                <a:latin typeface="Arial" panose="020B0604020202020204" pitchFamily="34" charset="0"/>
                <a:ea typeface="ＭＳ Ｐゴシック" charset="0"/>
                <a:cs typeface="Arial" panose="020B0604020202020204" pitchFamily="34" charset="0"/>
              </a:rPr>
              <a:t>It increases the risk of injury and can result in pain</a:t>
            </a:r>
            <a:endParaRPr lang="en-CA" sz="2400" dirty="0">
              <a:solidFill>
                <a:srgbClr val="FF0000"/>
              </a:solidFill>
              <a:latin typeface="Arial" panose="020B0604020202020204" pitchFamily="34" charset="0"/>
              <a:ea typeface="ＭＳ Ｐゴシック" charset="0"/>
              <a:cs typeface="Arial" panose="020B0604020202020204" pitchFamily="34" charset="0"/>
            </a:endParaRPr>
          </a:p>
          <a:p>
            <a:pPr marL="300600" indent="-300600">
              <a:spcBef>
                <a:spcPts val="0"/>
              </a:spcBef>
              <a:spcAft>
                <a:spcPts val="800"/>
              </a:spcAft>
              <a:buClr>
                <a:srgbClr val="EF4823"/>
              </a:buClr>
              <a:buSzPct val="60000"/>
              <a:buFont typeface=".Lucida Grande UI Regular"/>
              <a:buChar char="►"/>
            </a:pPr>
            <a:r>
              <a:rPr lang="en-CA" sz="2400" dirty="0">
                <a:latin typeface="Arial" panose="020B0604020202020204" pitchFamily="34" charset="0"/>
                <a:cs typeface="Arial" panose="020B0604020202020204" pitchFamily="34" charset="0"/>
              </a:rPr>
              <a:t>When taken properly, pain medication, </a:t>
            </a:r>
            <a:br>
              <a:rPr lang="en-CA" sz="2400" dirty="0">
                <a:latin typeface="Arial" panose="020B0604020202020204" pitchFamily="34" charset="0"/>
                <a:cs typeface="Arial" panose="020B0604020202020204" pitchFamily="34" charset="0"/>
              </a:rPr>
            </a:br>
            <a:r>
              <a:rPr lang="en-CA" sz="2400" dirty="0">
                <a:latin typeface="Arial" panose="020B0604020202020204" pitchFamily="34" charset="0"/>
                <a:cs typeface="Arial" panose="020B0604020202020204" pitchFamily="34" charset="0"/>
              </a:rPr>
              <a:t>like prescription opioids, can help people </a:t>
            </a:r>
            <a:br>
              <a:rPr lang="en-CA" sz="2400" dirty="0">
                <a:latin typeface="Arial" panose="020B0604020202020204" pitchFamily="34" charset="0"/>
                <a:cs typeface="Arial" panose="020B0604020202020204" pitchFamily="34" charset="0"/>
              </a:rPr>
            </a:br>
            <a:r>
              <a:rPr lang="en-CA" sz="2400" dirty="0">
                <a:latin typeface="Arial" panose="020B0604020202020204" pitchFamily="34" charset="0"/>
                <a:cs typeface="Arial" panose="020B0604020202020204" pitchFamily="34" charset="0"/>
              </a:rPr>
              <a:t>manage pain</a:t>
            </a:r>
          </a:p>
          <a:p>
            <a:pPr marL="300600" indent="-300600">
              <a:spcBef>
                <a:spcPts val="0"/>
              </a:spcBef>
              <a:spcAft>
                <a:spcPts val="800"/>
              </a:spcAft>
              <a:buClr>
                <a:srgbClr val="EF4823"/>
              </a:buClr>
              <a:buSzPct val="60000"/>
              <a:buFont typeface=".Lucida Grande UI Regular"/>
              <a:buChar char="►"/>
            </a:pPr>
            <a:r>
              <a:rPr lang="en-CA" sz="2400" dirty="0">
                <a:ea typeface="ＭＳ Ｐゴシック" charset="0"/>
              </a:rPr>
              <a:t>But s</a:t>
            </a:r>
            <a:r>
              <a:rPr lang="en-CA" sz="2400" dirty="0">
                <a:latin typeface="Arial" panose="020B0604020202020204" pitchFamily="34" charset="0"/>
                <a:ea typeface="ＭＳ Ｐゴシック" charset="0"/>
                <a:cs typeface="Arial" panose="020B0604020202020204" pitchFamily="34" charset="0"/>
              </a:rPr>
              <a:t>ome take higher doses of opioids or seek illegal opioids to keep working through pain which creates a </a:t>
            </a:r>
            <a:r>
              <a:rPr lang="en-CA" sz="2400" b="1" dirty="0">
                <a:latin typeface="Arial" panose="020B0604020202020204" pitchFamily="34" charset="0"/>
                <a:cs typeface="Arial" panose="020B0604020202020204" pitchFamily="34" charset="0"/>
              </a:rPr>
              <a:t>higher risk for addiction &amp; harms</a:t>
            </a:r>
          </a:p>
        </p:txBody>
      </p:sp>
    </p:spTree>
    <p:extLst>
      <p:ext uri="{BB962C8B-B14F-4D97-AF65-F5344CB8AC3E}">
        <p14:creationId xmlns:p14="http://schemas.microsoft.com/office/powerpoint/2010/main" val="2160573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DC717D-CC7E-BD46-BBFA-5D7635FB7648}"/>
              </a:ext>
            </a:extLst>
          </p:cNvPr>
          <p:cNvSpPr>
            <a:spLocks noGrp="1"/>
          </p:cNvSpPr>
          <p:nvPr>
            <p:ph type="title"/>
          </p:nvPr>
        </p:nvSpPr>
        <p:spPr/>
        <p:txBody>
          <a:bodyPr/>
          <a:lstStyle/>
          <a:p>
            <a:r>
              <a:rPr lang="en-CA" dirty="0"/>
              <a:t>What can you do to help?</a:t>
            </a:r>
            <a:endParaRPr lang="en-US"/>
          </a:p>
        </p:txBody>
      </p:sp>
      <p:sp>
        <p:nvSpPr>
          <p:cNvPr id="3" name="Content Placeholder 2"/>
          <p:cNvSpPr>
            <a:spLocks noGrp="1"/>
          </p:cNvSpPr>
          <p:nvPr>
            <p:ph idx="4294967295"/>
          </p:nvPr>
        </p:nvSpPr>
        <p:spPr>
          <a:xfrm>
            <a:off x="838199" y="1825625"/>
            <a:ext cx="9191625" cy="4351338"/>
          </a:xfrm>
        </p:spPr>
        <p:txBody>
          <a:bodyPr>
            <a:normAutofit/>
          </a:bodyPr>
          <a:lstStyle/>
          <a:p>
            <a:pPr marL="300600" indent="-300600">
              <a:buClr>
                <a:srgbClr val="EF4823"/>
              </a:buClr>
              <a:buSzPct val="60000"/>
              <a:buFont typeface=".Lucida Grande UI Regular"/>
              <a:buChar char="►"/>
            </a:pPr>
            <a:r>
              <a:rPr lang="en-CA" dirty="0">
                <a:latin typeface="Arial" panose="020B0604020202020204" pitchFamily="34" charset="0"/>
                <a:cs typeface="Arial" panose="020B0604020202020204" pitchFamily="34" charset="0"/>
              </a:rPr>
              <a:t>We need to talk about the impact addiction and substance use is having on our friends and coworkers</a:t>
            </a:r>
          </a:p>
          <a:p>
            <a:pPr marL="300600" indent="-300600">
              <a:buClr>
                <a:srgbClr val="EF4823"/>
              </a:buClr>
              <a:buSzPct val="60000"/>
              <a:buFont typeface=".Lucida Grande UI Regular"/>
              <a:buChar char="►"/>
            </a:pPr>
            <a:r>
              <a:rPr lang="en-CA" dirty="0">
                <a:latin typeface="Arial" panose="020B0604020202020204" pitchFamily="34" charset="0"/>
                <a:cs typeface="Arial" panose="020B0604020202020204" pitchFamily="34" charset="0"/>
              </a:rPr>
              <a:t>Reducing the stigma of seeking help and sharing resources can help save lives</a:t>
            </a:r>
          </a:p>
          <a:p>
            <a:pPr marL="300600" indent="-300600">
              <a:buClr>
                <a:srgbClr val="EF4823"/>
              </a:buClr>
              <a:buSzPct val="60000"/>
              <a:buFont typeface=".Lucida Grande UI Regular"/>
              <a:buChar char="►"/>
            </a:pPr>
            <a:r>
              <a:rPr lang="en-CA" dirty="0">
                <a:latin typeface="Arial" panose="020B0604020202020204" pitchFamily="34" charset="0"/>
                <a:cs typeface="Arial" panose="020B0604020202020204" pitchFamily="34" charset="0"/>
              </a:rPr>
              <a:t>Learning more about how to use prescription opioids safely, combining pain treatments, and ways to help others who may be struggling with addiction will also save lives</a:t>
            </a:r>
          </a:p>
        </p:txBody>
      </p:sp>
    </p:spTree>
    <p:extLst>
      <p:ext uri="{BB962C8B-B14F-4D97-AF65-F5344CB8AC3E}">
        <p14:creationId xmlns:p14="http://schemas.microsoft.com/office/powerpoint/2010/main" val="306538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7CC31CDD-4580-A44C-BDBF-F00DC50C4713}"/>
              </a:ext>
            </a:extLst>
          </p:cNvPr>
          <p:cNvSpPr>
            <a:spLocks noGrp="1"/>
          </p:cNvSpPr>
          <p:nvPr>
            <p:ph type="title"/>
          </p:nvPr>
        </p:nvSpPr>
        <p:spPr>
          <a:xfrm>
            <a:off x="838200" y="1006997"/>
            <a:ext cx="10515600" cy="4844005"/>
          </a:xfrm>
        </p:spPr>
        <p:txBody>
          <a:bodyPr>
            <a:noAutofit/>
          </a:bodyPr>
          <a:lstStyle/>
          <a:p>
            <a:pPr algn="ctr" fontAlgn="ctr">
              <a:lnSpc>
                <a:spcPct val="100000"/>
              </a:lnSpc>
              <a:spcAft>
                <a:spcPts val="1600"/>
              </a:spcAft>
            </a:pPr>
            <a:r>
              <a:rPr lang="en-CA" sz="4400" b="0" dirty="0"/>
              <a:t>Addiction is a treatable medical condition.</a:t>
            </a:r>
          </a:p>
          <a:p>
            <a:pPr algn="ctr" fontAlgn="ctr">
              <a:lnSpc>
                <a:spcPct val="100000"/>
              </a:lnSpc>
              <a:spcAft>
                <a:spcPts val="1600"/>
              </a:spcAft>
            </a:pPr>
            <a:r>
              <a:rPr lang="en-CA" sz="4400" dirty="0"/>
              <a:t>Not a choice.</a:t>
            </a:r>
          </a:p>
        </p:txBody>
      </p:sp>
    </p:spTree>
    <p:extLst>
      <p:ext uri="{BB962C8B-B14F-4D97-AF65-F5344CB8AC3E}">
        <p14:creationId xmlns:p14="http://schemas.microsoft.com/office/powerpoint/2010/main" val="14350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7CC31CDD-4580-A44C-BDBF-F00DC50C4713}"/>
              </a:ext>
            </a:extLst>
          </p:cNvPr>
          <p:cNvSpPr>
            <a:spLocks noGrp="1"/>
          </p:cNvSpPr>
          <p:nvPr>
            <p:ph type="title"/>
          </p:nvPr>
        </p:nvSpPr>
        <p:spPr>
          <a:xfrm>
            <a:off x="838200" y="833377"/>
            <a:ext cx="10515600" cy="5191246"/>
          </a:xfrm>
        </p:spPr>
        <p:txBody>
          <a:bodyPr>
            <a:noAutofit/>
          </a:bodyPr>
          <a:lstStyle/>
          <a:p>
            <a:pPr algn="ctr" fontAlgn="ctr">
              <a:lnSpc>
                <a:spcPct val="100000"/>
              </a:lnSpc>
              <a:spcAft>
                <a:spcPts val="1600"/>
              </a:spcAft>
            </a:pPr>
            <a:r>
              <a:rPr lang="en-CA" sz="4400" b="0" dirty="0"/>
              <a:t>Many people choose to use substances but no one chooses to become addicted.</a:t>
            </a:r>
          </a:p>
        </p:txBody>
      </p:sp>
    </p:spTree>
    <p:extLst>
      <p:ext uri="{BB962C8B-B14F-4D97-AF65-F5344CB8AC3E}">
        <p14:creationId xmlns:p14="http://schemas.microsoft.com/office/powerpoint/2010/main" val="1171240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anfield colour palette 2018 1">
      <a:dk1>
        <a:srgbClr val="3C4646"/>
      </a:dk1>
      <a:lt1>
        <a:srgbClr val="FFFFFF"/>
      </a:lt1>
      <a:dk2>
        <a:srgbClr val="FF3600"/>
      </a:dk2>
      <a:lt2>
        <a:srgbClr val="FFFFFF"/>
      </a:lt2>
      <a:accent1>
        <a:srgbClr val="22AAE2"/>
      </a:accent1>
      <a:accent2>
        <a:srgbClr val="1F3769"/>
      </a:accent2>
      <a:accent3>
        <a:srgbClr val="C3CECF"/>
      </a:accent3>
      <a:accent4>
        <a:srgbClr val="E3C3A0"/>
      </a:accent4>
      <a:accent5>
        <a:srgbClr val="000000"/>
      </a:accent5>
      <a:accent6>
        <a:srgbClr val="BFBFBF"/>
      </a:accent6>
      <a:hlink>
        <a:srgbClr val="FF3600"/>
      </a:hlink>
      <a:folHlink>
        <a:srgbClr val="FF3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22225">
          <a:noFill/>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spcAft>
            <a:spcPts val="800"/>
          </a:spcAft>
          <a:defRPr sz="2000" b="1">
            <a:solidFill>
              <a:schemeClr val="tx1"/>
            </a:solidFill>
            <a:latin typeface="Arial" charset="0"/>
            <a:ea typeface="Arial" charset="0"/>
            <a:cs typeface="Arial" charset="0"/>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noAutofit/>
      </a:bodyPr>
      <a:lstStyle>
        <a:defPPr>
          <a:defRPr sz="1400" smtClean="0">
            <a:latin typeface="Arial" charset="0"/>
            <a:ea typeface="Arial" charset="0"/>
            <a:cs typeface="Arial"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6968</TotalTime>
  <Words>3283</Words>
  <Application>Microsoft Macintosh PowerPoint</Application>
  <PresentationFormat>Widescreen</PresentationFormat>
  <Paragraphs>292</Paragraphs>
  <Slides>28</Slides>
  <Notes>28</Notes>
  <HiddenSlides>0</HiddenSlides>
  <MMClips>2</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.Lucida Grande UI Regular</vt:lpstr>
      <vt:lpstr>Arial</vt:lpstr>
      <vt:lpstr>Arial Black</vt:lpstr>
      <vt:lpstr>Arial MT</vt:lpstr>
      <vt:lpstr>Calibri</vt:lpstr>
      <vt:lpstr>Calibri Light</vt:lpstr>
      <vt:lpstr>Gill Sans MT (Body)</vt:lpstr>
      <vt:lpstr>Office Theme</vt:lpstr>
      <vt:lpstr>1_Office Theme</vt:lpstr>
      <vt:lpstr>Men in trades, substance use &amp; the opioid overdose crisis</vt:lpstr>
      <vt:lpstr>The opioid overdose crisis</vt:lpstr>
      <vt:lpstr>The chain of events</vt:lpstr>
      <vt:lpstr>Men in trades are  disproportionally impacted</vt:lpstr>
      <vt:lpstr>PowerPoint Presentation</vt:lpstr>
      <vt:lpstr>Hard, physical  labour takes a toll</vt:lpstr>
      <vt:lpstr>What can you do to help?</vt:lpstr>
      <vt:lpstr>Addiction is a treatable medical condition. Not a choice.</vt:lpstr>
      <vt:lpstr>Many people choose to use substances but no one chooses to become addicted.</vt:lpstr>
      <vt:lpstr>This misconception is preventing  people from asking for help.</vt:lpstr>
      <vt:lpstr>Addiction changes the brain’s “reward” system</vt:lpstr>
      <vt:lpstr>Recovery  is possible</vt:lpstr>
      <vt:lpstr>Stigma surrounding addiction can</vt:lpstr>
      <vt:lpstr>How can you help?</vt:lpstr>
      <vt:lpstr>See the real impact of stigma</vt:lpstr>
      <vt:lpstr>It takes strength to reach out for help.</vt:lpstr>
      <vt:lpstr>Talking to healthcare  provider about opioids</vt:lpstr>
      <vt:lpstr>PowerPoint Presentation</vt:lpstr>
      <vt:lpstr>PowerPoint Presentation</vt:lpstr>
      <vt:lpstr>PowerPoint Presentation</vt:lpstr>
      <vt:lpstr>PowerPoint Presentation</vt:lpstr>
      <vt:lpstr>PowerPoint Presentation</vt:lpstr>
      <vt:lpstr>Naloxone</vt:lpstr>
      <vt:lpstr>Get a kit for free</vt:lpstr>
      <vt:lpstr>The Good Samaritan law</vt:lpstr>
      <vt:lpstr>Call, stay and help</vt:lpstr>
      <vt:lpstr>If you think that you, or a friend or family member, might need help with substance use support is available.</vt:lpstr>
      <vt:lpstr>PowerPoint Presentation</vt:lpstr>
    </vt:vector>
  </TitlesOfParts>
  <Company>Health Canada - Santé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Substance use: Opioids awareness</dc:title>
  <dc:creator>Roy, Stephanie (HC/SC)</dc:creator>
  <cp:lastModifiedBy>Laura Hamlin</cp:lastModifiedBy>
  <cp:revision>197</cp:revision>
  <dcterms:created xsi:type="dcterms:W3CDTF">2022-02-23T19:52:47Z</dcterms:created>
  <dcterms:modified xsi:type="dcterms:W3CDTF">2022-06-08T22:48:51Z</dcterms:modified>
</cp:coreProperties>
</file>