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0" r:id="rId2"/>
    <p:sldId id="279" r:id="rId3"/>
    <p:sldId id="313" r:id="rId4"/>
    <p:sldId id="314" r:id="rId5"/>
    <p:sldId id="315" r:id="rId6"/>
    <p:sldId id="316" r:id="rId7"/>
    <p:sldId id="303" r:id="rId8"/>
    <p:sldId id="301" r:id="rId9"/>
    <p:sldId id="311" r:id="rId10"/>
    <p:sldId id="281" r:id="rId11"/>
    <p:sldId id="302" r:id="rId12"/>
    <p:sldId id="289" r:id="rId13"/>
    <p:sldId id="286" r:id="rId14"/>
    <p:sldId id="317" r:id="rId15"/>
    <p:sldId id="287" r:id="rId16"/>
    <p:sldId id="318" r:id="rId17"/>
    <p:sldId id="312" r:id="rId18"/>
    <p:sldId id="296" r:id="rId19"/>
    <p:sldId id="28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595959"/>
    <a:srgbClr val="808080"/>
    <a:srgbClr val="FFFFFF"/>
    <a:srgbClr val="ECECEC"/>
    <a:srgbClr val="B2B2B2"/>
    <a:srgbClr val="0082C9"/>
    <a:srgbClr val="064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919" autoAdjust="0"/>
  </p:normalViewPr>
  <p:slideViewPr>
    <p:cSldViewPr snapToGrid="0" snapToObjects="1">
      <p:cViewPr>
        <p:scale>
          <a:sx n="109" d="100"/>
          <a:sy n="109" d="100"/>
        </p:scale>
        <p:origin x="-1674" y="-240"/>
      </p:cViewPr>
      <p:guideLst>
        <p:guide orient="horz" pos="1095"/>
        <p:guide orient="horz" pos="2108"/>
        <p:guide orient="horz" pos="1401"/>
        <p:guide pos="2880"/>
        <p:guide pos="308"/>
        <p:guide pos="5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C05C368D-1A5A-4C4E-9725-6A988DDEBDCF}" type="datetimeFigureOut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47AED6B1-E83B-42D4-8509-4972F5E44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79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31682F39-D945-4D32-8986-CD0010EE0710}" type="datetimeFigureOut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306A2FFD-5AA9-4712-9E4C-D97C56776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102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32150"/>
            <a:ext cx="3827462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44513"/>
            <a:ext cx="8199437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P:\CMB\Creative Services\FIP\GOC\goc_fip_e_2c_45 (2) [Converted]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12725"/>
            <a:ext cx="1885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E6E8-AB36-428A-9DE8-21F2D40AED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70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BCD0-C1FE-4FCF-BDB0-2876375AD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45B6-A2F1-4CF0-B507-2C93085B7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81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595959"/>
              </a:buClr>
              <a:defRPr sz="26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200"/>
            </a:lvl3pPr>
            <a:lvl4pPr>
              <a:buClr>
                <a:srgbClr val="595959"/>
              </a:buClr>
              <a:defRPr sz="2000"/>
            </a:lvl4pPr>
            <a:lvl5pPr>
              <a:buClr>
                <a:srgbClr val="59595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097F-DA7A-4D4F-AD0C-DB64D8C0C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52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9E5A-DFE7-4DD9-9476-C3833A627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8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595959"/>
              </a:buClr>
              <a:defRPr/>
            </a:lvl1pPr>
            <a:lvl2pPr>
              <a:buClr>
                <a:srgbClr val="595959"/>
              </a:buClr>
              <a:defRPr/>
            </a:lvl2pPr>
            <a:lvl3pPr>
              <a:buClr>
                <a:srgbClr val="595959"/>
              </a:buClr>
              <a:defRPr/>
            </a:lvl3pPr>
            <a:lvl4pPr>
              <a:buClr>
                <a:srgbClr val="595959"/>
              </a:buClr>
              <a:defRPr/>
            </a:lvl4pPr>
            <a:lvl5pPr>
              <a:buClr>
                <a:srgbClr val="59595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588A5-E278-45A8-ADE2-2B1F310ED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07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A01D-AEFD-4EB9-8D62-7B478BDE8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8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>
                <a:solidFill>
                  <a:srgbClr val="595959"/>
                </a:solidFill>
              </a:defRPr>
            </a:lvl1pPr>
            <a:lvl2pPr>
              <a:buClr>
                <a:srgbClr val="595959"/>
              </a:buClr>
              <a:defRPr sz="2000">
                <a:solidFill>
                  <a:srgbClr val="595959"/>
                </a:solidFill>
              </a:defRPr>
            </a:lvl2pPr>
            <a:lvl3pPr>
              <a:buClr>
                <a:srgbClr val="595959"/>
              </a:buClr>
              <a:defRPr sz="1800">
                <a:solidFill>
                  <a:srgbClr val="595959"/>
                </a:solidFill>
              </a:defRPr>
            </a:lvl3pPr>
            <a:lvl4pPr>
              <a:buClr>
                <a:srgbClr val="595959"/>
              </a:buClr>
              <a:defRPr sz="1600">
                <a:solidFill>
                  <a:srgbClr val="595959"/>
                </a:solidFill>
              </a:defRPr>
            </a:lvl4pPr>
            <a:lvl5pPr>
              <a:buClr>
                <a:srgbClr val="595959"/>
              </a:buCl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0F78-4BB6-4AEC-8E42-E466A14328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30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689225"/>
            <a:ext cx="48863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83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59595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59595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59595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59595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59595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C92D-7B96-4761-A730-29B969335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8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424363"/>
            <a:ext cx="7307262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544513"/>
            <a:ext cx="8199437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P:\CMB\Creative Services\FIP\GOC\goc_fip_e_2c_45 (2) [Converted]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12725"/>
            <a:ext cx="1885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68867" y="859692"/>
            <a:ext cx="8475132" cy="4943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6A47-2B9C-4E9F-A075-72F3D4BB3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2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5A91-AE6C-4751-A54B-B9852D355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23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54AD-F097-4CAE-BD4F-12F751B6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56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82C9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EC18-486B-4474-97C8-7F3020CB0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42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922838" y="1600200"/>
            <a:ext cx="3798887" cy="452596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E50-8BD4-4BBF-B911-7B2AB4096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83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595959"/>
              </a:buClr>
              <a:defRPr sz="2800"/>
            </a:lvl1pPr>
            <a:lvl2pPr>
              <a:buClr>
                <a:srgbClr val="595959"/>
              </a:buClr>
              <a:defRPr sz="2400"/>
            </a:lvl2pPr>
            <a:lvl3pPr>
              <a:buClr>
                <a:srgbClr val="595959"/>
              </a:buClr>
              <a:defRPr sz="2000"/>
            </a:lvl3pPr>
            <a:lvl4pPr>
              <a:buClr>
                <a:srgbClr val="595959"/>
              </a:buClr>
              <a:defRPr sz="1800"/>
            </a:lvl4pPr>
            <a:lvl5pPr>
              <a:buClr>
                <a:srgbClr val="59595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0"/>
            <a:ext cx="8116033" cy="1585373"/>
          </a:xfrm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9BFD-46AF-4DF2-9133-FB61E117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595959"/>
              </a:buClr>
              <a:defRPr sz="2400"/>
            </a:lvl1pPr>
            <a:lvl2pPr>
              <a:buClr>
                <a:srgbClr val="595959"/>
              </a:buClr>
              <a:defRPr sz="2000"/>
            </a:lvl2pPr>
            <a:lvl3pPr>
              <a:buClr>
                <a:srgbClr val="595959"/>
              </a:buClr>
              <a:defRPr sz="1800"/>
            </a:lvl3pPr>
            <a:lvl4pPr>
              <a:buClr>
                <a:srgbClr val="595959"/>
              </a:buClr>
              <a:defRPr sz="1600"/>
            </a:lvl4pPr>
            <a:lvl5pPr>
              <a:buClr>
                <a:srgbClr val="59595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0697D-E53D-4F12-88F1-88B3A8192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95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ple_leaf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697163"/>
            <a:ext cx="3211513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  <a:ea typeface="ヒラギノ角ゴ Pro W3" pitchFamily="127" charset="-128"/>
                <a:cs typeface="+mn-cs"/>
              </a:defRPr>
            </a:lvl1pPr>
          </a:lstStyle>
          <a:p>
            <a:pPr>
              <a:defRPr/>
            </a:pPr>
            <a:fld id="{9C70D0DA-F3D6-4696-A90C-159B17410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595959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l.gc.ca/Committees/en/ERR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0693"/>
          <a:stretch>
            <a:fillRect/>
          </a:stretch>
        </p:blipFill>
        <p:spPr bwMode="auto">
          <a:xfrm>
            <a:off x="4572000" y="728663"/>
            <a:ext cx="410845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0" t="15935" r="27223" b="31818"/>
          <a:stretch>
            <a:fillRect/>
          </a:stretch>
        </p:blipFill>
        <p:spPr bwMode="auto">
          <a:xfrm>
            <a:off x="4637088" y="717550"/>
            <a:ext cx="4043362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87363" y="754063"/>
            <a:ext cx="3792537" cy="2376487"/>
          </a:xfrm>
        </p:spPr>
        <p:txBody>
          <a:bodyPr/>
          <a:lstStyle/>
          <a:p>
            <a:pPr eaLnBrk="1" hangingPunct="1">
              <a:defRPr/>
            </a:pPr>
            <a:r>
              <a:rPr lang="en-CA" sz="4400" b="1" spc="50" dirty="0" smtClean="0">
                <a:solidFill>
                  <a:srgbClr val="1A1A1A"/>
                </a:solidFill>
              </a:rPr>
              <a:t>ELECTORAL REFORM </a:t>
            </a:r>
            <a:endParaRPr lang="en-CA" altLang="en-US" sz="4400" b="1" spc="50" dirty="0" smtClean="0">
              <a:solidFill>
                <a:srgbClr val="1A1A1A"/>
              </a:solidFill>
              <a:ea typeface="ヒラギノ角ゴ Pro W3" pitchFamily="127" charset="-128"/>
            </a:endParaRPr>
          </a:p>
        </p:txBody>
      </p:sp>
      <p:sp>
        <p:nvSpPr>
          <p:cNvPr id="19461" name="Footer Placeholder 4"/>
          <p:cNvSpPr txBox="1">
            <a:spLocks/>
          </p:cNvSpPr>
          <p:nvPr/>
        </p:nvSpPr>
        <p:spPr bwMode="auto">
          <a:xfrm>
            <a:off x="409575" y="6378575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cs typeface="ヒラギノ角ゴ Pro W3"/>
              </a:rPr>
              <a:t>canada.ca/democracy</a:t>
            </a:r>
          </a:p>
        </p:txBody>
      </p:sp>
      <p:sp>
        <p:nvSpPr>
          <p:cNvPr id="19462" name="Subtitle 2"/>
          <p:cNvSpPr>
            <a:spLocks noGrp="1"/>
          </p:cNvSpPr>
          <p:nvPr>
            <p:ph type="subTitle" idx="1"/>
          </p:nvPr>
        </p:nvSpPr>
        <p:spPr>
          <a:xfrm>
            <a:off x="487363" y="3336925"/>
            <a:ext cx="3792537" cy="1752600"/>
          </a:xfrm>
        </p:spPr>
        <p:txBody>
          <a:bodyPr/>
          <a:lstStyle/>
          <a:p>
            <a:pPr eaLnBrk="1" hangingPunct="1"/>
            <a:r>
              <a:rPr lang="da-DK" altLang="en-US" sz="2200" smtClean="0">
                <a:solidFill>
                  <a:srgbClr val="808080"/>
                </a:solidFill>
                <a:ea typeface="ヒラギノ角ゴ Pro W3"/>
              </a:rPr>
              <a:t>Community dialogue</a:t>
            </a:r>
            <a:endParaRPr altLang="en-US" sz="2200" smtClean="0">
              <a:solidFill>
                <a:srgbClr val="808080"/>
              </a:solidFill>
              <a:ea typeface="ヒラギノ角ゴ Pro W3"/>
            </a:endParaRPr>
          </a:p>
        </p:txBody>
      </p:sp>
      <p:sp>
        <p:nvSpPr>
          <p:cNvPr id="19463" name="Footer Placeholder 4"/>
          <p:cNvSpPr txBox="1">
            <a:spLocks/>
          </p:cNvSpPr>
          <p:nvPr/>
        </p:nvSpPr>
        <p:spPr bwMode="auto">
          <a:xfrm>
            <a:off x="487363" y="5021263"/>
            <a:ext cx="38941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808080"/>
                </a:solidFill>
                <a:cs typeface="ヒラギノ角ゴ Pro W3"/>
              </a:rPr>
              <a:t>Hosted by: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808080"/>
                </a:solidFill>
                <a:cs typeface="ヒラギノ角ゴ Pro W3"/>
              </a:rPr>
              <a:t>(Your name)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808080"/>
                </a:solidFill>
                <a:cs typeface="ヒラギノ角ゴ Pro W3"/>
              </a:rPr>
              <a:t>(Contact info)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808080"/>
                </a:solidFill>
                <a:cs typeface="ヒラギノ角ゴ Pro W3"/>
              </a:rPr>
              <a:t>(Social media)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103822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Ice breaker</a:t>
            </a:r>
            <a:endParaRPr lang="en-CA" sz="8600" b="1" spc="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2489200"/>
            <a:ext cx="7045325" cy="2697163"/>
          </a:xfrm>
        </p:spPr>
        <p:txBody>
          <a:bodyPr anchor="t"/>
          <a:lstStyle/>
          <a:p>
            <a:pPr eaLnBrk="1" hangingPunct="1">
              <a:defRPr/>
            </a:pPr>
            <a:r>
              <a:rPr sz="4000" spc="100" dirty="0">
                <a:solidFill>
                  <a:srgbClr val="1A1A1A"/>
                </a:solidFill>
              </a:rPr>
              <a:t>Why have you </a:t>
            </a:r>
            <a:r>
              <a:rPr sz="4000" spc="100" dirty="0" smtClean="0">
                <a:solidFill>
                  <a:srgbClr val="1A1A1A"/>
                </a:solidFill>
              </a:rPr>
              <a:t>decided </a:t>
            </a:r>
            <a:r>
              <a:rPr sz="4000" spc="100" dirty="0">
                <a:solidFill>
                  <a:srgbClr val="1A1A1A"/>
                </a:solidFill>
              </a:rPr>
              <a:t>to join us today?</a:t>
            </a:r>
            <a:endParaRPr lang="en-CA" sz="4000" spc="100" dirty="0">
              <a:solidFill>
                <a:srgbClr val="1A1A1A"/>
              </a:solidFill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9846649-90E2-47EC-B674-90FF3A9D26B1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8677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8678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15" name="Rectangle 14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12844AA-3073-44CD-B365-57D462C6C088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9699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89200"/>
            <a:ext cx="8188325" cy="26971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smtClean="0">
                <a:solidFill>
                  <a:srgbClr val="1A1A1A"/>
                </a:solidFill>
              </a:rPr>
              <a:t>Insert first question here</a:t>
            </a:r>
            <a:endParaRPr lang="en-CA" b="1" spc="100" dirty="0">
              <a:solidFill>
                <a:srgbClr val="1A1A1A"/>
              </a:solidFill>
            </a:endParaRPr>
          </a:p>
        </p:txBody>
      </p:sp>
      <p:grpSp>
        <p:nvGrpSpPr>
          <p:cNvPr id="29701" name="Group 10"/>
          <p:cNvGrpSpPr>
            <a:grpSpLocks/>
          </p:cNvGrpSpPr>
          <p:nvPr/>
        </p:nvGrpSpPr>
        <p:grpSpPr bwMode="auto">
          <a:xfrm>
            <a:off x="1038225" y="1905000"/>
            <a:ext cx="7026275" cy="47625"/>
            <a:chOff x="1654629" y="542925"/>
            <a:chExt cx="7025820" cy="47625"/>
          </a:xfrm>
        </p:grpSpPr>
        <p:sp>
          <p:nvSpPr>
            <p:cNvPr id="14" name="Rectangle 1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03822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Q1</a:t>
            </a:r>
            <a:endParaRPr lang="en-CA" sz="8600" b="1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97282F-A212-4D8E-AAD9-4A69197C7623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0723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135438"/>
            <a:ext cx="8188325" cy="13398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smtClean="0">
                <a:solidFill>
                  <a:srgbClr val="1A1A1A"/>
                </a:solidFill>
              </a:rPr>
              <a:t>Insert time allotment </a:t>
            </a:r>
            <a:br>
              <a:rPr lang="en-CA" b="1" spc="100" dirty="0" smtClean="0">
                <a:solidFill>
                  <a:srgbClr val="1A1A1A"/>
                </a:solidFill>
              </a:rPr>
            </a:br>
            <a:r>
              <a:rPr lang="en-CA" b="1" spc="100" dirty="0" smtClean="0">
                <a:solidFill>
                  <a:srgbClr val="1A1A1A"/>
                </a:solidFill>
              </a:rPr>
              <a:t>for dialogue here</a:t>
            </a:r>
            <a:endParaRPr lang="en-CA" b="1" spc="100" dirty="0">
              <a:solidFill>
                <a:srgbClr val="1A1A1A"/>
              </a:solidFill>
            </a:endParaRP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1081088" y="682625"/>
            <a:ext cx="7026275" cy="3022600"/>
            <a:chOff x="1081088" y="682625"/>
            <a:chExt cx="7026275" cy="3022157"/>
          </a:xfrm>
        </p:grpSpPr>
        <p:grpSp>
          <p:nvGrpSpPr>
            <p:cNvPr id="30726" name="Group 10"/>
            <p:cNvGrpSpPr>
              <a:grpSpLocks/>
            </p:cNvGrpSpPr>
            <p:nvPr/>
          </p:nvGrpSpPr>
          <p:grpSpPr bwMode="auto">
            <a:xfrm>
              <a:off x="1081088" y="3657157"/>
              <a:ext cx="7026275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9" y="542932"/>
                <a:ext cx="3298611" cy="47618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40" y="542932"/>
                <a:ext cx="1198484" cy="476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5" y="542932"/>
                <a:ext cx="1301666" cy="4761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90" y="542932"/>
                <a:ext cx="1227059" cy="4603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081088" y="682625"/>
              <a:ext cx="7026275" cy="27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8600" b="1" spc="100" dirty="0" smtClean="0"/>
                <a:t>Group dialogue</a:t>
              </a:r>
              <a:endParaRPr lang="en-CA" sz="8600" b="1" spc="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009D45C-E964-4523-BF11-7779938D9664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1747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8950" y="2489200"/>
            <a:ext cx="8156575" cy="26971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smtClean="0">
                <a:solidFill>
                  <a:srgbClr val="1A1A1A"/>
                </a:solidFill>
              </a:rPr>
              <a:t>Insert second question here</a:t>
            </a:r>
            <a:endParaRPr lang="en-CA" b="1" spc="100" dirty="0">
              <a:solidFill>
                <a:srgbClr val="1A1A1A"/>
              </a:solidFill>
            </a:endParaRPr>
          </a:p>
        </p:txBody>
      </p:sp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1038225" y="1905000"/>
            <a:ext cx="7026275" cy="47625"/>
            <a:chOff x="1654629" y="542925"/>
            <a:chExt cx="7025820" cy="47625"/>
          </a:xfrm>
        </p:grpSpPr>
        <p:sp>
          <p:nvSpPr>
            <p:cNvPr id="14" name="Rectangle 1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03822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Q2</a:t>
            </a:r>
            <a:endParaRPr lang="en-CA" sz="8600" b="1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C8DF0C5-C652-4A6D-B91A-1D9C4E5DB8C0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2771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135438"/>
            <a:ext cx="8188325" cy="13398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smtClean="0">
                <a:solidFill>
                  <a:srgbClr val="1A1A1A"/>
                </a:solidFill>
              </a:rPr>
              <a:t>Insert time allotment </a:t>
            </a:r>
            <a:br>
              <a:rPr lang="en-CA" b="1" spc="100" dirty="0" smtClean="0">
                <a:solidFill>
                  <a:srgbClr val="1A1A1A"/>
                </a:solidFill>
              </a:rPr>
            </a:br>
            <a:r>
              <a:rPr lang="en-CA" b="1" spc="100" dirty="0" smtClean="0">
                <a:solidFill>
                  <a:srgbClr val="1A1A1A"/>
                </a:solidFill>
              </a:rPr>
              <a:t>for dialogue here</a:t>
            </a:r>
            <a:endParaRPr lang="en-CA" b="1" spc="100" dirty="0">
              <a:solidFill>
                <a:srgbClr val="1A1A1A"/>
              </a:solidFill>
            </a:endParaRPr>
          </a:p>
        </p:txBody>
      </p: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1081088" y="682625"/>
            <a:ext cx="7026275" cy="3022600"/>
            <a:chOff x="1081088" y="682625"/>
            <a:chExt cx="7026275" cy="3022157"/>
          </a:xfrm>
        </p:grpSpPr>
        <p:grpSp>
          <p:nvGrpSpPr>
            <p:cNvPr id="32774" name="Group 10"/>
            <p:cNvGrpSpPr>
              <a:grpSpLocks/>
            </p:cNvGrpSpPr>
            <p:nvPr/>
          </p:nvGrpSpPr>
          <p:grpSpPr bwMode="auto">
            <a:xfrm>
              <a:off x="1081088" y="3657157"/>
              <a:ext cx="7026275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9" y="542932"/>
                <a:ext cx="3298611" cy="47618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40" y="542932"/>
                <a:ext cx="1198484" cy="476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5" y="542932"/>
                <a:ext cx="1301666" cy="4761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90" y="542932"/>
                <a:ext cx="1227059" cy="4603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081088" y="682625"/>
              <a:ext cx="7026275" cy="27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8600" b="1" spc="100" dirty="0" smtClean="0"/>
                <a:t>Group dialogue</a:t>
              </a:r>
              <a:endParaRPr lang="en-CA" sz="8600" b="1" spc="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CC3EBB-0382-475B-9F9C-6106EF7416E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3795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8950" y="2489200"/>
            <a:ext cx="8156575" cy="2697163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smtClean="0">
                <a:solidFill>
                  <a:srgbClr val="1A1A1A"/>
                </a:solidFill>
              </a:rPr>
              <a:t>Insert third question here</a:t>
            </a:r>
            <a:endParaRPr lang="en-CA" b="1" spc="100" dirty="0">
              <a:solidFill>
                <a:srgbClr val="1A1A1A"/>
              </a:solidFill>
            </a:endParaRPr>
          </a:p>
        </p:txBody>
      </p:sp>
      <p:grpSp>
        <p:nvGrpSpPr>
          <p:cNvPr id="33797" name="Group 10"/>
          <p:cNvGrpSpPr>
            <a:grpSpLocks/>
          </p:cNvGrpSpPr>
          <p:nvPr/>
        </p:nvGrpSpPr>
        <p:grpSpPr bwMode="auto">
          <a:xfrm>
            <a:off x="1038225" y="1905000"/>
            <a:ext cx="7026275" cy="47625"/>
            <a:chOff x="1654629" y="542925"/>
            <a:chExt cx="7025820" cy="47625"/>
          </a:xfrm>
        </p:grpSpPr>
        <p:sp>
          <p:nvSpPr>
            <p:cNvPr id="14" name="Rectangle 1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103822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Q3</a:t>
            </a:r>
            <a:endParaRPr lang="en-CA" sz="8600" b="1" spc="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86195-1471-402A-8F8A-947B4706807D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4819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135438"/>
            <a:ext cx="8188325" cy="13398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CA" b="1" spc="100" dirty="0" smtClean="0">
                <a:solidFill>
                  <a:srgbClr val="1A1A1A"/>
                </a:solidFill>
              </a:rPr>
              <a:t>Insert time allotment </a:t>
            </a:r>
            <a:br>
              <a:rPr lang="en-CA" b="1" spc="100" dirty="0" smtClean="0">
                <a:solidFill>
                  <a:srgbClr val="1A1A1A"/>
                </a:solidFill>
              </a:rPr>
            </a:br>
            <a:r>
              <a:rPr lang="en-CA" b="1" spc="100" dirty="0" smtClean="0">
                <a:solidFill>
                  <a:srgbClr val="1A1A1A"/>
                </a:solidFill>
              </a:rPr>
              <a:t>for dialogue here</a:t>
            </a:r>
            <a:endParaRPr lang="en-CA" b="1" spc="100" dirty="0">
              <a:solidFill>
                <a:srgbClr val="1A1A1A"/>
              </a:solidFill>
            </a:endParaRPr>
          </a:p>
        </p:txBody>
      </p:sp>
      <p:grpSp>
        <p:nvGrpSpPr>
          <p:cNvPr id="34821" name="Group 12"/>
          <p:cNvGrpSpPr>
            <a:grpSpLocks/>
          </p:cNvGrpSpPr>
          <p:nvPr/>
        </p:nvGrpSpPr>
        <p:grpSpPr bwMode="auto">
          <a:xfrm>
            <a:off x="1081088" y="682625"/>
            <a:ext cx="7026275" cy="3022600"/>
            <a:chOff x="1081088" y="682625"/>
            <a:chExt cx="7026275" cy="3022157"/>
          </a:xfrm>
        </p:grpSpPr>
        <p:grpSp>
          <p:nvGrpSpPr>
            <p:cNvPr id="34822" name="Group 10"/>
            <p:cNvGrpSpPr>
              <a:grpSpLocks/>
            </p:cNvGrpSpPr>
            <p:nvPr/>
          </p:nvGrpSpPr>
          <p:grpSpPr bwMode="auto">
            <a:xfrm>
              <a:off x="1081088" y="3657157"/>
              <a:ext cx="7026275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9" y="542932"/>
                <a:ext cx="3298611" cy="47618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40" y="542932"/>
                <a:ext cx="1198484" cy="476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5" y="542932"/>
                <a:ext cx="1301666" cy="4761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90" y="542932"/>
                <a:ext cx="1227059" cy="46031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1081088" y="682625"/>
              <a:ext cx="7026275" cy="274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595959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8600" b="1" spc="100" dirty="0" smtClean="0"/>
                <a:t>Group dialogue</a:t>
              </a:r>
              <a:endParaRPr lang="en-CA" sz="8600" b="1" spc="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A542730-DC4B-462F-BE13-2623161C9742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5843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8600" b="1" spc="100" dirty="0" smtClean="0"/>
              <a:t>Reflection</a:t>
            </a:r>
            <a:endParaRPr lang="en-CA" sz="8600" b="1" spc="1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2224088"/>
            <a:ext cx="818832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3200" b="1" spc="100" dirty="0" smtClean="0">
                <a:solidFill>
                  <a:srgbClr val="1A1A1A"/>
                </a:solidFill>
              </a:rPr>
              <a:t>Insert time allotment </a:t>
            </a:r>
            <a:br>
              <a:rPr lang="en-CA" sz="3200" b="1" spc="100" dirty="0" smtClean="0">
                <a:solidFill>
                  <a:srgbClr val="1A1A1A"/>
                </a:solidFill>
              </a:rPr>
            </a:br>
            <a:r>
              <a:rPr lang="en-CA" sz="3200" b="1" spc="100" dirty="0" smtClean="0">
                <a:solidFill>
                  <a:srgbClr val="1A1A1A"/>
                </a:solidFill>
              </a:rPr>
              <a:t>for reflection here </a:t>
            </a:r>
            <a:endParaRPr lang="en-CA" sz="3200" b="1" spc="100" dirty="0">
              <a:solidFill>
                <a:srgbClr val="1A1A1A"/>
              </a:solidFill>
            </a:endParaRPr>
          </a:p>
        </p:txBody>
      </p:sp>
      <p:grpSp>
        <p:nvGrpSpPr>
          <p:cNvPr id="35846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15" name="Rectangle 14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0E0D8E9-DB18-4B53-B615-02A1E72286CB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36613" y="2224088"/>
            <a:ext cx="7850187" cy="38623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3600" b="1" smtClean="0">
                <a:solidFill>
                  <a:srgbClr val="1A1A1A"/>
                </a:solidFill>
                <a:ea typeface="ヒラギノ角ゴ Pro W3"/>
              </a:rPr>
              <a:t>canada.ca/democracy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3600" b="1" smtClean="0">
                <a:solidFill>
                  <a:srgbClr val="1A1A1A"/>
                </a:solidFill>
                <a:ea typeface="ヒラギノ角ゴ Pro W3"/>
              </a:rPr>
              <a:t>@CdnDemocracy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2800" b="1" smtClean="0">
                <a:solidFill>
                  <a:srgbClr val="1A1A1A"/>
                </a:solidFill>
                <a:ea typeface="ヒラギノ角ゴ Pro W3"/>
                <a:hlinkClick r:id="rId2"/>
              </a:rPr>
              <a:t>http://www.parl.gc.ca/Committees/en/ERRE</a:t>
            </a:r>
            <a:endParaRPr lang="en-US" altLang="en-US" sz="2800" b="1" smtClean="0">
              <a:solidFill>
                <a:srgbClr val="1A1A1A"/>
              </a:solidFill>
              <a:ea typeface="ヒラギノ角ゴ Pro W3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z="3600" b="1" smtClean="0">
                <a:solidFill>
                  <a:srgbClr val="1A1A1A"/>
                </a:solidFill>
                <a:ea typeface="ヒラギノ角ゴ Pro W3"/>
              </a:rPr>
              <a:t>#ERRE #Q</a:t>
            </a:r>
          </a:p>
        </p:txBody>
      </p:sp>
      <p:sp>
        <p:nvSpPr>
          <p:cNvPr id="36868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019175" y="438150"/>
            <a:ext cx="70262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95959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>
              <a:defRPr/>
            </a:pPr>
            <a:r>
              <a:rPr lang="en-CA" sz="6600" b="1" spc="100" dirty="0" smtClean="0"/>
              <a:t>Stay connected</a:t>
            </a:r>
            <a:endParaRPr lang="en-CA" sz="6600" b="1" spc="100" dirty="0"/>
          </a:p>
        </p:txBody>
      </p: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1019175" y="1905000"/>
            <a:ext cx="7026275" cy="47625"/>
            <a:chOff x="1654629" y="542925"/>
            <a:chExt cx="7025820" cy="47625"/>
          </a:xfrm>
        </p:grpSpPr>
        <p:sp>
          <p:nvSpPr>
            <p:cNvPr id="14" name="Rectangle 13"/>
            <p:cNvSpPr/>
            <p:nvPr/>
          </p:nvSpPr>
          <p:spPr>
            <a:xfrm>
              <a:off x="1654629" y="542925"/>
              <a:ext cx="3298611" cy="47625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rgbClr val="1A1A1A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240" y="542925"/>
              <a:ext cx="1198485" cy="476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1726" y="542925"/>
              <a:ext cx="1301666" cy="476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53391" y="542925"/>
              <a:ext cx="1227058" cy="46038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9239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  <a:defRPr/>
            </a:pPr>
            <a:r>
              <a:rPr sz="7200" b="1" spc="50" dirty="0" smtClean="0"/>
              <a:t>Thank you </a:t>
            </a:r>
            <a:endParaRPr sz="7200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A8584E8-FBCC-4521-B5BE-B3B492D3FFFC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3789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0775"/>
            <a:ext cx="8229600" cy="9239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  <a:defRPr/>
            </a:pPr>
            <a:r>
              <a:rPr sz="7200" b="1" spc="50" dirty="0" smtClean="0"/>
              <a:t>Welcome! </a:t>
            </a:r>
            <a:endParaRPr sz="72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C5BF028-1BF3-42FB-ABA4-EA53FBA8795A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0484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E2DD48-18E3-4FD0-B9B6-55550E15E71E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1509" name="Content Placeholder 2"/>
          <p:cNvSpPr txBox="1">
            <a:spLocks/>
          </p:cNvSpPr>
          <p:nvPr/>
        </p:nvSpPr>
        <p:spPr bwMode="auto">
          <a:xfrm>
            <a:off x="488950" y="2273300"/>
            <a:ext cx="81883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595959"/>
              </a:buClr>
              <a:buFont typeface="Arial" pitchFamily="34" charset="0"/>
              <a:buNone/>
              <a:defRPr/>
            </a:pPr>
            <a:r>
              <a:rPr lang="en-US" altLang="en-US" sz="2600" dirty="0">
                <a:solidFill>
                  <a:srgbClr val="1A1A1A"/>
                </a:solidFill>
                <a:latin typeface="+mj-lt"/>
              </a:rPr>
              <a:t>Canadians expect greater inclusion, transparency, meaningful engagement and modernization from their public institutions. </a:t>
            </a:r>
            <a:endParaRPr lang="en-US" altLang="en-US" sz="2600" dirty="0" smtClean="0">
              <a:solidFill>
                <a:srgbClr val="1A1A1A"/>
              </a:solidFill>
              <a:latin typeface="+mj-lt"/>
            </a:endParaRPr>
          </a:p>
          <a:p>
            <a:pPr eaLnBrk="1" hangingPunct="1">
              <a:spcAft>
                <a:spcPts val="3600"/>
              </a:spcAft>
              <a:buClr>
                <a:srgbClr val="595959"/>
              </a:buClr>
              <a:defRPr/>
            </a:pPr>
            <a:r>
              <a:rPr lang="en-US" altLang="en-US" sz="2600" dirty="0">
                <a:solidFill>
                  <a:srgbClr val="1A1A1A"/>
                </a:solidFill>
                <a:latin typeface="+mj-lt"/>
              </a:rPr>
              <a:t>Federal electoral reform is part of the Government’s stronger democracy agenda</a:t>
            </a:r>
            <a:r>
              <a:rPr lang="en-US" altLang="en-US" sz="2600" dirty="0" smtClean="0">
                <a:solidFill>
                  <a:srgbClr val="1A1A1A"/>
                </a:solidFill>
                <a:latin typeface="+mj-lt"/>
              </a:rPr>
              <a:t>.</a:t>
            </a:r>
            <a:endParaRPr lang="en-US" altLang="en-US" sz="2600" dirty="0">
              <a:solidFill>
                <a:srgbClr val="1A1A1A"/>
              </a:solidFill>
              <a:latin typeface="+mj-lt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sz="3200" b="1" spc="100" dirty="0"/>
                <a:t>Thank you for participating in the national dialogue on electoral reform</a:t>
              </a:r>
            </a:p>
          </p:txBody>
        </p:sp>
        <p:grpSp>
          <p:nvGrpSpPr>
            <p:cNvPr id="21511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F54D09-6FF4-4176-A954-8DB7C7025723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2531" name="Content Placeholder 2"/>
          <p:cNvSpPr txBox="1">
            <a:spLocks/>
          </p:cNvSpPr>
          <p:nvPr/>
        </p:nvSpPr>
        <p:spPr bwMode="auto">
          <a:xfrm>
            <a:off x="488950" y="2217738"/>
            <a:ext cx="81978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>
                <a:solidFill>
                  <a:srgbClr val="1A1A1A"/>
                </a:solidFill>
              </a:rPr>
              <a:t>Federal electoral reform is part of the Government’s commitment to change. Canada has a strong and deeply rooted democracy. </a:t>
            </a:r>
          </a:p>
          <a:p>
            <a:pPr eaLnBrk="1" hangingPunct="1">
              <a:spcBef>
                <a:spcPct val="0"/>
              </a:spcBef>
              <a:spcAft>
                <a:spcPts val="3600"/>
              </a:spcAft>
              <a:buFont typeface="Arial" pitchFamily="34" charset="0"/>
              <a:buNone/>
            </a:pPr>
            <a:r>
              <a:rPr lang="en-US" altLang="en-US">
                <a:solidFill>
                  <a:srgbClr val="1A1A1A"/>
                </a:solidFill>
              </a:rPr>
              <a:t>One way to protect our democratic values is by continuously seeking to improve the functioning of our democratic institutions—including our voting system. </a:t>
            </a:r>
            <a:endParaRPr lang="en-US" altLang="en-US" b="1">
              <a:solidFill>
                <a:srgbClr val="1A1A1A"/>
              </a:solidFill>
            </a:endParaRPr>
          </a:p>
        </p:txBody>
      </p:sp>
      <p:sp>
        <p:nvSpPr>
          <p:cNvPr id="22532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2533" name="Group 22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24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3200" b="1" spc="100" dirty="0"/>
                <a:t>Canadian federal electoral reform</a:t>
              </a:r>
              <a:endParaRPr sz="3200" b="1" spc="100" dirty="0"/>
            </a:p>
          </p:txBody>
        </p:sp>
        <p:grpSp>
          <p:nvGrpSpPr>
            <p:cNvPr id="22535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08296-475F-45A4-B374-6B3494C0BA0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2224088"/>
            <a:ext cx="8208962" cy="38766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altLang="en-US" smtClean="0">
                <a:solidFill>
                  <a:srgbClr val="1A1A1A"/>
                </a:solidFill>
                <a:ea typeface="ヒラギノ角ゴ Pro W3"/>
              </a:rPr>
              <a:t>The following five guiding principles may help you think about what you want from federal elections, your Member of Parliament (MP) and your federal government.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en-US" smtClean="0">
                <a:solidFill>
                  <a:srgbClr val="1A1A1A"/>
                </a:solidFill>
                <a:ea typeface="ヒラギノ角ゴ Pro W3"/>
              </a:rPr>
              <a:t>They can help you decide what is important to you when it comes to potential changes to our democracy at the federal level.</a:t>
            </a:r>
            <a:endParaRPr altLang="en-US" smtClean="0">
              <a:solidFill>
                <a:srgbClr val="1A1A1A"/>
              </a:solidFill>
              <a:ea typeface="ヒラギノ角ゴ Pro W3"/>
            </a:endParaRPr>
          </a:p>
        </p:txBody>
      </p:sp>
      <p:sp>
        <p:nvSpPr>
          <p:cNvPr id="23556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3557" name="Group 12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3200" b="1" spc="100" dirty="0" smtClean="0"/>
                <a:t>Guiding principles</a:t>
              </a:r>
              <a:endParaRPr sz="3200" b="1" spc="100" dirty="0"/>
            </a:p>
          </p:txBody>
        </p:sp>
        <p:grpSp>
          <p:nvGrpSpPr>
            <p:cNvPr id="23559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611D3-A45E-4E7A-9DE3-9CCA17F0D2F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844550" y="2224088"/>
            <a:ext cx="7559675" cy="38623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altLang="en-US" sz="2000" smtClean="0">
                <a:ea typeface="ヒラギノ角ゴ Pro W3"/>
              </a:rPr>
              <a:t>Restore the </a:t>
            </a:r>
            <a:r>
              <a:rPr altLang="en-US" sz="2000" b="1" smtClean="0">
                <a:ea typeface="ヒラギノ角ゴ Pro W3"/>
              </a:rPr>
              <a:t>effectiveness</a:t>
            </a:r>
            <a:r>
              <a:rPr altLang="en-US" sz="2000" smtClean="0">
                <a:ea typeface="ヒラギノ角ゴ Pro W3"/>
              </a:rPr>
              <a:t> and </a:t>
            </a:r>
            <a:r>
              <a:rPr altLang="en-US" sz="2000" b="1" smtClean="0">
                <a:ea typeface="ヒラギノ角ゴ Pro W3"/>
              </a:rPr>
              <a:t>legitimacy</a:t>
            </a:r>
            <a:r>
              <a:rPr altLang="en-US" sz="2000" smtClean="0">
                <a:ea typeface="ヒラギノ角ゴ Pro W3"/>
              </a:rPr>
              <a:t> of the voting by reducing distortions and strengthening the link between voter intention and the electoral result.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altLang="en-US" sz="2000" smtClean="0">
                <a:ea typeface="ヒラギノ角ゴ Pro W3"/>
              </a:rPr>
              <a:t>Encourage greater </a:t>
            </a:r>
            <a:r>
              <a:rPr altLang="en-US" sz="2000" b="1" smtClean="0">
                <a:ea typeface="ヒラギノ角ゴ Pro W3"/>
              </a:rPr>
              <a:t>engagement</a:t>
            </a:r>
            <a:r>
              <a:rPr altLang="en-US" sz="2000" smtClean="0">
                <a:ea typeface="ヒラギノ角ゴ Pro W3"/>
              </a:rPr>
              <a:t> and participation in the democratic process, including inclusion of underrepresented groups.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altLang="en-US" sz="2000" smtClean="0">
                <a:ea typeface="ヒラギノ角ゴ Pro W3"/>
              </a:rPr>
              <a:t>Support </a:t>
            </a:r>
            <a:r>
              <a:rPr altLang="en-US" sz="2000" b="1" smtClean="0">
                <a:ea typeface="ヒラギノ角ゴ Pro W3"/>
              </a:rPr>
              <a:t>accessibility</a:t>
            </a:r>
            <a:r>
              <a:rPr altLang="en-US" sz="2000" smtClean="0">
                <a:ea typeface="ヒラギノ角ゴ Pro W3"/>
              </a:rPr>
              <a:t> and </a:t>
            </a:r>
            <a:r>
              <a:rPr altLang="en-US" sz="2000" b="1" smtClean="0">
                <a:ea typeface="ヒラギノ角ゴ Pro W3"/>
              </a:rPr>
              <a:t>inclusiveness</a:t>
            </a:r>
            <a:r>
              <a:rPr altLang="en-US" sz="2000" smtClean="0">
                <a:ea typeface="ヒラギノ角ゴ Pro W3"/>
              </a:rPr>
              <a:t> to all eligible voters, and avoiding undue complexity in the voting process.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altLang="en-US" sz="2000" smtClean="0">
                <a:ea typeface="ヒラギノ角ゴ Pro W3"/>
              </a:rPr>
              <a:t>Safeguarding the </a:t>
            </a:r>
            <a:r>
              <a:rPr altLang="en-US" sz="2000" b="1" smtClean="0">
                <a:ea typeface="ヒラギノ角ゴ Pro W3"/>
              </a:rPr>
              <a:t>integrity</a:t>
            </a:r>
            <a:r>
              <a:rPr altLang="en-US" sz="2000" smtClean="0">
                <a:ea typeface="ヒラギノ角ゴ Pro W3"/>
              </a:rPr>
              <a:t> of our voting process.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altLang="en-US" sz="2000" smtClean="0">
                <a:ea typeface="ヒラギノ角ゴ Pro W3"/>
              </a:rPr>
              <a:t>Preserve the accountability of </a:t>
            </a:r>
            <a:r>
              <a:rPr altLang="en-US" sz="2000" b="1" smtClean="0">
                <a:ea typeface="ヒラギノ角ゴ Pro W3"/>
              </a:rPr>
              <a:t>local representation</a:t>
            </a:r>
            <a:r>
              <a:rPr altLang="en-US" sz="2000" smtClean="0">
                <a:ea typeface="ヒラギノ角ゴ Pro W3"/>
              </a:rPr>
              <a:t>.</a:t>
            </a:r>
            <a:endParaRPr altLang="en-US" sz="2000" b="1" smtClean="0">
              <a:solidFill>
                <a:srgbClr val="808080"/>
              </a:solidFill>
              <a:ea typeface="ヒラギノ角ゴ Pro W3"/>
            </a:endParaRPr>
          </a:p>
        </p:txBody>
      </p:sp>
      <p:sp>
        <p:nvSpPr>
          <p:cNvPr id="24580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3200" b="1" spc="100" dirty="0" smtClean="0"/>
                <a:t>Guiding principles</a:t>
              </a:r>
              <a:endParaRPr sz="3200" b="1" spc="100" dirty="0"/>
            </a:p>
          </p:txBody>
        </p:sp>
        <p:grpSp>
          <p:nvGrpSpPr>
            <p:cNvPr id="24583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914CD52-EBD9-4FF4-BC2A-67AFD32207D1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8950" y="2292350"/>
            <a:ext cx="81883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3600"/>
              </a:spcAft>
              <a:buFont typeface="Arial"/>
              <a:buNone/>
              <a:defRPr/>
            </a:pPr>
            <a:r>
              <a:rPr sz="2400" spc="100" dirty="0">
                <a:solidFill>
                  <a:srgbClr val="1A1A1A"/>
                </a:solidFill>
              </a:rPr>
              <a:t>Insert </a:t>
            </a:r>
            <a:r>
              <a:rPr sz="2400" spc="100" dirty="0" smtClean="0">
                <a:solidFill>
                  <a:srgbClr val="1A1A1A"/>
                </a:solidFill>
              </a:rPr>
              <a:t>any items you wish to cover (agenda, refreshments, washroom location etc.)</a:t>
            </a:r>
            <a:endParaRPr lang="en-US" sz="2400" dirty="0" smtClean="0">
              <a:solidFill>
                <a:srgbClr val="1A1A1A"/>
              </a:solidFill>
            </a:endParaRPr>
          </a:p>
        </p:txBody>
      </p:sp>
      <p:sp>
        <p:nvSpPr>
          <p:cNvPr id="25604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3200" b="1" spc="100" dirty="0" smtClean="0"/>
                <a:t>Housekeeping</a:t>
              </a:r>
              <a:endParaRPr sz="3200" b="1" spc="100" dirty="0"/>
            </a:p>
          </p:txBody>
        </p:sp>
        <p:grpSp>
          <p:nvGrpSpPr>
            <p:cNvPr id="25607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9C9910-75FE-48A7-8EAE-D4C9A48E436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88950" y="2224088"/>
            <a:ext cx="8188325" cy="3862387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smtClean="0">
                <a:solidFill>
                  <a:srgbClr val="1A1A1A"/>
                </a:solidFill>
                <a:ea typeface="ヒラギノ角ゴ Pro W3"/>
              </a:rPr>
              <a:t>•	Listen carefully and with respect. 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smtClean="0">
                <a:solidFill>
                  <a:srgbClr val="1A1A1A"/>
                </a:solidFill>
                <a:ea typeface="ヒラギノ角ゴ Pro W3"/>
              </a:rPr>
              <a:t>•	Give everyone the opportunity to speak.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smtClean="0">
                <a:solidFill>
                  <a:srgbClr val="1A1A1A"/>
                </a:solidFill>
                <a:ea typeface="ヒラギノ角ゴ Pro W3"/>
              </a:rPr>
              <a:t>•	Speak for yourself and participate as equals.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smtClean="0">
                <a:solidFill>
                  <a:srgbClr val="1A1A1A"/>
                </a:solidFill>
                <a:ea typeface="ヒラギノ角ゴ Pro W3"/>
              </a:rPr>
              <a:t>•	Respect others’ opinions.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smtClean="0">
                <a:solidFill>
                  <a:srgbClr val="1A1A1A"/>
                </a:solidFill>
                <a:ea typeface="ヒラギノ角ゴ Pro W3"/>
              </a:rPr>
              <a:t>•	Agree to disagree—with ideas, not people.</a:t>
            </a:r>
          </a:p>
          <a:p>
            <a:pPr marL="0" indent="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 altLang="en-US" sz="2400" smtClean="0">
                <a:solidFill>
                  <a:srgbClr val="1A1A1A"/>
                </a:solidFill>
                <a:ea typeface="ヒラギノ角ゴ Pro W3"/>
              </a:rPr>
              <a:t>•	Silence cell phones.</a:t>
            </a:r>
          </a:p>
        </p:txBody>
      </p:sp>
      <p:sp>
        <p:nvSpPr>
          <p:cNvPr id="26628" name="Footer Placeholder 4"/>
          <p:cNvSpPr txBox="1">
            <a:spLocks/>
          </p:cNvSpPr>
          <p:nvPr/>
        </p:nvSpPr>
        <p:spPr bwMode="auto">
          <a:xfrm>
            <a:off x="274320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en-US" altLang="en-US" sz="1600">
                <a:cs typeface="ヒラギノ角ゴ Pro W3"/>
              </a:rPr>
              <a:t>canada.ca/democracy #EngagedinER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cs typeface="ヒラギノ角ゴ Pro W3"/>
            </a:endParaRPr>
          </a:p>
        </p:txBody>
      </p:sp>
      <p:grpSp>
        <p:nvGrpSpPr>
          <p:cNvPr id="26629" name="Group 12"/>
          <p:cNvGrpSpPr>
            <a:grpSpLocks/>
          </p:cNvGrpSpPr>
          <p:nvPr/>
        </p:nvGrpSpPr>
        <p:grpSpPr bwMode="auto">
          <a:xfrm>
            <a:off x="457200" y="712788"/>
            <a:ext cx="8229600" cy="1243012"/>
            <a:chOff x="609600" y="712341"/>
            <a:chExt cx="8229600" cy="1243238"/>
          </a:xfrm>
        </p:grpSpPr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609600" y="712341"/>
              <a:ext cx="8229600" cy="107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0" i="0" kern="1200">
                  <a:solidFill>
                    <a:srgbClr val="595959"/>
                  </a:solidFill>
                  <a:latin typeface="Century Gothic" pitchFamily="34" charset="0"/>
                  <a:ea typeface="ヒラギノ角ゴ Pro W3" pitchFamily="126" charset="-128"/>
                  <a:cs typeface="Century Gothic" pitchFamily="34" charset="0"/>
                </a:defRPr>
              </a:lvl1pPr>
              <a:lvl2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2pPr>
              <a:lvl3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3pPr>
              <a:lvl4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4pPr>
              <a:lvl5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Century Gothic" charset="0"/>
                  <a:ea typeface="ヒラギノ角ゴ Pro W3" pitchFamily="126" charset="-128"/>
                  <a:cs typeface="Century Gothic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64A5"/>
                  </a:solidFill>
                  <a:latin typeface="Gill Sans Light" pitchFamily="126" charset="0"/>
                  <a:ea typeface="ヒラギノ角ゴ Pro W3" pitchFamily="126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CA" sz="3200" b="1" spc="100" dirty="0" smtClean="0"/>
                <a:t>Dialogue agreements</a:t>
              </a:r>
              <a:endParaRPr sz="3200" b="1" spc="100" dirty="0"/>
            </a:p>
          </p:txBody>
        </p:sp>
        <p:grpSp>
          <p:nvGrpSpPr>
            <p:cNvPr id="26631" name="Group 10"/>
            <p:cNvGrpSpPr>
              <a:grpSpLocks/>
            </p:cNvGrpSpPr>
            <p:nvPr/>
          </p:nvGrpSpPr>
          <p:grpSpPr bwMode="auto">
            <a:xfrm>
              <a:off x="1211264" y="1907954"/>
              <a:ext cx="7026278" cy="47625"/>
              <a:chOff x="1654629" y="542925"/>
              <a:chExt cx="7025820" cy="476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54628" y="542916"/>
                <a:ext cx="3298610" cy="47634"/>
              </a:xfrm>
              <a:prstGeom prst="rect">
                <a:avLst/>
              </a:prstGeom>
              <a:solidFill>
                <a:srgbClr val="1A1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solidFill>
                    <a:srgbClr val="1A1A1A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953238" y="542916"/>
                <a:ext cx="1198484" cy="47634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51722" y="542916"/>
                <a:ext cx="1301665" cy="47634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53387" y="542916"/>
                <a:ext cx="1227058" cy="46047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/>
          <a:stretch>
            <a:fillRect/>
          </a:stretch>
        </p:blipFill>
        <p:spPr bwMode="auto">
          <a:xfrm>
            <a:off x="488950" y="728663"/>
            <a:ext cx="818832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0" descr="trans_flag_g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5" t="17596" r="27621" b="35785"/>
          <a:stretch>
            <a:fillRect/>
          </a:stretch>
        </p:blipFill>
        <p:spPr bwMode="auto">
          <a:xfrm>
            <a:off x="460375" y="720725"/>
            <a:ext cx="8270875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4663" y="3305175"/>
            <a:ext cx="7305675" cy="204628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4976813" y="7416800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DEC434A-6485-448D-A797-63E75575BC3A}" type="slidenum">
              <a:rPr lang="en-US" altLang="en-US" sz="1200" smtClean="0">
                <a:solidFill>
                  <a:srgbClr val="7F7F7F"/>
                </a:solidFill>
                <a:cs typeface="ヒラギノ角ゴ Pro W3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 smtClean="0">
              <a:solidFill>
                <a:srgbClr val="7F7F7F"/>
              </a:solidFill>
              <a:cs typeface="ヒラギノ角ゴ Pro W3"/>
            </a:endParaRPr>
          </a:p>
        </p:txBody>
      </p:sp>
      <p:sp>
        <p:nvSpPr>
          <p:cNvPr id="27654" name="Footer Placeholder 4"/>
          <p:cNvSpPr txBox="1">
            <a:spLocks/>
          </p:cNvSpPr>
          <p:nvPr/>
        </p:nvSpPr>
        <p:spPr bwMode="auto">
          <a:xfrm>
            <a:off x="336550" y="6356350"/>
            <a:ext cx="594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6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4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2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  <a:latin typeface="Century Gothic" pitchFamily="34" charset="0"/>
                <a:ea typeface="ヒラギノ角ゴ Pro W3"/>
                <a:cs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cs typeface="ヒラギノ角ゴ Pro W3"/>
              </a:rPr>
              <a:t>canada.ca/democracy</a:t>
            </a:r>
          </a:p>
        </p:txBody>
      </p:sp>
      <p:pic>
        <p:nvPicPr>
          <p:cNvPr id="27655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357688"/>
            <a:ext cx="729615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le 5"/>
          <p:cNvSpPr>
            <a:spLocks noGrp="1"/>
          </p:cNvSpPr>
          <p:nvPr>
            <p:ph type="ctrTitle"/>
          </p:nvPr>
        </p:nvSpPr>
        <p:spPr>
          <a:xfrm>
            <a:off x="668338" y="3292475"/>
            <a:ext cx="7112000" cy="1023938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 b="1" spc="30" dirty="0">
                <a:solidFill>
                  <a:srgbClr val="1A1A1A"/>
                </a:solidFill>
                <a:ea typeface="ヒラギノ角ゴ Pro W3" pitchFamily="127" charset="-128"/>
              </a:rPr>
              <a:t>ELECTORAL REFORM </a:t>
            </a:r>
            <a:endParaRPr lang="en-CA" altLang="en-US" b="1" spc="30" dirty="0" smtClean="0">
              <a:solidFill>
                <a:srgbClr val="1A1A1A"/>
              </a:solidFill>
              <a:ea typeface="ヒラギノ角ゴ Pro W3" pitchFamily="127" charset="-128"/>
            </a:endParaRPr>
          </a:p>
        </p:txBody>
      </p:sp>
      <p:sp>
        <p:nvSpPr>
          <p:cNvPr id="27657" name="Subtitle 6"/>
          <p:cNvSpPr>
            <a:spLocks noGrp="1"/>
          </p:cNvSpPr>
          <p:nvPr>
            <p:ph type="subTitle" idx="1"/>
          </p:nvPr>
        </p:nvSpPr>
        <p:spPr>
          <a:xfrm>
            <a:off x="668338" y="4573588"/>
            <a:ext cx="6900862" cy="765175"/>
          </a:xfrm>
        </p:spPr>
        <p:txBody>
          <a:bodyPr/>
          <a:lstStyle/>
          <a:p>
            <a:pPr eaLnBrk="1" hangingPunct="1"/>
            <a:r>
              <a:rPr lang="da-DK" altLang="en-US" b="1" smtClean="0">
                <a:solidFill>
                  <a:srgbClr val="1A1A1A"/>
                </a:solidFill>
                <a:ea typeface="ヒラギノ角ゴ Pro W3"/>
              </a:rPr>
              <a:t>Community dialogue</a:t>
            </a:r>
            <a:endParaRPr altLang="en-US" b="1" smtClean="0">
              <a:solidFill>
                <a:srgbClr val="1A1A1A"/>
              </a:solidFill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ctoralReformToolkit-EN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electoralReformToolkit-EN</Template>
  <TotalTime>3</TotalTime>
  <Words>391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ヒラギノ角ゴ Pro W3</vt:lpstr>
      <vt:lpstr>Arial</vt:lpstr>
      <vt:lpstr>Century Gothic</vt:lpstr>
      <vt:lpstr>electoralReformToolkit-EN</vt:lpstr>
      <vt:lpstr>ELECTORAL REFORM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ELECTORAL REFORM </vt:lpstr>
      <vt:lpstr>Why have you decided to join us today?</vt:lpstr>
      <vt:lpstr>Insert first question here</vt:lpstr>
      <vt:lpstr>Insert time allotment  for dialogue here</vt:lpstr>
      <vt:lpstr>Insert second question here</vt:lpstr>
      <vt:lpstr>Insert time allotment  for dialogue here</vt:lpstr>
      <vt:lpstr>Insert third question here</vt:lpstr>
      <vt:lpstr>Insert time allotment  for dialogue here</vt:lpstr>
      <vt:lpstr>PowerPoint Presentation</vt:lpstr>
      <vt:lpstr>PowerPoint Presentation</vt:lpstr>
      <vt:lpstr>PowerPoint Presentation</vt:lpstr>
    </vt:vector>
  </TitlesOfParts>
  <Company>Privy Council Office/Bureau du Conseil privé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REFORM </dc:title>
  <dc:creator>admin</dc:creator>
  <cp:lastModifiedBy>Currie, Kevin</cp:lastModifiedBy>
  <cp:revision>1</cp:revision>
  <dcterms:created xsi:type="dcterms:W3CDTF">2016-07-04T16:24:18Z</dcterms:created>
  <dcterms:modified xsi:type="dcterms:W3CDTF">2017-01-06T19:55:22Z</dcterms:modified>
</cp:coreProperties>
</file>