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300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08080"/>
    <a:srgbClr val="1A1A1A"/>
    <a:srgbClr val="ECECEC"/>
    <a:srgbClr val="0082C9"/>
    <a:srgbClr val="064163"/>
    <a:srgbClr val="BA2E34"/>
    <a:srgbClr val="870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650" autoAdjust="0"/>
  </p:normalViewPr>
  <p:slideViewPr>
    <p:cSldViewPr snapToGrid="0" snapToObjects="1">
      <p:cViewPr>
        <p:scale>
          <a:sx n="110" d="100"/>
          <a:sy n="110" d="100"/>
        </p:scale>
        <p:origin x="-1644" y="-210"/>
      </p:cViewPr>
      <p:guideLst>
        <p:guide orient="horz" pos="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40C3135E-D61F-4AA1-A164-0B102E14D6F5}" type="datetimeFigureOut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B4D95DEF-A5D5-4B1B-B0CE-593DC13CF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29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2EB2A977-DC25-4ECB-B423-81F34765CF72}" type="datetimeFigureOut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78FC8C06-2232-4AA8-9534-5CB2D537C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97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79638D26-F0F1-4957-B5CB-1FB25D5C4C51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1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44513"/>
            <a:ext cx="81549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nda-word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32150"/>
            <a:ext cx="3827462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:\CMB\Creative Services\FIP\GOC\goc_fip_f_2c_45 [Converted]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15900"/>
            <a:ext cx="19145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0FCF-0CA6-4042-B4C9-06373E811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1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3019-B5ED-49AC-8144-30DFEF382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05E9-295C-4892-9BC7-1440ABBB4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2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95959"/>
              </a:buClr>
              <a:defRPr sz="26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200"/>
            </a:lvl3pPr>
            <a:lvl4pPr>
              <a:buClr>
                <a:srgbClr val="595959"/>
              </a:buClr>
              <a:defRPr sz="2000"/>
            </a:lvl4pPr>
            <a:lvl5pPr>
              <a:buClr>
                <a:srgbClr val="59595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DDED-8F1E-4443-BFB6-EEEA6A56A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1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3CE2-528C-4DB4-AC4A-7FC8B8BBF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6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06D5-D8C1-4FA0-82C0-EEAF71115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9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87EE-2FC4-4356-9779-50FA67494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81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FD7D-C1CA-46FA-844F-B9DD8B48E7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8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689225"/>
            <a:ext cx="4886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0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E055-4445-4534-967E-D0F97D9D9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3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1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5" name="Picture 9" descr="canda-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424363"/>
            <a:ext cx="73072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44513"/>
            <a:ext cx="81549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:\CMB\Creative Services\FIP\GOC\goc_fip_f_2c_45 [Converted]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15900"/>
            <a:ext cx="19145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5DC7-75FA-4CA3-89AE-66741C7E1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12EC-0DD0-43AF-942E-E26E49C83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00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8FED-3CB2-40B7-85E0-99A308C72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5DEF-FFB5-49FF-9E00-6FF41CA47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5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22838" y="1600200"/>
            <a:ext cx="3798887" cy="452596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865813"/>
            <a:ext cx="38274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F374-DB1E-460D-9FDA-91F762AB5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5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649913"/>
            <a:ext cx="81549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F466-E45F-4F6A-812F-6095E2C1A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45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BA04-9968-4D74-8658-99D9766CB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ple_leaf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C3BDE4BB-BA04-46C9-B4B8-36AA80C01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l.gc.ca/Committees/fr/ERR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0693"/>
          <a:stretch>
            <a:fillRect/>
          </a:stretch>
        </p:blipFill>
        <p:spPr bwMode="auto">
          <a:xfrm>
            <a:off x="4572000" y="728663"/>
            <a:ext cx="410845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87363" y="754063"/>
            <a:ext cx="3792537" cy="2376487"/>
          </a:xfrm>
        </p:spPr>
        <p:txBody>
          <a:bodyPr/>
          <a:lstStyle/>
          <a:p>
            <a:pPr eaLnBrk="1" hangingPunct="1">
              <a:defRPr/>
            </a:pPr>
            <a:r>
              <a:rPr lang="en-CA" sz="4400" b="1" spc="50" dirty="0">
                <a:solidFill>
                  <a:srgbClr val="1A1A1A"/>
                </a:solidFill>
              </a:rPr>
              <a:t>RÉFORME ÉLECTORALE </a:t>
            </a:r>
            <a:endParaRPr lang="en-CA" altLang="en-US" sz="4400" dirty="0">
              <a:solidFill>
                <a:srgbClr val="1A1A1A"/>
              </a:solidFill>
            </a:endParaRP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>
          <a:xfrm>
            <a:off x="487363" y="3336925"/>
            <a:ext cx="3792537" cy="1752600"/>
          </a:xfrm>
        </p:spPr>
        <p:txBody>
          <a:bodyPr/>
          <a:lstStyle/>
          <a:p>
            <a:pPr eaLnBrk="1" hangingPunct="1"/>
            <a:r>
              <a:rPr lang="da-DK" altLang="en-US" sz="2000" smtClean="0">
                <a:solidFill>
                  <a:srgbClr val="808080"/>
                </a:solidFill>
                <a:ea typeface="ヒラギノ角ゴ Pro W3"/>
              </a:rPr>
              <a:t>Dialogue communautaire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415925" y="6356350"/>
            <a:ext cx="594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595959"/>
                </a:solidFill>
                <a:latin typeface="Century Gothic" pitchFamily="34" charset="0"/>
              </a:rPr>
              <a:t>canada.ca/</a:t>
            </a:r>
            <a:r>
              <a:rPr lang="en-US" altLang="en-US" sz="1200" dirty="0" err="1">
                <a:solidFill>
                  <a:srgbClr val="595959"/>
                </a:solidFill>
                <a:latin typeface="Century Gothic" pitchFamily="34" charset="0"/>
              </a:rPr>
              <a:t>democratie</a:t>
            </a:r>
            <a:endParaRPr lang="en-US" altLang="en-US" sz="12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950" y="5035550"/>
            <a:ext cx="3960813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 err="1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Organisé</a:t>
            </a: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 par:</a:t>
            </a:r>
          </a:p>
          <a:p>
            <a:pPr>
              <a:defRPr/>
            </a:pP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(</a:t>
            </a:r>
            <a:r>
              <a:rPr lang="en-US" altLang="en-US" dirty="0" err="1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Votre</a:t>
            </a: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 nom)</a:t>
            </a:r>
          </a:p>
          <a:p>
            <a:pPr>
              <a:defRPr/>
            </a:pP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(</a:t>
            </a:r>
            <a:r>
              <a:rPr lang="en-US" altLang="en-US" dirty="0" err="1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Coordonnées</a:t>
            </a: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)</a:t>
            </a:r>
          </a:p>
          <a:p>
            <a:pPr>
              <a:defRPr/>
            </a:pP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(</a:t>
            </a:r>
            <a:r>
              <a:rPr lang="en-US" altLang="en-US" dirty="0" err="1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Médias</a:t>
            </a: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 </a:t>
            </a:r>
            <a:r>
              <a:rPr lang="en-US" altLang="en-US" dirty="0" err="1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sociaux</a:t>
            </a:r>
            <a:r>
              <a:rPr lang="en-US" altLang="en-US" dirty="0">
                <a:solidFill>
                  <a:srgbClr val="808080"/>
                </a:solidFill>
                <a:latin typeface="+mj-lt"/>
                <a:ea typeface="ヒラギノ角ゴ Pro W3" pitchFamily="127" charset="-128"/>
              </a:rPr>
              <a:t>)</a:t>
            </a:r>
          </a:p>
        </p:txBody>
      </p:sp>
      <p:pic>
        <p:nvPicPr>
          <p:cNvPr id="1946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8" t="13683" r="38072" b="34941"/>
          <a:stretch>
            <a:fillRect/>
          </a:stretch>
        </p:blipFill>
        <p:spPr bwMode="auto">
          <a:xfrm>
            <a:off x="4572000" y="714375"/>
            <a:ext cx="41449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2489200"/>
            <a:ext cx="7026275" cy="2697163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sz="3200" b="1" spc="100" dirty="0" smtClean="0">
                <a:solidFill>
                  <a:srgbClr val="1A1A1A"/>
                </a:solidFill>
              </a:rPr>
              <a:t>Pourquoi </a:t>
            </a:r>
            <a:r>
              <a:rPr lang="fr-FR" sz="3200" b="1" spc="100" dirty="0">
                <a:solidFill>
                  <a:srgbClr val="1A1A1A"/>
                </a:solidFill>
              </a:rPr>
              <a:t>avez-vous décidé de vous joindre à nous aujourd’hui?</a:t>
            </a:r>
            <a:endParaRPr lang="en-CA" sz="3200" b="1" spc="100" dirty="0">
              <a:solidFill>
                <a:srgbClr val="1A1A1A"/>
              </a:solidFill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A18C64-A527-42D1-8455-56222515EE7F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grpSp>
        <p:nvGrpSpPr>
          <p:cNvPr id="28676" name="Group 2"/>
          <p:cNvGrpSpPr>
            <a:grpSpLocks/>
          </p:cNvGrpSpPr>
          <p:nvPr/>
        </p:nvGrpSpPr>
        <p:grpSpPr bwMode="auto">
          <a:xfrm>
            <a:off x="1019175" y="874713"/>
            <a:ext cx="7026275" cy="1077912"/>
            <a:chOff x="1019175" y="874713"/>
            <a:chExt cx="7026275" cy="1077912"/>
          </a:xfrm>
        </p:grpSpPr>
        <p:grpSp>
          <p:nvGrpSpPr>
            <p:cNvPr id="28678" name="Group 10"/>
            <p:cNvGrpSpPr>
              <a:grpSpLocks/>
            </p:cNvGrpSpPr>
            <p:nvPr/>
          </p:nvGrpSpPr>
          <p:grpSpPr bwMode="auto">
            <a:xfrm>
              <a:off x="1019175" y="1905000"/>
              <a:ext cx="7026275" cy="47625"/>
              <a:chOff x="1654629" y="542925"/>
              <a:chExt cx="7025820" cy="476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54629" y="542925"/>
                <a:ext cx="3298611" cy="47625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953240" y="542925"/>
                <a:ext cx="1198485" cy="4762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51726" y="542925"/>
                <a:ext cx="1301666" cy="4762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53391" y="542925"/>
                <a:ext cx="1227058" cy="46038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1019175" y="874713"/>
              <a:ext cx="7026275" cy="103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5000" b="1" spc="100" dirty="0" err="1"/>
                <a:t>Exercice</a:t>
              </a:r>
              <a:r>
                <a:rPr lang="en-CA" sz="5000" b="1" spc="100" dirty="0"/>
                <a:t> </a:t>
              </a:r>
              <a:r>
                <a:rPr lang="en-CA" sz="5000" b="1" spc="100" dirty="0" err="1"/>
                <a:t>brise</a:t>
              </a:r>
              <a:r>
                <a:rPr lang="en-CA" sz="5000" b="1" spc="100" dirty="0"/>
                <a:t>-glace </a:t>
              </a:r>
            </a:p>
          </p:txBody>
        </p:sp>
      </p:grpSp>
      <p:sp>
        <p:nvSpPr>
          <p:cNvPr id="28677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9200"/>
            <a:ext cx="8188325" cy="26971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err="1">
                <a:solidFill>
                  <a:srgbClr val="1A1A1A"/>
                </a:solidFill>
              </a:rPr>
              <a:t>Insérer</a:t>
            </a:r>
            <a:r>
              <a:rPr lang="en-CA" b="1" spc="100" dirty="0">
                <a:solidFill>
                  <a:srgbClr val="1A1A1A"/>
                </a:solidFill>
              </a:rPr>
              <a:t> la première </a:t>
            </a:r>
            <a:br>
              <a:rPr lang="en-CA" b="1" spc="100" dirty="0">
                <a:solidFill>
                  <a:srgbClr val="1A1A1A"/>
                </a:solidFill>
              </a:rPr>
            </a:br>
            <a:r>
              <a:rPr lang="en-CA" b="1" spc="100" dirty="0">
                <a:solidFill>
                  <a:srgbClr val="1A1A1A"/>
                </a:solidFill>
              </a:rPr>
              <a:t>question </a:t>
            </a:r>
            <a:r>
              <a:rPr lang="en-CA" b="1" spc="100" dirty="0" err="1">
                <a:solidFill>
                  <a:srgbClr val="1A1A1A"/>
                </a:solidFill>
              </a:rPr>
              <a:t>ici</a:t>
            </a:r>
            <a:endParaRPr lang="en-CA" b="1" spc="100" dirty="0">
              <a:solidFill>
                <a:srgbClr val="1A1A1A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D23BB74-7A5D-4DA9-B70E-936D80E555E7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grpSp>
        <p:nvGrpSpPr>
          <p:cNvPr id="29700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7" name="Rectangle 6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Q1</a:t>
            </a:r>
            <a:endParaRPr lang="en-CA" sz="8600" b="1" spc="100" dirty="0"/>
          </a:p>
        </p:txBody>
      </p:sp>
      <p:sp>
        <p:nvSpPr>
          <p:cNvPr id="2970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5438"/>
            <a:ext cx="8188325" cy="187642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err="1">
                <a:solidFill>
                  <a:srgbClr val="1A1A1A"/>
                </a:solidFill>
              </a:rPr>
              <a:t>Insérer</a:t>
            </a:r>
            <a:r>
              <a:rPr lang="en-CA" b="1" spc="100" dirty="0">
                <a:solidFill>
                  <a:srgbClr val="1A1A1A"/>
                </a:solidFill>
              </a:rPr>
              <a:t> le temps </a:t>
            </a:r>
            <a:r>
              <a:rPr lang="en-CA" b="1" spc="100" dirty="0" err="1">
                <a:solidFill>
                  <a:srgbClr val="1A1A1A"/>
                </a:solidFill>
              </a:rPr>
              <a:t>alloué</a:t>
            </a:r>
            <a:r>
              <a:rPr lang="en-CA" b="1" spc="100" dirty="0">
                <a:solidFill>
                  <a:srgbClr val="1A1A1A"/>
                </a:solidFill>
              </a:rPr>
              <a:t> pour la discussion de </a:t>
            </a:r>
            <a:r>
              <a:rPr lang="en-CA" b="1" spc="100" dirty="0" err="1">
                <a:solidFill>
                  <a:srgbClr val="1A1A1A"/>
                </a:solidFill>
              </a:rPr>
              <a:t>groupe</a:t>
            </a:r>
            <a:r>
              <a:rPr lang="en-CA" b="1" spc="100" dirty="0">
                <a:solidFill>
                  <a:srgbClr val="1A1A1A"/>
                </a:solidFill>
              </a:rPr>
              <a:t> </a:t>
            </a:r>
            <a:r>
              <a:rPr lang="en-CA" b="1" spc="100" dirty="0" err="1">
                <a:solidFill>
                  <a:srgbClr val="1A1A1A"/>
                </a:solidFill>
              </a:rPr>
              <a:t>ici</a:t>
            </a:r>
            <a:endParaRPr lang="en-CA" b="1" spc="100" dirty="0">
              <a:solidFill>
                <a:srgbClr val="1A1A1A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EAB2AA6-CF37-4EB0-8518-D1306560166C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grpSp>
        <p:nvGrpSpPr>
          <p:cNvPr id="30724" name="Group 2"/>
          <p:cNvGrpSpPr>
            <a:grpSpLocks/>
          </p:cNvGrpSpPr>
          <p:nvPr/>
        </p:nvGrpSpPr>
        <p:grpSpPr bwMode="auto">
          <a:xfrm>
            <a:off x="1081088" y="682625"/>
            <a:ext cx="7026275" cy="3022600"/>
            <a:chOff x="1081088" y="682625"/>
            <a:chExt cx="7026275" cy="3022157"/>
          </a:xfrm>
        </p:grpSpPr>
        <p:grpSp>
          <p:nvGrpSpPr>
            <p:cNvPr id="30726" name="Group 10"/>
            <p:cNvGrpSpPr>
              <a:grpSpLocks/>
            </p:cNvGrpSpPr>
            <p:nvPr/>
          </p:nvGrpSpPr>
          <p:grpSpPr bwMode="auto">
            <a:xfrm>
              <a:off x="1081088" y="3657157"/>
              <a:ext cx="7026275" cy="47625"/>
              <a:chOff x="1654629" y="542925"/>
              <a:chExt cx="7025820" cy="476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54629" y="542932"/>
                <a:ext cx="3298611" cy="47618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953240" y="542932"/>
                <a:ext cx="1198484" cy="476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51725" y="542932"/>
                <a:ext cx="1301666" cy="4761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53390" y="542932"/>
                <a:ext cx="1227059" cy="4603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1081088" y="682625"/>
              <a:ext cx="7026275" cy="27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8600" b="1" spc="100" dirty="0" smtClean="0"/>
                <a:t>Discussions </a:t>
              </a:r>
              <a:r>
                <a:rPr lang="en-CA" sz="8600" b="1" spc="100" dirty="0"/>
                <a:t>de </a:t>
              </a:r>
              <a:r>
                <a:rPr lang="en-CA" sz="8600" b="1" spc="100" dirty="0" err="1" smtClean="0"/>
                <a:t>groupe</a:t>
              </a:r>
              <a:endParaRPr lang="en-CA" sz="8600" b="1" spc="100" dirty="0"/>
            </a:p>
          </p:txBody>
        </p:sp>
      </p:grpSp>
      <p:sp>
        <p:nvSpPr>
          <p:cNvPr id="30725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9200"/>
            <a:ext cx="8188325" cy="26971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fr-FR" sz="4000" b="1" spc="100" dirty="0">
                <a:solidFill>
                  <a:srgbClr val="1A1A1A"/>
                </a:solidFill>
              </a:rPr>
              <a:t>Insérer la deuxième </a:t>
            </a:r>
            <a:r>
              <a:rPr lang="fr-FR" sz="4000" b="1" spc="100" dirty="0" smtClean="0">
                <a:solidFill>
                  <a:srgbClr val="1A1A1A"/>
                </a:solidFill>
              </a:rPr>
              <a:t/>
            </a:r>
            <a:br>
              <a:rPr lang="fr-FR" sz="4000" b="1" spc="100" dirty="0" smtClean="0">
                <a:solidFill>
                  <a:srgbClr val="1A1A1A"/>
                </a:solidFill>
              </a:rPr>
            </a:br>
            <a:r>
              <a:rPr lang="fr-FR" sz="4000" b="1" spc="100" dirty="0" smtClean="0">
                <a:solidFill>
                  <a:srgbClr val="1A1A1A"/>
                </a:solidFill>
              </a:rPr>
              <a:t>question </a:t>
            </a:r>
            <a:r>
              <a:rPr lang="fr-FR" sz="4000" b="1" spc="100" dirty="0">
                <a:solidFill>
                  <a:srgbClr val="1A1A1A"/>
                </a:solidFill>
              </a:rPr>
              <a:t>ici</a:t>
            </a:r>
            <a:endParaRPr lang="en-CA" sz="4000" b="1" spc="100" dirty="0">
              <a:solidFill>
                <a:srgbClr val="1A1A1A"/>
              </a:solidFill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B1D50A-BAC9-40FE-86AE-C37FC8ED38B8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7" name="Rectangle 6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Q2</a:t>
            </a:r>
            <a:endParaRPr lang="en-CA" sz="8600" b="1" spc="100" dirty="0"/>
          </a:p>
        </p:txBody>
      </p:sp>
      <p:sp>
        <p:nvSpPr>
          <p:cNvPr id="31750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3941763"/>
            <a:ext cx="8188325" cy="13208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err="1" smtClean="0">
                <a:solidFill>
                  <a:srgbClr val="1A1A1A"/>
                </a:solidFill>
              </a:rPr>
              <a:t>Insérer</a:t>
            </a:r>
            <a:r>
              <a:rPr lang="en-CA" b="1" spc="100" dirty="0" smtClean="0">
                <a:solidFill>
                  <a:srgbClr val="1A1A1A"/>
                </a:solidFill>
              </a:rPr>
              <a:t> le temps </a:t>
            </a:r>
            <a:r>
              <a:rPr lang="en-CA" b="1" spc="100" dirty="0" err="1" smtClean="0">
                <a:solidFill>
                  <a:srgbClr val="1A1A1A"/>
                </a:solidFill>
              </a:rPr>
              <a:t>alloué</a:t>
            </a:r>
            <a:r>
              <a:rPr lang="en-CA" b="1" spc="100" dirty="0" smtClean="0">
                <a:solidFill>
                  <a:srgbClr val="1A1A1A"/>
                </a:solidFill>
              </a:rPr>
              <a:t> pour la discussion de </a:t>
            </a:r>
            <a:r>
              <a:rPr lang="en-CA" b="1" spc="100" dirty="0" err="1" smtClean="0">
                <a:solidFill>
                  <a:srgbClr val="1A1A1A"/>
                </a:solidFill>
              </a:rPr>
              <a:t>groupe</a:t>
            </a:r>
            <a:r>
              <a:rPr lang="en-CA" b="1" spc="100" dirty="0" smtClean="0">
                <a:solidFill>
                  <a:srgbClr val="1A1A1A"/>
                </a:solidFill>
              </a:rPr>
              <a:t> </a:t>
            </a:r>
            <a:r>
              <a:rPr lang="en-CA" b="1" spc="100" dirty="0" err="1" smtClean="0">
                <a:solidFill>
                  <a:srgbClr val="1A1A1A"/>
                </a:solidFill>
              </a:rPr>
              <a:t>ici</a:t>
            </a:r>
            <a:endParaRPr lang="en-CA" b="1" spc="100" dirty="0">
              <a:solidFill>
                <a:srgbClr val="1A1A1A"/>
              </a:solidFill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E2225B9-9BDA-49CE-8057-3EE218F760FC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277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32773" name="Group 19"/>
          <p:cNvGrpSpPr>
            <a:grpSpLocks/>
          </p:cNvGrpSpPr>
          <p:nvPr/>
        </p:nvGrpSpPr>
        <p:grpSpPr bwMode="auto">
          <a:xfrm>
            <a:off x="1081088" y="682625"/>
            <a:ext cx="7026275" cy="3022600"/>
            <a:chOff x="1081088" y="682625"/>
            <a:chExt cx="7026275" cy="3022157"/>
          </a:xfrm>
        </p:grpSpPr>
        <p:grpSp>
          <p:nvGrpSpPr>
            <p:cNvPr id="32774" name="Group 10"/>
            <p:cNvGrpSpPr>
              <a:grpSpLocks/>
            </p:cNvGrpSpPr>
            <p:nvPr/>
          </p:nvGrpSpPr>
          <p:grpSpPr bwMode="auto">
            <a:xfrm>
              <a:off x="1081088" y="3657157"/>
              <a:ext cx="7026275" cy="47625"/>
              <a:chOff x="1654629" y="542925"/>
              <a:chExt cx="7025820" cy="4762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54629" y="542932"/>
                <a:ext cx="3298611" cy="47618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53240" y="542932"/>
                <a:ext cx="1198484" cy="476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151725" y="542932"/>
                <a:ext cx="1301666" cy="4761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53390" y="542932"/>
                <a:ext cx="1227059" cy="4603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1081088" y="682625"/>
              <a:ext cx="7026275" cy="27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8600" b="1" spc="100" dirty="0"/>
                <a:t>Discussions de </a:t>
              </a:r>
              <a:r>
                <a:rPr lang="en-CA" sz="8600" b="1" spc="100" dirty="0" err="1"/>
                <a:t>groupe</a:t>
              </a:r>
              <a:endParaRPr lang="en-CA" sz="8600" b="1" spc="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3F66528-3C54-416A-B32E-D4A143E9EB94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7" name="Rectangle 6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33796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Q3</a:t>
            </a:r>
            <a:endParaRPr lang="en-CA" sz="8600" b="1" spc="1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2489200"/>
            <a:ext cx="81883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fr-FR" sz="4000" b="1" spc="100" dirty="0">
                <a:solidFill>
                  <a:srgbClr val="1A1A1A"/>
                </a:solidFill>
              </a:rPr>
              <a:t>Insérer la troisième </a:t>
            </a:r>
            <a:r>
              <a:rPr lang="fr-FR" sz="4000" b="1" spc="100" dirty="0" smtClean="0">
                <a:solidFill>
                  <a:srgbClr val="1A1A1A"/>
                </a:solidFill>
              </a:rPr>
              <a:t/>
            </a:r>
            <a:br>
              <a:rPr lang="fr-FR" sz="4000" b="1" spc="100" dirty="0" smtClean="0">
                <a:solidFill>
                  <a:srgbClr val="1A1A1A"/>
                </a:solidFill>
              </a:rPr>
            </a:br>
            <a:r>
              <a:rPr lang="fr-FR" sz="4000" b="1" spc="100" dirty="0" smtClean="0">
                <a:solidFill>
                  <a:srgbClr val="1A1A1A"/>
                </a:solidFill>
              </a:rPr>
              <a:t>question </a:t>
            </a:r>
            <a:r>
              <a:rPr lang="fr-FR" sz="4000" b="1" spc="100" dirty="0">
                <a:solidFill>
                  <a:srgbClr val="1A1A1A"/>
                </a:solidFill>
              </a:rPr>
              <a:t>ici </a:t>
            </a:r>
            <a:endParaRPr lang="en-CA" sz="4000" b="1" spc="100" dirty="0">
              <a:solidFill>
                <a:srgbClr val="1A1A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F553EDB-34A5-4116-AB64-B64777292015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4819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34820" name="Group 12"/>
          <p:cNvGrpSpPr>
            <a:grpSpLocks/>
          </p:cNvGrpSpPr>
          <p:nvPr/>
        </p:nvGrpSpPr>
        <p:grpSpPr bwMode="auto">
          <a:xfrm>
            <a:off x="1081088" y="682625"/>
            <a:ext cx="7026275" cy="3022600"/>
            <a:chOff x="1081088" y="682625"/>
            <a:chExt cx="7026275" cy="3022157"/>
          </a:xfrm>
        </p:grpSpPr>
        <p:grpSp>
          <p:nvGrpSpPr>
            <p:cNvPr id="34822" name="Group 10"/>
            <p:cNvGrpSpPr>
              <a:grpSpLocks/>
            </p:cNvGrpSpPr>
            <p:nvPr/>
          </p:nvGrpSpPr>
          <p:grpSpPr bwMode="auto">
            <a:xfrm>
              <a:off x="1081088" y="3657157"/>
              <a:ext cx="7026275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9" y="542932"/>
                <a:ext cx="3298611" cy="47618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40" y="542932"/>
                <a:ext cx="1198484" cy="476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5" y="542932"/>
                <a:ext cx="1301666" cy="4761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90" y="542932"/>
                <a:ext cx="1227059" cy="4603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081088" y="682625"/>
              <a:ext cx="7026275" cy="27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8600" b="1" spc="100" dirty="0"/>
                <a:t>Discussions de </a:t>
              </a:r>
              <a:r>
                <a:rPr lang="en-CA" sz="8600" b="1" spc="100" dirty="0" err="1"/>
                <a:t>groupe</a:t>
              </a:r>
              <a:endParaRPr lang="en-CA" sz="8600" b="1" spc="1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477838" y="3941763"/>
            <a:ext cx="81883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>
              <a:defRPr/>
            </a:pPr>
            <a:r>
              <a:rPr lang="en-CA" b="1" spc="100" dirty="0" err="1" smtClean="0">
                <a:solidFill>
                  <a:srgbClr val="1A1A1A"/>
                </a:solidFill>
              </a:rPr>
              <a:t>Insérer</a:t>
            </a:r>
            <a:r>
              <a:rPr lang="en-CA" b="1" spc="100" dirty="0" smtClean="0">
                <a:solidFill>
                  <a:srgbClr val="1A1A1A"/>
                </a:solidFill>
              </a:rPr>
              <a:t> le temps </a:t>
            </a:r>
            <a:r>
              <a:rPr lang="en-CA" b="1" spc="100" dirty="0" err="1" smtClean="0">
                <a:solidFill>
                  <a:srgbClr val="1A1A1A"/>
                </a:solidFill>
              </a:rPr>
              <a:t>alloué</a:t>
            </a:r>
            <a:r>
              <a:rPr lang="en-CA" b="1" spc="100" dirty="0" smtClean="0">
                <a:solidFill>
                  <a:srgbClr val="1A1A1A"/>
                </a:solidFill>
              </a:rPr>
              <a:t> pour la discussion de </a:t>
            </a:r>
            <a:r>
              <a:rPr lang="en-CA" b="1" spc="100" dirty="0" err="1" smtClean="0">
                <a:solidFill>
                  <a:srgbClr val="1A1A1A"/>
                </a:solidFill>
              </a:rPr>
              <a:t>groupe</a:t>
            </a:r>
            <a:r>
              <a:rPr lang="en-CA" b="1" spc="100" dirty="0" smtClean="0">
                <a:solidFill>
                  <a:srgbClr val="1A1A1A"/>
                </a:solidFill>
              </a:rPr>
              <a:t> </a:t>
            </a:r>
            <a:r>
              <a:rPr lang="en-CA" b="1" spc="100" dirty="0" err="1" smtClean="0">
                <a:solidFill>
                  <a:srgbClr val="1A1A1A"/>
                </a:solidFill>
              </a:rPr>
              <a:t>ici</a:t>
            </a:r>
            <a:endParaRPr lang="en-CA" b="1" spc="100" dirty="0">
              <a:solidFill>
                <a:srgbClr val="1A1A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err="1" smtClean="0"/>
              <a:t>Réflexion</a:t>
            </a:r>
            <a:endParaRPr lang="en-CA" sz="8600" b="1" spc="100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2338388"/>
            <a:ext cx="81883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3200" b="1" spc="100" dirty="0" err="1">
                <a:solidFill>
                  <a:srgbClr val="1A1A1A"/>
                </a:solidFill>
              </a:rPr>
              <a:t>Insérer</a:t>
            </a:r>
            <a:r>
              <a:rPr lang="en-CA" sz="3200" b="1" spc="100" dirty="0">
                <a:solidFill>
                  <a:srgbClr val="1A1A1A"/>
                </a:solidFill>
              </a:rPr>
              <a:t> le temps </a:t>
            </a:r>
            <a:r>
              <a:rPr lang="en-CA" sz="3200" b="1" spc="100" dirty="0" err="1">
                <a:solidFill>
                  <a:srgbClr val="1A1A1A"/>
                </a:solidFill>
              </a:rPr>
              <a:t>alloué</a:t>
            </a:r>
            <a:r>
              <a:rPr lang="en-CA" sz="3200" b="1" spc="100" dirty="0">
                <a:solidFill>
                  <a:srgbClr val="1A1A1A"/>
                </a:solidFill>
              </a:rPr>
              <a:t> pour la </a:t>
            </a:r>
            <a:r>
              <a:rPr lang="en-CA" sz="3200" b="1" spc="100" dirty="0" err="1">
                <a:solidFill>
                  <a:srgbClr val="1A1A1A"/>
                </a:solidFill>
              </a:rPr>
              <a:t>réflexion</a:t>
            </a:r>
            <a:r>
              <a:rPr lang="en-CA" sz="3200" b="1" spc="100" dirty="0">
                <a:solidFill>
                  <a:srgbClr val="1A1A1A"/>
                </a:solidFill>
              </a:rPr>
              <a:t> </a:t>
            </a:r>
            <a:r>
              <a:rPr lang="en-CA" sz="3200" b="1" spc="100" dirty="0" err="1">
                <a:solidFill>
                  <a:srgbClr val="1A1A1A"/>
                </a:solidFill>
              </a:rPr>
              <a:t>ici</a:t>
            </a:r>
            <a:endParaRPr lang="en-CA" sz="3200" b="1" spc="100" dirty="0">
              <a:solidFill>
                <a:srgbClr val="1A1A1A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B101D9B-7B3A-470B-BE03-6C8E64F5BB78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5845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40" name="Rectangle 39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1280347-E26E-414D-B7BB-AC13DBEECC02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38188" y="2249488"/>
            <a:ext cx="7667625" cy="37576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3600" b="1" smtClean="0">
                <a:solidFill>
                  <a:srgbClr val="1A1A1A"/>
                </a:solidFill>
                <a:ea typeface="ヒラギノ角ゴ Pro W3"/>
              </a:rPr>
              <a:t>canada.ca/democratie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3600" b="1" smtClean="0">
                <a:solidFill>
                  <a:srgbClr val="1A1A1A"/>
                </a:solidFill>
                <a:ea typeface="ヒラギノ角ゴ Pro W3"/>
              </a:rPr>
              <a:t>@DemocratieCdn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800" b="1" smtClean="0">
                <a:solidFill>
                  <a:srgbClr val="808080"/>
                </a:solidFill>
                <a:ea typeface="ヒラギノ角ゴ Pro W3"/>
                <a:hlinkClick r:id="rId2"/>
              </a:rPr>
              <a:t>http://www.parl.gc.ca/Committees/fr/ERRE</a:t>
            </a:r>
            <a:endParaRPr lang="en-US" altLang="en-US" sz="2800" b="1" smtClean="0">
              <a:solidFill>
                <a:srgbClr val="808080"/>
              </a:solidFill>
              <a:ea typeface="ヒラギノ角ゴ Pro W3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3600" b="1" smtClean="0">
                <a:solidFill>
                  <a:srgbClr val="1A1A1A"/>
                </a:solidFill>
                <a:ea typeface="ヒラギノ角ゴ Pro W3"/>
              </a:rPr>
              <a:t>#ERRE #Q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altLang="en-US" sz="2800" b="1" smtClean="0">
              <a:solidFill>
                <a:srgbClr val="808080"/>
              </a:solidFill>
              <a:ea typeface="ヒラギノ角ゴ Pro W3"/>
            </a:endParaRPr>
          </a:p>
        </p:txBody>
      </p:sp>
      <p:sp>
        <p:nvSpPr>
          <p:cNvPr id="36868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6600" b="1" spc="100" dirty="0" err="1" smtClean="0"/>
              <a:t>Restez</a:t>
            </a:r>
            <a:r>
              <a:rPr lang="en-CA" sz="6600" b="1" spc="100" dirty="0" smtClean="0"/>
              <a:t> </a:t>
            </a:r>
            <a:r>
              <a:rPr lang="en-CA" sz="6600" b="1" spc="100" dirty="0" err="1" smtClean="0"/>
              <a:t>branchés</a:t>
            </a:r>
            <a:endParaRPr lang="en-CA" sz="6600" b="1" spc="100" dirty="0"/>
          </a:p>
        </p:txBody>
      </p: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14" name="Rectangle 1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9239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  <a:defRPr/>
            </a:pPr>
            <a:r>
              <a:rPr sz="7200" b="1" spc="50" dirty="0" err="1" smtClean="0"/>
              <a:t>Merci</a:t>
            </a:r>
            <a:endParaRPr sz="7200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9792687-9B88-4F36-A09F-8FED19E4283B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789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0775"/>
            <a:ext cx="8229600" cy="9239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  <a:defRPr/>
            </a:pPr>
            <a:r>
              <a:rPr sz="7200" b="1" spc="50" dirty="0" err="1" smtClean="0"/>
              <a:t>Bienvenue</a:t>
            </a:r>
            <a:r>
              <a:rPr sz="7200" b="1" spc="50" dirty="0" smtClean="0"/>
              <a:t>! </a:t>
            </a:r>
            <a:endParaRPr sz="72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BFAB5EE-BD42-4DBB-8ED9-D39A7245F451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0484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sz="3200" b="1" spc="100" dirty="0">
                  <a:solidFill>
                    <a:srgbClr val="1A1A1A"/>
                  </a:solidFill>
                </a:rPr>
                <a:t>Merci de participer au dialogue national sur la réforme électorale</a:t>
              </a:r>
              <a:endParaRPr sz="3200" b="1" spc="100" dirty="0"/>
            </a:p>
          </p:txBody>
        </p:sp>
        <p:grpSp>
          <p:nvGrpSpPr>
            <p:cNvPr id="21511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A8969FF-5B2E-4E67-A73B-038355FE6A7A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69900" y="2127250"/>
            <a:ext cx="82296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fr-FR" altLang="en-US" sz="2400" dirty="0">
                <a:solidFill>
                  <a:srgbClr val="808080"/>
                </a:solidFill>
                <a:latin typeface="+mn-lt"/>
              </a:rPr>
              <a:t>Les Canadiens s’attendent à ce que leurs institutions publiques en fassent toujours plus en matière d’inclusion, de transparence, d’engagement significatif et de modernisation.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r-FR" altLang="en-US" sz="2400" dirty="0">
                <a:solidFill>
                  <a:srgbClr val="808080"/>
                </a:solidFill>
                <a:latin typeface="+mn-lt"/>
              </a:rPr>
              <a:t>La réforme électorale fait partie du programme de renforcement de la démocratie du gouvernement. </a:t>
            </a:r>
            <a:endParaRPr lang="en-US" altLang="en-US" sz="2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ECABAA2-7C7A-4FAC-BE93-7661E4E5E38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457200" y="2374900"/>
            <a:ext cx="8229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fr-FR" altLang="en-US" sz="2400" dirty="0">
                <a:solidFill>
                  <a:srgbClr val="808080"/>
                </a:solidFill>
                <a:latin typeface="+mn-lt"/>
              </a:rPr>
              <a:t>La réforme électorale fait partie du programme du gouvernement en faveur du changement. La démocratie est forte et bien ancrée au Canada.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r-FR" altLang="en-US" sz="2400" dirty="0">
                <a:solidFill>
                  <a:srgbClr val="808080"/>
                </a:solidFill>
                <a:latin typeface="+mn-lt"/>
              </a:rPr>
              <a:t>L’une des façons de protéger nos valeurs démocratiques consiste à chercher constamment à améliorer le fonctionnement de nos institutions démocratiques — ce qui inclut notre mode de scrutin. </a:t>
            </a:r>
            <a:endParaRPr lang="en-US" altLang="en-US" sz="2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2533" name="Group 2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sz="3200" b="1" spc="100" dirty="0"/>
                <a:t>La réforme électorale au Canada</a:t>
              </a:r>
              <a:endParaRPr sz="3200" b="1" spc="100" dirty="0"/>
            </a:p>
          </p:txBody>
        </p:sp>
        <p:grpSp>
          <p:nvGrpSpPr>
            <p:cNvPr id="22535" name="Group 10"/>
            <p:cNvGrpSpPr>
              <a:grpSpLocks/>
            </p:cNvGrpSpPr>
            <p:nvPr/>
          </p:nvGrpSpPr>
          <p:grpSpPr bwMode="auto">
            <a:xfrm>
              <a:off x="1211263" y="1907954"/>
              <a:ext cx="7026275" cy="47625"/>
              <a:chOff x="1654629" y="542925"/>
              <a:chExt cx="7025820" cy="4762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54629" y="542916"/>
                <a:ext cx="3298611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953240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151725" y="542916"/>
                <a:ext cx="1301666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453390" y="542916"/>
                <a:ext cx="1227059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E78D0DA-C38E-47F5-90F1-E6C6AD7D3AC6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57200" y="2009775"/>
            <a:ext cx="8229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600"/>
              </a:spcAft>
              <a:buFont typeface="Arial" pitchFamily="34" charset="0"/>
              <a:buNone/>
            </a:pPr>
            <a:endParaRPr lang="en-CA" altLang="en-US" sz="2400">
              <a:solidFill>
                <a:srgbClr val="808080"/>
              </a:solidFill>
              <a:cs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endParaRPr lang="en-CA" altLang="en-US" sz="2800" b="1">
              <a:solidFill>
                <a:srgbClr val="808080"/>
              </a:solidFill>
              <a:cs typeface="ヒラギノ角ゴ Pro W3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722313" y="2136775"/>
            <a:ext cx="7964487" cy="3963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FR" altLang="en-US" sz="2400" smtClean="0">
                <a:solidFill>
                  <a:srgbClr val="808080"/>
                </a:solidFill>
                <a:ea typeface="ヒラギノ角ゴ Pro W3"/>
              </a:rPr>
              <a:t>Les cinq principes directeurs suivants pourraient vous aider à préciser vos impressions sur ce que vous souhaiteriez obtenir en ce qui concerne les élections fédérales et la représentation de votre député et de votre gouvernement fédéral.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FR" altLang="en-US" sz="2400" smtClean="0">
                <a:solidFill>
                  <a:srgbClr val="808080"/>
                </a:solidFill>
                <a:ea typeface="ヒラギノ角ゴ Pro W3"/>
              </a:rPr>
              <a:t>Ils peuvent vous aider à déterminer ce qui compte pour vous lorsqu’il est question des changements pouvant être apportés à notre démocratie au niveau fédéral.</a:t>
            </a:r>
            <a:endParaRPr lang="fr-FR" altLang="en-US" sz="2400" b="1" smtClean="0">
              <a:solidFill>
                <a:srgbClr val="808080"/>
              </a:solidFill>
              <a:ea typeface="ヒラギノ角ゴ Pro W3"/>
            </a:endParaRPr>
          </a:p>
        </p:txBody>
      </p:sp>
      <p:sp>
        <p:nvSpPr>
          <p:cNvPr id="23557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457200" y="560388"/>
            <a:ext cx="8229600" cy="1243012"/>
            <a:chOff x="457200" y="559942"/>
            <a:chExt cx="8229600" cy="1243237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457200" y="559942"/>
              <a:ext cx="8229600" cy="7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3200" b="1" spc="100" dirty="0" err="1"/>
                <a:t>Principes</a:t>
              </a:r>
              <a:r>
                <a:rPr lang="en-CA" sz="3200" b="1" spc="100" dirty="0"/>
                <a:t> </a:t>
              </a:r>
              <a:r>
                <a:rPr lang="en-CA" sz="3200" b="1" spc="100" dirty="0" err="1"/>
                <a:t>directeurs</a:t>
              </a:r>
              <a:r>
                <a:rPr lang="en-CA" sz="3200" b="1" spc="100" dirty="0"/>
                <a:t> </a:t>
              </a:r>
              <a:endParaRPr sz="3200" b="1" spc="100" dirty="0"/>
            </a:p>
          </p:txBody>
        </p:sp>
        <p:grpSp>
          <p:nvGrpSpPr>
            <p:cNvPr id="23560" name="Group 10"/>
            <p:cNvGrpSpPr>
              <a:grpSpLocks/>
            </p:cNvGrpSpPr>
            <p:nvPr/>
          </p:nvGrpSpPr>
          <p:grpSpPr bwMode="auto">
            <a:xfrm>
              <a:off x="1058863" y="1755554"/>
              <a:ext cx="7026275" cy="47625"/>
              <a:chOff x="1654629" y="542925"/>
              <a:chExt cx="7025820" cy="4762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54629" y="542916"/>
                <a:ext cx="3298611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53240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51725" y="542916"/>
                <a:ext cx="1301666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53390" y="542916"/>
                <a:ext cx="1227059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457200" y="560388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3200" b="1" spc="100" dirty="0" err="1"/>
              <a:t>Principes</a:t>
            </a:r>
            <a:r>
              <a:rPr lang="en-CA" sz="3200" b="1" spc="100" dirty="0"/>
              <a:t> </a:t>
            </a:r>
            <a:r>
              <a:rPr lang="en-CA" sz="3200" b="1" spc="100" dirty="0" err="1"/>
              <a:t>directeurs</a:t>
            </a:r>
            <a:r>
              <a:rPr lang="en-CA" sz="3200" b="1" spc="100" dirty="0"/>
              <a:t> </a:t>
            </a:r>
            <a:endParaRPr sz="3200" b="1" spc="100" dirty="0"/>
          </a:p>
        </p:txBody>
      </p:sp>
      <p:grpSp>
        <p:nvGrpSpPr>
          <p:cNvPr id="24579" name="Group 10"/>
          <p:cNvGrpSpPr>
            <a:grpSpLocks/>
          </p:cNvGrpSpPr>
          <p:nvPr/>
        </p:nvGrpSpPr>
        <p:grpSpPr bwMode="auto">
          <a:xfrm>
            <a:off x="1058863" y="1755775"/>
            <a:ext cx="7026275" cy="47625"/>
            <a:chOff x="1654629" y="542925"/>
            <a:chExt cx="7025820" cy="47625"/>
          </a:xfrm>
        </p:grpSpPr>
        <p:sp>
          <p:nvSpPr>
            <p:cNvPr id="34" name="Rectangle 3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53240" y="542925"/>
              <a:ext cx="1198484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51725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53390" y="542925"/>
              <a:ext cx="1227059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9B4B7C6-79F0-4403-9568-71D66D59D5BB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0878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Rétablir </a:t>
            </a:r>
            <a:r>
              <a:rPr lang="fr-CA" altLang="en-US" sz="2000" b="1" smtClean="0">
                <a:solidFill>
                  <a:srgbClr val="1A1A1A"/>
                </a:solidFill>
                <a:ea typeface="ヒラギノ角ゴ Pro W3"/>
              </a:rPr>
              <a:t>l’efficacité et la légitimité</a:t>
            </a: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 du vote, par exemple en réduisant les manipulations et en renforçant le lien entre l’intention des électeurs et le résultat électoral;</a:t>
            </a:r>
            <a:endParaRPr altLang="en-US" sz="2000" smtClean="0">
              <a:solidFill>
                <a:srgbClr val="1A1A1A"/>
              </a:solidFill>
              <a:ea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Favoriser une hausse de la </a:t>
            </a:r>
            <a:r>
              <a:rPr lang="fr-CA" altLang="en-US" sz="2000" b="1" smtClean="0">
                <a:solidFill>
                  <a:srgbClr val="1A1A1A"/>
                </a:solidFill>
                <a:ea typeface="ヒラギノ角ゴ Pro W3"/>
              </a:rPr>
              <a:t>mobilisation</a:t>
            </a: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 et de la participation relativement au processus démocratique, notamment chez les groupes sous‑représentés;</a:t>
            </a:r>
            <a:endParaRPr altLang="en-US" sz="2000" smtClean="0">
              <a:solidFill>
                <a:srgbClr val="1A1A1A"/>
              </a:solidFill>
              <a:ea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Soutenir </a:t>
            </a:r>
            <a:r>
              <a:rPr lang="fr-CA" altLang="en-US" sz="2000" b="1" smtClean="0">
                <a:solidFill>
                  <a:srgbClr val="1A1A1A"/>
                </a:solidFill>
                <a:ea typeface="ヒラギノ角ゴ Pro W3"/>
              </a:rPr>
              <a:t>l’accessibilité et l’inclusion</a:t>
            </a: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 à l’égard de tous les électeurs, et éviter la complexité excessive dans le processus électoral;</a:t>
            </a:r>
            <a:endParaRPr altLang="en-US" sz="2000" smtClean="0">
              <a:solidFill>
                <a:srgbClr val="1A1A1A"/>
              </a:solidFill>
              <a:ea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Préserver </a:t>
            </a:r>
            <a:r>
              <a:rPr lang="fr-CA" altLang="en-US" sz="2000" b="1" smtClean="0">
                <a:solidFill>
                  <a:srgbClr val="1A1A1A"/>
                </a:solidFill>
                <a:ea typeface="ヒラギノ角ゴ Pro W3"/>
              </a:rPr>
              <a:t>l’intégrité</a:t>
            </a: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 de notre processus électoral;</a:t>
            </a:r>
            <a:endParaRPr altLang="en-US" sz="2000" smtClean="0">
              <a:solidFill>
                <a:srgbClr val="1A1A1A"/>
              </a:solidFill>
              <a:ea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Préserver la responsabilisation des</a:t>
            </a:r>
            <a:r>
              <a:rPr lang="fr-CA" altLang="en-US" sz="2000" b="1" smtClean="0">
                <a:solidFill>
                  <a:srgbClr val="1A1A1A"/>
                </a:solidFill>
                <a:ea typeface="ヒラギノ角ゴ Pro W3"/>
              </a:rPr>
              <a:t> représentants locaux</a:t>
            </a:r>
            <a:r>
              <a:rPr lang="fr-CA" altLang="en-US" sz="2000" smtClean="0">
                <a:solidFill>
                  <a:srgbClr val="1A1A1A"/>
                </a:solidFill>
                <a:ea typeface="ヒラギノ角ゴ Pro W3"/>
              </a:rPr>
              <a:t>.</a:t>
            </a:r>
            <a:endParaRPr altLang="en-US" sz="2000" smtClean="0">
              <a:solidFill>
                <a:srgbClr val="1A1A1A"/>
              </a:solidFill>
              <a:ea typeface="ヒラギノ角ゴ Pro W3"/>
            </a:endParaRPr>
          </a:p>
        </p:txBody>
      </p:sp>
      <p:sp>
        <p:nvSpPr>
          <p:cNvPr id="2458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FD15EED-559B-4C9D-BF10-1BBCE7167139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2292350"/>
            <a:ext cx="822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600"/>
              </a:spcAft>
              <a:buFont typeface="Arial"/>
              <a:buNone/>
              <a:defRPr/>
            </a:pPr>
            <a:r>
              <a:rPr lang="fr-FR" sz="2400" spc="100" dirty="0">
                <a:solidFill>
                  <a:srgbClr val="1A1A1A"/>
                </a:solidFill>
              </a:rPr>
              <a:t>Insérer tous les éléments que vous souhaitez couvrir (agenda, rafraîchissements, emplacement de la salle de bains, etc.)</a:t>
            </a:r>
            <a:endParaRPr lang="fr-FR" sz="1400" dirty="0">
              <a:solidFill>
                <a:srgbClr val="1A1A1A"/>
              </a:solidFill>
            </a:endParaRPr>
          </a:p>
        </p:txBody>
      </p:sp>
      <p:sp>
        <p:nvSpPr>
          <p:cNvPr id="25604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560388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3200" b="1" dirty="0" err="1"/>
              <a:t>Annonce</a:t>
            </a:r>
            <a:r>
              <a:rPr lang="en-CA" sz="3200" b="1" dirty="0"/>
              <a:t> </a:t>
            </a:r>
            <a:r>
              <a:rPr lang="en-CA" sz="3200" b="1" dirty="0" err="1"/>
              <a:t>administratives</a:t>
            </a:r>
            <a:endParaRPr sz="3200" b="1" spc="100" dirty="0"/>
          </a:p>
        </p:txBody>
      </p:sp>
      <p:grpSp>
        <p:nvGrpSpPr>
          <p:cNvPr id="25606" name="Group 10"/>
          <p:cNvGrpSpPr>
            <a:grpSpLocks/>
          </p:cNvGrpSpPr>
          <p:nvPr/>
        </p:nvGrpSpPr>
        <p:grpSpPr bwMode="auto">
          <a:xfrm>
            <a:off x="1058863" y="1755775"/>
            <a:ext cx="7026275" cy="47625"/>
            <a:chOff x="1654629" y="542925"/>
            <a:chExt cx="7025820" cy="47625"/>
          </a:xfrm>
        </p:grpSpPr>
        <p:sp>
          <p:nvSpPr>
            <p:cNvPr id="14" name="Rectangle 1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240" y="542925"/>
              <a:ext cx="1198484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1725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53390" y="542925"/>
              <a:ext cx="1227059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E7AD719-A5F7-4892-929A-22F0377A3A59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074863"/>
            <a:ext cx="8229600" cy="401161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altLang="en-US" sz="2400" dirty="0" smtClean="0">
                <a:solidFill>
                  <a:srgbClr val="1A1A1A"/>
                </a:solidFill>
                <a:ea typeface="ヒラギノ角ゴ Pro W3"/>
              </a:rPr>
              <a:t>•	</a:t>
            </a:r>
            <a:r>
              <a:rPr lang="fr-FR" altLang="en-US" sz="2400" dirty="0" smtClean="0">
                <a:solidFill>
                  <a:srgbClr val="1A1A1A"/>
                </a:solidFill>
                <a:ea typeface="ヒラギノ角ゴ Pro W3"/>
              </a:rPr>
              <a:t>Écoutez attentivement et faites preuve de respect. 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fr-FR" altLang="en-US" sz="2400" dirty="0" smtClean="0">
                <a:solidFill>
                  <a:srgbClr val="1A1A1A"/>
                </a:solidFill>
                <a:ea typeface="ヒラギノ角ゴ Pro W3"/>
              </a:rPr>
              <a:t>•	Donnez à chaque participant la chance de parler.</a:t>
            </a:r>
          </a:p>
          <a:p>
            <a:pPr marL="446088" indent="-446088" eaLnBrk="1" hangingPunct="1">
              <a:spcBef>
                <a:spcPts val="1200"/>
              </a:spcBef>
              <a:buFont typeface="Arial" pitchFamily="34" charset="0"/>
              <a:buNone/>
              <a:tabLst>
                <a:tab pos="72000" algn="l"/>
              </a:tabLst>
              <a:defRPr/>
            </a:pPr>
            <a:r>
              <a:rPr lang="fr-FR" altLang="en-US" sz="2400" dirty="0" smtClean="0">
                <a:solidFill>
                  <a:srgbClr val="1A1A1A"/>
                </a:solidFill>
                <a:ea typeface="ヒラギノ角ゴ Pro W3"/>
              </a:rPr>
              <a:t>•	Parlez en votre nom seulement et participez sur un pied d’égalité.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fr-FR" altLang="en-US" sz="2400" dirty="0" smtClean="0">
                <a:solidFill>
                  <a:srgbClr val="1A1A1A"/>
                </a:solidFill>
                <a:ea typeface="ヒラギノ角ゴ Pro W3"/>
              </a:rPr>
              <a:t>•	Respectez les opinions des autres.</a:t>
            </a:r>
          </a:p>
          <a:p>
            <a:pPr marL="446088" indent="-446088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fr-FR" altLang="en-US" sz="2400" dirty="0" smtClean="0">
                <a:solidFill>
                  <a:srgbClr val="1A1A1A"/>
                </a:solidFill>
                <a:ea typeface="ヒラギノ角ゴ Pro W3"/>
              </a:rPr>
              <a:t>•	Acceptez le fait que vous ne serez pas d’accord avec toutes les idées.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fr-FR" altLang="en-US" sz="2400" dirty="0" smtClean="0">
                <a:solidFill>
                  <a:srgbClr val="1A1A1A"/>
                </a:solidFill>
                <a:ea typeface="ヒラギノ角ゴ Pro W3"/>
              </a:rPr>
              <a:t>•	Éteignez vos téléphones.</a:t>
            </a:r>
          </a:p>
        </p:txBody>
      </p:sp>
      <p:sp>
        <p:nvSpPr>
          <p:cNvPr id="26628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canada.ca/democratie #ParticipéàlaRÉ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560388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fr-FR" sz="3200" b="1" spc="100" dirty="0"/>
              <a:t>Ententes sur la conduite </a:t>
            </a:r>
            <a:endParaRPr lang="fr-FR" sz="3200" b="1" spc="100" dirty="0" smtClean="0"/>
          </a:p>
          <a:p>
            <a:pPr algn="ctr" eaLnBrk="1" hangingPunct="1">
              <a:defRPr/>
            </a:pPr>
            <a:r>
              <a:rPr lang="fr-FR" sz="3200" b="1" spc="100" dirty="0" smtClean="0"/>
              <a:t>pendant </a:t>
            </a:r>
            <a:r>
              <a:rPr lang="fr-FR" sz="3200" b="1" spc="100" dirty="0"/>
              <a:t>le dialogue</a:t>
            </a:r>
            <a:endParaRPr sz="3200" b="1" spc="100" dirty="0"/>
          </a:p>
        </p:txBody>
      </p:sp>
      <p:grpSp>
        <p:nvGrpSpPr>
          <p:cNvPr id="26630" name="Group 10"/>
          <p:cNvGrpSpPr>
            <a:grpSpLocks/>
          </p:cNvGrpSpPr>
          <p:nvPr/>
        </p:nvGrpSpPr>
        <p:grpSpPr bwMode="auto">
          <a:xfrm>
            <a:off x="1058863" y="1755775"/>
            <a:ext cx="7026275" cy="47625"/>
            <a:chOff x="1654629" y="542925"/>
            <a:chExt cx="7025820" cy="47625"/>
          </a:xfrm>
        </p:grpSpPr>
        <p:sp>
          <p:nvSpPr>
            <p:cNvPr id="21" name="Rectangle 20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53240" y="542925"/>
              <a:ext cx="1198484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51725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53390" y="542925"/>
              <a:ext cx="1227059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/>
          <a:stretch>
            <a:fillRect/>
          </a:stretch>
        </p:blipFill>
        <p:spPr bwMode="auto">
          <a:xfrm>
            <a:off x="488950" y="728663"/>
            <a:ext cx="818832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415925" y="6356350"/>
            <a:ext cx="594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595959"/>
                </a:solidFill>
                <a:latin typeface="Century Gothic" pitchFamily="34" charset="0"/>
              </a:rPr>
              <a:t>canada.ca/</a:t>
            </a:r>
            <a:r>
              <a:rPr lang="en-US" altLang="en-US" sz="1200" dirty="0" err="1">
                <a:solidFill>
                  <a:srgbClr val="595959"/>
                </a:solidFill>
                <a:latin typeface="Century Gothic" pitchFamily="34" charset="0"/>
              </a:rPr>
              <a:t>democratie</a:t>
            </a:r>
            <a:endParaRPr lang="en-US" altLang="en-US" sz="1200" dirty="0">
              <a:solidFill>
                <a:srgbClr val="595959"/>
              </a:solidFill>
              <a:latin typeface="+mj-lt"/>
            </a:endParaRPr>
          </a:p>
        </p:txBody>
      </p:sp>
      <p:pic>
        <p:nvPicPr>
          <p:cNvPr id="27652" name="Picture 10" descr="trans_flag_g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17596" r="27621" b="35785"/>
          <a:stretch>
            <a:fillRect/>
          </a:stretch>
        </p:blipFill>
        <p:spPr bwMode="auto">
          <a:xfrm>
            <a:off x="460375" y="720725"/>
            <a:ext cx="82708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4663" y="3305175"/>
            <a:ext cx="7305675" cy="20462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27654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357688"/>
            <a:ext cx="72961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5"/>
          <p:cNvSpPr>
            <a:spLocks noGrp="1"/>
          </p:cNvSpPr>
          <p:nvPr>
            <p:ph type="ctrTitle"/>
          </p:nvPr>
        </p:nvSpPr>
        <p:spPr>
          <a:xfrm>
            <a:off x="668338" y="3292475"/>
            <a:ext cx="7112000" cy="1023938"/>
          </a:xfrm>
        </p:spPr>
        <p:txBody>
          <a:bodyPr/>
          <a:lstStyle/>
          <a:p>
            <a:pPr eaLnBrk="1" hangingPunct="1">
              <a:defRPr/>
            </a:pPr>
            <a:r>
              <a:rPr lang="en-CA" b="1" spc="50" dirty="0">
                <a:solidFill>
                  <a:srgbClr val="1A1A1A"/>
                </a:solidFill>
              </a:rPr>
              <a:t>RÉFORME ÉLECTORALE  </a:t>
            </a:r>
            <a:endParaRPr lang="en-CA" altLang="en-US" b="1" spc="50" dirty="0">
              <a:solidFill>
                <a:srgbClr val="1A1A1A"/>
              </a:solidFill>
              <a:ea typeface="ヒラギノ角ゴ Pro W3" pitchFamily="127" charset="-128"/>
            </a:endParaRPr>
          </a:p>
        </p:txBody>
      </p:sp>
      <p:sp>
        <p:nvSpPr>
          <p:cNvPr id="27656" name="Subtitle 6"/>
          <p:cNvSpPr>
            <a:spLocks noGrp="1"/>
          </p:cNvSpPr>
          <p:nvPr>
            <p:ph type="subTitle" idx="1"/>
          </p:nvPr>
        </p:nvSpPr>
        <p:spPr>
          <a:xfrm>
            <a:off x="668338" y="4573588"/>
            <a:ext cx="6900862" cy="765175"/>
          </a:xfrm>
        </p:spPr>
        <p:txBody>
          <a:bodyPr/>
          <a:lstStyle/>
          <a:p>
            <a:pPr eaLnBrk="1" hangingPunct="1"/>
            <a:r>
              <a:rPr lang="da-DK" altLang="en-US" b="1" smtClean="0">
                <a:solidFill>
                  <a:srgbClr val="1A1A1A"/>
                </a:solidFill>
                <a:ea typeface="ヒラギノ角ゴ Pro W3"/>
              </a:rPr>
              <a:t>Dialogue communautaire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oralReformToolkit-FR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electoralReformToolkit-FR</Template>
  <TotalTime>9</TotalTime>
  <Words>472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ヒラギノ角ゴ Pro W3</vt:lpstr>
      <vt:lpstr>Arial</vt:lpstr>
      <vt:lpstr>Century Gothic</vt:lpstr>
      <vt:lpstr>electoralReformToolkit-FR</vt:lpstr>
      <vt:lpstr>RÉFORME ÉLECTORALE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RÉFORME ÉLECTORALE  </vt:lpstr>
      <vt:lpstr>Pourquoi avez-vous décidé de vous joindre à nous aujourd’hui?</vt:lpstr>
      <vt:lpstr>Insérer la première  question ici</vt:lpstr>
      <vt:lpstr>Insérer le temps alloué pour la discussion de groupe ici</vt:lpstr>
      <vt:lpstr>Insérer la deuxième  question ici</vt:lpstr>
      <vt:lpstr>Insérer le temps alloué pour la discussion de groupe ici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Privy Council Office/Bureau du Conseil privé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ÉLECTORALE </dc:title>
  <dc:creator>admin</dc:creator>
  <cp:lastModifiedBy>Currie, Kevin</cp:lastModifiedBy>
  <cp:revision>2</cp:revision>
  <cp:lastPrinted>2016-01-28T19:02:23Z</cp:lastPrinted>
  <dcterms:created xsi:type="dcterms:W3CDTF">2016-07-04T16:18:36Z</dcterms:created>
  <dcterms:modified xsi:type="dcterms:W3CDTF">2017-01-06T19:55:56Z</dcterms:modified>
</cp:coreProperties>
</file>