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2.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notesSlides/notesSlide4.xml" ContentType="application/vnd.openxmlformats-officedocument.presentationml.notesSlide+xml"/>
  <Override PartName="/ppt/tags/tag22.xml" ContentType="application/vnd.openxmlformats-officedocument.presentationml.tags+xml"/>
  <Override PartName="/ppt/notesSlides/notesSlide5.xml" ContentType="application/vnd.openxmlformats-officedocument.presentationml.notesSlide+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notesSlides/notesSlide6.xml" ContentType="application/vnd.openxmlformats-officedocument.presentationml.notesSlide+xml"/>
  <Override PartName="/ppt/tags/tag30.xml" ContentType="application/vnd.openxmlformats-officedocument.presentationml.tags+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62" r:id="rId3"/>
    <p:sldId id="257" r:id="rId4"/>
    <p:sldId id="258" r:id="rId5"/>
    <p:sldId id="259" r:id="rId6"/>
    <p:sldId id="260" r:id="rId7"/>
    <p:sldId id="261"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057" autoAdjust="0"/>
  </p:normalViewPr>
  <p:slideViewPr>
    <p:cSldViewPr>
      <p:cViewPr>
        <p:scale>
          <a:sx n="70" d="100"/>
          <a:sy n="70" d="100"/>
        </p:scale>
        <p:origin x="-2730" y="-4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diagrams/_rels/data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 Id="rId4" Type="http://schemas.openxmlformats.org/officeDocument/2006/relationships/image" Target="../media/image11.png"/></Relationships>
</file>

<file path=ppt/diagrams/_rels/drawing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image" Target="../media/image8.png"/><Relationship Id="rId4" Type="http://schemas.openxmlformats.org/officeDocument/2006/relationships/image" Target="../media/image1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5469F5A-242B-4D07-AC0D-6C2F18C5C1B0}" type="doc">
      <dgm:prSet loTypeId="urn:microsoft.com/office/officeart/2008/layout/PictureAccentList" loCatId="list" qsTypeId="urn:microsoft.com/office/officeart/2005/8/quickstyle/simple1" qsCatId="simple" csTypeId="urn:microsoft.com/office/officeart/2005/8/colors/accent1_2" csCatId="accent1" phldr="1"/>
      <dgm:spPr/>
      <dgm:t>
        <a:bodyPr/>
        <a:lstStyle/>
        <a:p>
          <a:endParaRPr lang="en-CA"/>
        </a:p>
      </dgm:t>
    </dgm:pt>
    <dgm:pt modelId="{486D243D-9B8C-4613-84B9-A647125CEA3B}">
      <dgm:prSet phldrT="[Text]"/>
      <dgm:spPr>
        <a:solidFill>
          <a:schemeClr val="bg1"/>
        </a:solidFill>
        <a:ln w="38100">
          <a:solidFill>
            <a:schemeClr val="accent3"/>
          </a:solidFill>
        </a:ln>
      </dgm:spPr>
      <dgm:t>
        <a:bodyPr/>
        <a:lstStyle/>
        <a:p>
          <a:r>
            <a:rPr lang="fr-CA" noProof="0" dirty="0" smtClean="0">
              <a:solidFill>
                <a:srgbClr val="002060"/>
              </a:solidFill>
            </a:rPr>
            <a:t>Les cultures sont </a:t>
          </a:r>
          <a:r>
            <a:rPr lang="fr-CA" b="1" i="1" noProof="0" dirty="0" smtClean="0">
              <a:solidFill>
                <a:srgbClr val="002060"/>
              </a:solidFill>
            </a:rPr>
            <a:t>particulièrement importantes </a:t>
          </a:r>
          <a:r>
            <a:rPr lang="fr-CA" noProof="0" dirty="0" smtClean="0">
              <a:solidFill>
                <a:srgbClr val="002060"/>
              </a:solidFill>
            </a:rPr>
            <a:t>dans les situations suivantes :</a:t>
          </a:r>
          <a:endParaRPr lang="fr-CA" noProof="0" dirty="0"/>
        </a:p>
      </dgm:t>
    </dgm:pt>
    <dgm:pt modelId="{81B9E204-5A6D-4809-AAB9-8FB57437CC4B}" type="parTrans" cxnId="{A33D7C0D-8BAF-4264-819B-C0563FB483C1}">
      <dgm:prSet/>
      <dgm:spPr/>
      <dgm:t>
        <a:bodyPr/>
        <a:lstStyle/>
        <a:p>
          <a:endParaRPr lang="en-CA"/>
        </a:p>
      </dgm:t>
    </dgm:pt>
    <dgm:pt modelId="{DDF20F3C-AD7D-4CD0-AE99-80C47E5BCBDD}" type="sibTrans" cxnId="{A33D7C0D-8BAF-4264-819B-C0563FB483C1}">
      <dgm:prSet/>
      <dgm:spPr/>
      <dgm:t>
        <a:bodyPr/>
        <a:lstStyle/>
        <a:p>
          <a:endParaRPr lang="en-CA"/>
        </a:p>
      </dgm:t>
    </dgm:pt>
    <dgm:pt modelId="{ADAB3C61-9AF7-401F-89BD-9B9951D5043B}">
      <dgm:prSet phldrT="[Text]" custT="1"/>
      <dgm:spPr>
        <a:solidFill>
          <a:schemeClr val="bg1"/>
        </a:solidFill>
        <a:ln w="38100">
          <a:solidFill>
            <a:schemeClr val="accent3"/>
          </a:solidFill>
        </a:ln>
      </dgm:spPr>
      <dgm:t>
        <a:bodyPr/>
        <a:lstStyle/>
        <a:p>
          <a:r>
            <a:rPr lang="fr-CA" sz="1600" noProof="0" dirty="0" smtClean="0">
              <a:solidFill>
                <a:schemeClr val="tx1"/>
              </a:solidFill>
            </a:rPr>
            <a:t>Pour évaluer une a</a:t>
          </a:r>
          <a:r>
            <a:rPr lang="fr-CA" sz="1600" noProof="0" dirty="0" smtClean="0">
              <a:solidFill>
                <a:srgbClr val="002060"/>
              </a:solidFill>
            </a:rPr>
            <a:t>tteinte inflammatoire pelvienne</a:t>
          </a:r>
          <a:endParaRPr lang="fr-CA" sz="1600" strike="sngStrike" baseline="0" noProof="0" dirty="0"/>
        </a:p>
      </dgm:t>
    </dgm:pt>
    <dgm:pt modelId="{A20BD411-D60E-4D99-955D-FF88CC626061}" type="parTrans" cxnId="{6CB175B0-F9DA-4E99-A7BD-A53D7539990C}">
      <dgm:prSet/>
      <dgm:spPr/>
      <dgm:t>
        <a:bodyPr/>
        <a:lstStyle/>
        <a:p>
          <a:endParaRPr lang="en-CA"/>
        </a:p>
      </dgm:t>
    </dgm:pt>
    <dgm:pt modelId="{7F4908B9-7852-45A1-8721-014810B7249B}" type="sibTrans" cxnId="{6CB175B0-F9DA-4E99-A7BD-A53D7539990C}">
      <dgm:prSet/>
      <dgm:spPr/>
      <dgm:t>
        <a:bodyPr/>
        <a:lstStyle/>
        <a:p>
          <a:endParaRPr lang="en-CA"/>
        </a:p>
      </dgm:t>
    </dgm:pt>
    <dgm:pt modelId="{7D6FCEA1-5F4B-42CD-A52C-774A7850F7A8}">
      <dgm:prSet phldrT="[Text]" custT="1"/>
      <dgm:spPr>
        <a:solidFill>
          <a:schemeClr val="bg1"/>
        </a:solidFill>
        <a:ln w="38100">
          <a:solidFill>
            <a:schemeClr val="accent3"/>
          </a:solidFill>
        </a:ln>
      </dgm:spPr>
      <dgm:t>
        <a:bodyPr/>
        <a:lstStyle/>
        <a:p>
          <a:r>
            <a:rPr lang="fr-CA" sz="1600" noProof="0" dirty="0" smtClean="0">
              <a:solidFill>
                <a:srgbClr val="002060"/>
              </a:solidFill>
            </a:rPr>
            <a:t>Échec thérapeutique soupçonné ou forte probabilité d’échec thérapeutique</a:t>
          </a:r>
        </a:p>
      </dgm:t>
    </dgm:pt>
    <dgm:pt modelId="{5EF4C649-1DF2-4BCB-B01A-483857C5D8F2}" type="parTrans" cxnId="{D73E957C-941A-4128-82AB-211C616D0F6C}">
      <dgm:prSet/>
      <dgm:spPr/>
      <dgm:t>
        <a:bodyPr/>
        <a:lstStyle/>
        <a:p>
          <a:endParaRPr lang="en-CA"/>
        </a:p>
      </dgm:t>
    </dgm:pt>
    <dgm:pt modelId="{59FB2A09-585F-4A9A-A812-2457CA891771}" type="sibTrans" cxnId="{D73E957C-941A-4128-82AB-211C616D0F6C}">
      <dgm:prSet/>
      <dgm:spPr/>
      <dgm:t>
        <a:bodyPr/>
        <a:lstStyle/>
        <a:p>
          <a:endParaRPr lang="en-CA"/>
        </a:p>
      </dgm:t>
    </dgm:pt>
    <dgm:pt modelId="{18D70589-ECC8-4254-993C-7F33C5C915A9}">
      <dgm:prSet phldrT="[Text]"/>
      <dgm:spPr>
        <a:solidFill>
          <a:schemeClr val="bg1"/>
        </a:solidFill>
        <a:ln w="38100">
          <a:solidFill>
            <a:schemeClr val="accent3"/>
          </a:solidFill>
        </a:ln>
      </dgm:spPr>
      <dgm:t>
        <a:bodyPr/>
        <a:lstStyle/>
        <a:p>
          <a:r>
            <a:rPr lang="fr-CA" noProof="0" dirty="0" smtClean="0">
              <a:solidFill>
                <a:srgbClr val="002060"/>
              </a:solidFill>
            </a:rPr>
            <a:t>Infection contractée dans une région où la résistance aux antimicrobiens est fréquente</a:t>
          </a:r>
        </a:p>
      </dgm:t>
    </dgm:pt>
    <dgm:pt modelId="{3F4246D6-1272-4F22-8418-639B2BDD3DE7}" type="parTrans" cxnId="{F1B34C6B-6722-45F0-B178-7DB702D18EEB}">
      <dgm:prSet/>
      <dgm:spPr/>
      <dgm:t>
        <a:bodyPr/>
        <a:lstStyle/>
        <a:p>
          <a:endParaRPr lang="en-CA"/>
        </a:p>
      </dgm:t>
    </dgm:pt>
    <dgm:pt modelId="{78D13BD0-1014-4318-9D1F-98D48A6DCAD1}" type="sibTrans" cxnId="{F1B34C6B-6722-45F0-B178-7DB702D18EEB}">
      <dgm:prSet/>
      <dgm:spPr/>
      <dgm:t>
        <a:bodyPr/>
        <a:lstStyle/>
        <a:p>
          <a:endParaRPr lang="en-CA"/>
        </a:p>
      </dgm:t>
    </dgm:pt>
    <dgm:pt modelId="{0BD56094-42DF-4CA8-BEFB-4357A63BA111}">
      <dgm:prSet phldrT="[Text]" custT="1"/>
      <dgm:spPr>
        <a:solidFill>
          <a:schemeClr val="bg1"/>
        </a:solidFill>
        <a:ln w="38100">
          <a:solidFill>
            <a:schemeClr val="accent3"/>
          </a:solidFill>
        </a:ln>
      </dgm:spPr>
      <dgm:t>
        <a:bodyPr/>
        <a:lstStyle/>
        <a:p>
          <a:r>
            <a:rPr lang="fr-CA" sz="1600" noProof="0" dirty="0" smtClean="0">
              <a:solidFill>
                <a:srgbClr val="002060"/>
              </a:solidFill>
            </a:rPr>
            <a:t>HARSAH symptomatiques</a:t>
          </a:r>
        </a:p>
      </dgm:t>
    </dgm:pt>
    <dgm:pt modelId="{21D174E4-3AD2-4518-9065-8B73AC2933DE}" type="parTrans" cxnId="{E9A39D40-B6D5-4C1C-83F1-8907A086891A}">
      <dgm:prSet/>
      <dgm:spPr/>
      <dgm:t>
        <a:bodyPr/>
        <a:lstStyle/>
        <a:p>
          <a:endParaRPr lang="en-CA"/>
        </a:p>
      </dgm:t>
    </dgm:pt>
    <dgm:pt modelId="{2DE17A83-4CBD-4556-ABF0-5B6587FB5B3E}" type="sibTrans" cxnId="{E9A39D40-B6D5-4C1C-83F1-8907A086891A}">
      <dgm:prSet/>
      <dgm:spPr/>
      <dgm:t>
        <a:bodyPr/>
        <a:lstStyle/>
        <a:p>
          <a:endParaRPr lang="en-CA"/>
        </a:p>
      </dgm:t>
    </dgm:pt>
    <dgm:pt modelId="{D53EEA67-4E74-4047-AE2C-2BB0A223458A}" type="pres">
      <dgm:prSet presAssocID="{85469F5A-242B-4D07-AC0D-6C2F18C5C1B0}" presName="layout" presStyleCnt="0">
        <dgm:presLayoutVars>
          <dgm:chMax/>
          <dgm:chPref/>
          <dgm:dir/>
          <dgm:animOne val="branch"/>
          <dgm:animLvl val="lvl"/>
          <dgm:resizeHandles/>
        </dgm:presLayoutVars>
      </dgm:prSet>
      <dgm:spPr/>
      <dgm:t>
        <a:bodyPr/>
        <a:lstStyle/>
        <a:p>
          <a:endParaRPr lang="en-CA"/>
        </a:p>
      </dgm:t>
    </dgm:pt>
    <dgm:pt modelId="{8AA83A01-9FF6-4B49-BE24-31ED4C0A40A3}" type="pres">
      <dgm:prSet presAssocID="{486D243D-9B8C-4613-84B9-A647125CEA3B}" presName="root" presStyleCnt="0">
        <dgm:presLayoutVars>
          <dgm:chMax/>
          <dgm:chPref val="4"/>
        </dgm:presLayoutVars>
      </dgm:prSet>
      <dgm:spPr/>
    </dgm:pt>
    <dgm:pt modelId="{02116A8D-5467-4001-8930-121A2ABC9AA3}" type="pres">
      <dgm:prSet presAssocID="{486D243D-9B8C-4613-84B9-A647125CEA3B}" presName="rootComposite" presStyleCnt="0">
        <dgm:presLayoutVars/>
      </dgm:prSet>
      <dgm:spPr/>
    </dgm:pt>
    <dgm:pt modelId="{959546D6-0BBC-4A56-B4DB-60654CE403F5}" type="pres">
      <dgm:prSet presAssocID="{486D243D-9B8C-4613-84B9-A647125CEA3B}" presName="rootText" presStyleLbl="node0" presStyleIdx="0" presStyleCnt="1" custScaleX="99827">
        <dgm:presLayoutVars>
          <dgm:chMax/>
          <dgm:chPref val="4"/>
        </dgm:presLayoutVars>
      </dgm:prSet>
      <dgm:spPr/>
      <dgm:t>
        <a:bodyPr/>
        <a:lstStyle/>
        <a:p>
          <a:endParaRPr lang="en-CA"/>
        </a:p>
      </dgm:t>
    </dgm:pt>
    <dgm:pt modelId="{589D8A81-8B19-46F8-A2A9-38CC9C2AADEC}" type="pres">
      <dgm:prSet presAssocID="{486D243D-9B8C-4613-84B9-A647125CEA3B}" presName="childShape" presStyleCnt="0">
        <dgm:presLayoutVars>
          <dgm:chMax val="0"/>
          <dgm:chPref val="0"/>
        </dgm:presLayoutVars>
      </dgm:prSet>
      <dgm:spPr/>
    </dgm:pt>
    <dgm:pt modelId="{F8CE7444-1197-498C-8EDA-FDB4E9F943E9}" type="pres">
      <dgm:prSet presAssocID="{ADAB3C61-9AF7-401F-89BD-9B9951D5043B}" presName="childComposite" presStyleCnt="0">
        <dgm:presLayoutVars>
          <dgm:chMax val="0"/>
          <dgm:chPref val="0"/>
        </dgm:presLayoutVars>
      </dgm:prSet>
      <dgm:spPr/>
    </dgm:pt>
    <dgm:pt modelId="{D04E423D-355E-41B8-BD6A-27C8210CABA0}" type="pres">
      <dgm:prSet presAssocID="{ADAB3C61-9AF7-401F-89BD-9B9951D5043B}" presName="Image" presStyleLbl="node1" presStyleIdx="0" presStyleCnt="4" custLinFactNeighborX="-5855" custLinFactNeighborY="2637"/>
      <dgm:spPr>
        <a:blipFill rotWithShape="1">
          <a:blip xmlns:r="http://schemas.openxmlformats.org/officeDocument/2006/relationships" r:embed="rId1"/>
          <a:stretch>
            <a:fillRect/>
          </a:stretch>
        </a:blipFill>
        <a:ln w="38100">
          <a:solidFill>
            <a:schemeClr val="accent3"/>
          </a:solidFill>
        </a:ln>
      </dgm:spPr>
      <dgm:t>
        <a:bodyPr/>
        <a:lstStyle/>
        <a:p>
          <a:endParaRPr lang="en-CA"/>
        </a:p>
      </dgm:t>
    </dgm:pt>
    <dgm:pt modelId="{0358E511-F0C8-40E8-A6A6-EB1A6D80F53D}" type="pres">
      <dgm:prSet presAssocID="{ADAB3C61-9AF7-401F-89BD-9B9951D5043B}" presName="childText" presStyleLbl="lnNode1" presStyleIdx="0" presStyleCnt="4" custScaleX="95064" custLinFactNeighborX="-129" custLinFactNeighborY="-1310">
        <dgm:presLayoutVars>
          <dgm:chMax val="0"/>
          <dgm:chPref val="0"/>
          <dgm:bulletEnabled val="1"/>
        </dgm:presLayoutVars>
      </dgm:prSet>
      <dgm:spPr/>
      <dgm:t>
        <a:bodyPr/>
        <a:lstStyle/>
        <a:p>
          <a:endParaRPr lang="en-CA"/>
        </a:p>
      </dgm:t>
    </dgm:pt>
    <dgm:pt modelId="{299CB577-25A5-48BF-8DA8-609EC1D1724A}" type="pres">
      <dgm:prSet presAssocID="{7D6FCEA1-5F4B-42CD-A52C-774A7850F7A8}" presName="childComposite" presStyleCnt="0">
        <dgm:presLayoutVars>
          <dgm:chMax val="0"/>
          <dgm:chPref val="0"/>
        </dgm:presLayoutVars>
      </dgm:prSet>
      <dgm:spPr/>
    </dgm:pt>
    <dgm:pt modelId="{9AB76C7D-78D9-41D4-BAD6-41DDEC350996}" type="pres">
      <dgm:prSet presAssocID="{7D6FCEA1-5F4B-42CD-A52C-774A7850F7A8}" presName="Image" presStyleLbl="node1" presStyleIdx="1" presStyleCnt="4" custLinFactNeighborX="-1141"/>
      <dgm:spPr>
        <a:blipFill rotWithShape="1">
          <a:blip xmlns:r="http://schemas.openxmlformats.org/officeDocument/2006/relationships" r:embed="rId2"/>
          <a:stretch>
            <a:fillRect/>
          </a:stretch>
        </a:blipFill>
        <a:ln w="38100">
          <a:solidFill>
            <a:schemeClr val="accent3"/>
          </a:solidFill>
        </a:ln>
      </dgm:spPr>
      <dgm:t>
        <a:bodyPr/>
        <a:lstStyle/>
        <a:p>
          <a:endParaRPr lang="en-CA"/>
        </a:p>
      </dgm:t>
    </dgm:pt>
    <dgm:pt modelId="{618E9D5B-0E30-44F2-A4E1-6BB766DE7AF0}" type="pres">
      <dgm:prSet presAssocID="{7D6FCEA1-5F4B-42CD-A52C-774A7850F7A8}" presName="childText" presStyleLbl="lnNode1" presStyleIdx="1" presStyleCnt="4" custScaleX="97216" custLinFactNeighborX="977">
        <dgm:presLayoutVars>
          <dgm:chMax val="0"/>
          <dgm:chPref val="0"/>
          <dgm:bulletEnabled val="1"/>
        </dgm:presLayoutVars>
      </dgm:prSet>
      <dgm:spPr/>
      <dgm:t>
        <a:bodyPr/>
        <a:lstStyle/>
        <a:p>
          <a:endParaRPr lang="en-CA"/>
        </a:p>
      </dgm:t>
    </dgm:pt>
    <dgm:pt modelId="{B33422C8-538B-44D6-9460-1B041B5895F4}" type="pres">
      <dgm:prSet presAssocID="{0BD56094-42DF-4CA8-BEFB-4357A63BA111}" presName="childComposite" presStyleCnt="0">
        <dgm:presLayoutVars>
          <dgm:chMax val="0"/>
          <dgm:chPref val="0"/>
        </dgm:presLayoutVars>
      </dgm:prSet>
      <dgm:spPr/>
    </dgm:pt>
    <dgm:pt modelId="{6313CFA3-14C6-42CA-9B6C-AF08A57540DA}" type="pres">
      <dgm:prSet presAssocID="{0BD56094-42DF-4CA8-BEFB-4357A63BA111}" presName="Image" presStyleLbl="node1" presStyleIdx="2" presStyleCnt="4" custLinFactNeighborX="-1141"/>
      <dgm:spPr>
        <a:blipFill rotWithShape="1">
          <a:blip xmlns:r="http://schemas.openxmlformats.org/officeDocument/2006/relationships" r:embed="rId3"/>
          <a:stretch>
            <a:fillRect/>
          </a:stretch>
        </a:blipFill>
        <a:ln w="38100">
          <a:solidFill>
            <a:schemeClr val="accent3"/>
          </a:solidFill>
        </a:ln>
      </dgm:spPr>
      <dgm:t>
        <a:bodyPr/>
        <a:lstStyle/>
        <a:p>
          <a:endParaRPr lang="en-CA"/>
        </a:p>
      </dgm:t>
    </dgm:pt>
    <dgm:pt modelId="{BF468AE8-150A-4BC7-B990-3980E7C3715C}" type="pres">
      <dgm:prSet presAssocID="{0BD56094-42DF-4CA8-BEFB-4357A63BA111}" presName="childText" presStyleLbl="lnNode1" presStyleIdx="2" presStyleCnt="4" custScaleX="97216" custLinFactNeighborX="977">
        <dgm:presLayoutVars>
          <dgm:chMax val="0"/>
          <dgm:chPref val="0"/>
          <dgm:bulletEnabled val="1"/>
        </dgm:presLayoutVars>
      </dgm:prSet>
      <dgm:spPr/>
      <dgm:t>
        <a:bodyPr/>
        <a:lstStyle/>
        <a:p>
          <a:endParaRPr lang="en-CA"/>
        </a:p>
      </dgm:t>
    </dgm:pt>
    <dgm:pt modelId="{7A630E23-F5D8-41B0-9540-93E860276ED8}" type="pres">
      <dgm:prSet presAssocID="{18D70589-ECC8-4254-993C-7F33C5C915A9}" presName="childComposite" presStyleCnt="0">
        <dgm:presLayoutVars>
          <dgm:chMax val="0"/>
          <dgm:chPref val="0"/>
        </dgm:presLayoutVars>
      </dgm:prSet>
      <dgm:spPr/>
    </dgm:pt>
    <dgm:pt modelId="{7795B7EB-A918-4768-B807-59F34AD53FC1}" type="pres">
      <dgm:prSet presAssocID="{18D70589-ECC8-4254-993C-7F33C5C915A9}" presName="Image" presStyleLbl="node1" presStyleIdx="3" presStyleCnt="4" custLinFactNeighborX="-1932"/>
      <dgm:spPr>
        <a:blipFill rotWithShape="1">
          <a:blip xmlns:r="http://schemas.openxmlformats.org/officeDocument/2006/relationships" r:embed="rId4"/>
          <a:stretch>
            <a:fillRect/>
          </a:stretch>
        </a:blipFill>
        <a:ln w="38100">
          <a:solidFill>
            <a:schemeClr val="accent3"/>
          </a:solidFill>
        </a:ln>
      </dgm:spPr>
      <dgm:t>
        <a:bodyPr/>
        <a:lstStyle/>
        <a:p>
          <a:endParaRPr lang="en-CA"/>
        </a:p>
      </dgm:t>
    </dgm:pt>
    <dgm:pt modelId="{000B7752-3BA6-4DFD-AD6B-09E4DF4A73C3}" type="pres">
      <dgm:prSet presAssocID="{18D70589-ECC8-4254-993C-7F33C5C915A9}" presName="childText" presStyleLbl="lnNode1" presStyleIdx="3" presStyleCnt="4" custScaleX="97216" custLinFactNeighborX="977">
        <dgm:presLayoutVars>
          <dgm:chMax val="0"/>
          <dgm:chPref val="0"/>
          <dgm:bulletEnabled val="1"/>
        </dgm:presLayoutVars>
      </dgm:prSet>
      <dgm:spPr/>
      <dgm:t>
        <a:bodyPr/>
        <a:lstStyle/>
        <a:p>
          <a:endParaRPr lang="en-CA"/>
        </a:p>
      </dgm:t>
    </dgm:pt>
  </dgm:ptLst>
  <dgm:cxnLst>
    <dgm:cxn modelId="{E9A39D40-B6D5-4C1C-83F1-8907A086891A}" srcId="{486D243D-9B8C-4613-84B9-A647125CEA3B}" destId="{0BD56094-42DF-4CA8-BEFB-4357A63BA111}" srcOrd="2" destOrd="0" parTransId="{21D174E4-3AD2-4518-9065-8B73AC2933DE}" sibTransId="{2DE17A83-4CBD-4556-ABF0-5B6587FB5B3E}"/>
    <dgm:cxn modelId="{6CB175B0-F9DA-4E99-A7BD-A53D7539990C}" srcId="{486D243D-9B8C-4613-84B9-A647125CEA3B}" destId="{ADAB3C61-9AF7-401F-89BD-9B9951D5043B}" srcOrd="0" destOrd="0" parTransId="{A20BD411-D60E-4D99-955D-FF88CC626061}" sibTransId="{7F4908B9-7852-45A1-8721-014810B7249B}"/>
    <dgm:cxn modelId="{1C822276-5C9F-4EFA-B600-A44ADEBD2D8C}" type="presOf" srcId="{0BD56094-42DF-4CA8-BEFB-4357A63BA111}" destId="{BF468AE8-150A-4BC7-B990-3980E7C3715C}" srcOrd="0" destOrd="0" presId="urn:microsoft.com/office/officeart/2008/layout/PictureAccentList"/>
    <dgm:cxn modelId="{C45C371E-D425-471D-875C-3E08419B967D}" type="presOf" srcId="{18D70589-ECC8-4254-993C-7F33C5C915A9}" destId="{000B7752-3BA6-4DFD-AD6B-09E4DF4A73C3}" srcOrd="0" destOrd="0" presId="urn:microsoft.com/office/officeart/2008/layout/PictureAccentList"/>
    <dgm:cxn modelId="{9440D725-3B3A-4A82-8FB5-54FED8ADBB56}" type="presOf" srcId="{7D6FCEA1-5F4B-42CD-A52C-774A7850F7A8}" destId="{618E9D5B-0E30-44F2-A4E1-6BB766DE7AF0}" srcOrd="0" destOrd="0" presId="urn:microsoft.com/office/officeart/2008/layout/PictureAccentList"/>
    <dgm:cxn modelId="{9553C494-75CD-4E35-8FC3-3FD52F168443}" type="presOf" srcId="{ADAB3C61-9AF7-401F-89BD-9B9951D5043B}" destId="{0358E511-F0C8-40E8-A6A6-EB1A6D80F53D}" srcOrd="0" destOrd="0" presId="urn:microsoft.com/office/officeart/2008/layout/PictureAccentList"/>
    <dgm:cxn modelId="{3056A328-3E07-4906-B265-D13DCF0C0B50}" type="presOf" srcId="{486D243D-9B8C-4613-84B9-A647125CEA3B}" destId="{959546D6-0BBC-4A56-B4DB-60654CE403F5}" srcOrd="0" destOrd="0" presId="urn:microsoft.com/office/officeart/2008/layout/PictureAccentList"/>
    <dgm:cxn modelId="{AA7033B4-B223-4EBF-B187-05F3BE00575D}" type="presOf" srcId="{85469F5A-242B-4D07-AC0D-6C2F18C5C1B0}" destId="{D53EEA67-4E74-4047-AE2C-2BB0A223458A}" srcOrd="0" destOrd="0" presId="urn:microsoft.com/office/officeart/2008/layout/PictureAccentList"/>
    <dgm:cxn modelId="{D73E957C-941A-4128-82AB-211C616D0F6C}" srcId="{486D243D-9B8C-4613-84B9-A647125CEA3B}" destId="{7D6FCEA1-5F4B-42CD-A52C-774A7850F7A8}" srcOrd="1" destOrd="0" parTransId="{5EF4C649-1DF2-4BCB-B01A-483857C5D8F2}" sibTransId="{59FB2A09-585F-4A9A-A812-2457CA891771}"/>
    <dgm:cxn modelId="{F1B34C6B-6722-45F0-B178-7DB702D18EEB}" srcId="{486D243D-9B8C-4613-84B9-A647125CEA3B}" destId="{18D70589-ECC8-4254-993C-7F33C5C915A9}" srcOrd="3" destOrd="0" parTransId="{3F4246D6-1272-4F22-8418-639B2BDD3DE7}" sibTransId="{78D13BD0-1014-4318-9D1F-98D48A6DCAD1}"/>
    <dgm:cxn modelId="{A33D7C0D-8BAF-4264-819B-C0563FB483C1}" srcId="{85469F5A-242B-4D07-AC0D-6C2F18C5C1B0}" destId="{486D243D-9B8C-4613-84B9-A647125CEA3B}" srcOrd="0" destOrd="0" parTransId="{81B9E204-5A6D-4809-AAB9-8FB57437CC4B}" sibTransId="{DDF20F3C-AD7D-4CD0-AE99-80C47E5BCBDD}"/>
    <dgm:cxn modelId="{401FAEF4-FE77-4DD7-88D1-C77BC3A92465}" type="presParOf" srcId="{D53EEA67-4E74-4047-AE2C-2BB0A223458A}" destId="{8AA83A01-9FF6-4B49-BE24-31ED4C0A40A3}" srcOrd="0" destOrd="0" presId="urn:microsoft.com/office/officeart/2008/layout/PictureAccentList"/>
    <dgm:cxn modelId="{B149CA29-4C26-4F30-B6A4-FDD3D73EB502}" type="presParOf" srcId="{8AA83A01-9FF6-4B49-BE24-31ED4C0A40A3}" destId="{02116A8D-5467-4001-8930-121A2ABC9AA3}" srcOrd="0" destOrd="0" presId="urn:microsoft.com/office/officeart/2008/layout/PictureAccentList"/>
    <dgm:cxn modelId="{590E82B4-A059-4F35-AB10-EC1647962DB0}" type="presParOf" srcId="{02116A8D-5467-4001-8930-121A2ABC9AA3}" destId="{959546D6-0BBC-4A56-B4DB-60654CE403F5}" srcOrd="0" destOrd="0" presId="urn:microsoft.com/office/officeart/2008/layout/PictureAccentList"/>
    <dgm:cxn modelId="{C2BC868D-9848-48BD-9743-576F07D5396C}" type="presParOf" srcId="{8AA83A01-9FF6-4B49-BE24-31ED4C0A40A3}" destId="{589D8A81-8B19-46F8-A2A9-38CC9C2AADEC}" srcOrd="1" destOrd="0" presId="urn:microsoft.com/office/officeart/2008/layout/PictureAccentList"/>
    <dgm:cxn modelId="{89238E28-F53C-43BD-B64C-76EA00D0562A}" type="presParOf" srcId="{589D8A81-8B19-46F8-A2A9-38CC9C2AADEC}" destId="{F8CE7444-1197-498C-8EDA-FDB4E9F943E9}" srcOrd="0" destOrd="0" presId="urn:microsoft.com/office/officeart/2008/layout/PictureAccentList"/>
    <dgm:cxn modelId="{89EEF931-C3F8-4AC6-9745-33B90E5FDA1E}" type="presParOf" srcId="{F8CE7444-1197-498C-8EDA-FDB4E9F943E9}" destId="{D04E423D-355E-41B8-BD6A-27C8210CABA0}" srcOrd="0" destOrd="0" presId="urn:microsoft.com/office/officeart/2008/layout/PictureAccentList"/>
    <dgm:cxn modelId="{6B9B2641-C307-42BB-A207-7B132B8D7551}" type="presParOf" srcId="{F8CE7444-1197-498C-8EDA-FDB4E9F943E9}" destId="{0358E511-F0C8-40E8-A6A6-EB1A6D80F53D}" srcOrd="1" destOrd="0" presId="urn:microsoft.com/office/officeart/2008/layout/PictureAccentList"/>
    <dgm:cxn modelId="{E2727EDD-263D-42CA-A029-BB5E19FDA929}" type="presParOf" srcId="{589D8A81-8B19-46F8-A2A9-38CC9C2AADEC}" destId="{299CB577-25A5-48BF-8DA8-609EC1D1724A}" srcOrd="1" destOrd="0" presId="urn:microsoft.com/office/officeart/2008/layout/PictureAccentList"/>
    <dgm:cxn modelId="{9C085FA3-D9EA-461E-8D65-F929BC7A2368}" type="presParOf" srcId="{299CB577-25A5-48BF-8DA8-609EC1D1724A}" destId="{9AB76C7D-78D9-41D4-BAD6-41DDEC350996}" srcOrd="0" destOrd="0" presId="urn:microsoft.com/office/officeart/2008/layout/PictureAccentList"/>
    <dgm:cxn modelId="{3770ED80-A928-4460-BA79-B82AA0CB339F}" type="presParOf" srcId="{299CB577-25A5-48BF-8DA8-609EC1D1724A}" destId="{618E9D5B-0E30-44F2-A4E1-6BB766DE7AF0}" srcOrd="1" destOrd="0" presId="urn:microsoft.com/office/officeart/2008/layout/PictureAccentList"/>
    <dgm:cxn modelId="{65803610-1276-4077-88A3-4CB7FD984B7F}" type="presParOf" srcId="{589D8A81-8B19-46F8-A2A9-38CC9C2AADEC}" destId="{B33422C8-538B-44D6-9460-1B041B5895F4}" srcOrd="2" destOrd="0" presId="urn:microsoft.com/office/officeart/2008/layout/PictureAccentList"/>
    <dgm:cxn modelId="{25ED67DD-6ACD-4C91-AB9E-111829A0145D}" type="presParOf" srcId="{B33422C8-538B-44D6-9460-1B041B5895F4}" destId="{6313CFA3-14C6-42CA-9B6C-AF08A57540DA}" srcOrd="0" destOrd="0" presId="urn:microsoft.com/office/officeart/2008/layout/PictureAccentList"/>
    <dgm:cxn modelId="{3E49BF81-F67F-4834-87D8-5322CA3928D7}" type="presParOf" srcId="{B33422C8-538B-44D6-9460-1B041B5895F4}" destId="{BF468AE8-150A-4BC7-B990-3980E7C3715C}" srcOrd="1" destOrd="0" presId="urn:microsoft.com/office/officeart/2008/layout/PictureAccentList"/>
    <dgm:cxn modelId="{DEECAE5D-84D4-434A-A1BA-7C29F3D55E4D}" type="presParOf" srcId="{589D8A81-8B19-46F8-A2A9-38CC9C2AADEC}" destId="{7A630E23-F5D8-41B0-9540-93E860276ED8}" srcOrd="3" destOrd="0" presId="urn:microsoft.com/office/officeart/2008/layout/PictureAccentList"/>
    <dgm:cxn modelId="{A507DAFB-D2FA-43AB-BB64-BD0075434DBD}" type="presParOf" srcId="{7A630E23-F5D8-41B0-9540-93E860276ED8}" destId="{7795B7EB-A918-4768-B807-59F34AD53FC1}" srcOrd="0" destOrd="0" presId="urn:microsoft.com/office/officeart/2008/layout/PictureAccentList"/>
    <dgm:cxn modelId="{87BD8E82-07C0-4934-ACEB-6FC7DFAB8A79}" type="presParOf" srcId="{7A630E23-F5D8-41B0-9540-93E860276ED8}" destId="{000B7752-3BA6-4DFD-AD6B-09E4DF4A73C3}" srcOrd="1" destOrd="0" presId="urn:microsoft.com/office/officeart/2008/layout/PictureAccentList"/>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59546D6-0BBC-4A56-B4DB-60654CE403F5}">
      <dsp:nvSpPr>
        <dsp:cNvPr id="0" name=""/>
        <dsp:cNvSpPr/>
      </dsp:nvSpPr>
      <dsp:spPr>
        <a:xfrm>
          <a:off x="994541" y="1238"/>
          <a:ext cx="5125740" cy="943571"/>
        </a:xfrm>
        <a:prstGeom prst="roundRect">
          <a:avLst>
            <a:gd name="adj" fmla="val 10000"/>
          </a:avLst>
        </a:prstGeom>
        <a:solidFill>
          <a:schemeClr val="bg1"/>
        </a:solidFill>
        <a:ln w="38100" cap="flat" cmpd="sng" algn="ctr">
          <a:solidFill>
            <a:schemeClr val="accent3"/>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27940" rIns="41910" bIns="27940" numCol="1" spcCol="1270" anchor="ctr" anchorCtr="0">
          <a:noAutofit/>
        </a:bodyPr>
        <a:lstStyle/>
        <a:p>
          <a:pPr lvl="0" algn="ctr" defTabSz="977900">
            <a:lnSpc>
              <a:spcPct val="90000"/>
            </a:lnSpc>
            <a:spcBef>
              <a:spcPct val="0"/>
            </a:spcBef>
            <a:spcAft>
              <a:spcPct val="35000"/>
            </a:spcAft>
          </a:pPr>
          <a:r>
            <a:rPr lang="fr-CA" sz="2200" kern="1200" noProof="0" dirty="0" smtClean="0">
              <a:solidFill>
                <a:srgbClr val="002060"/>
              </a:solidFill>
            </a:rPr>
            <a:t>Les cultures sont </a:t>
          </a:r>
          <a:r>
            <a:rPr lang="fr-CA" sz="2200" b="1" i="1" kern="1200" noProof="0" dirty="0" smtClean="0">
              <a:solidFill>
                <a:srgbClr val="002060"/>
              </a:solidFill>
            </a:rPr>
            <a:t>particulièrement importantes </a:t>
          </a:r>
          <a:r>
            <a:rPr lang="fr-CA" sz="2200" kern="1200" noProof="0" dirty="0" smtClean="0">
              <a:solidFill>
                <a:srgbClr val="002060"/>
              </a:solidFill>
            </a:rPr>
            <a:t>dans les situations suivantes :</a:t>
          </a:r>
          <a:endParaRPr lang="fr-CA" sz="2200" kern="1200" noProof="0" dirty="0"/>
        </a:p>
      </dsp:txBody>
      <dsp:txXfrm>
        <a:off x="1022177" y="28874"/>
        <a:ext cx="5070468" cy="888299"/>
      </dsp:txXfrm>
    </dsp:sp>
    <dsp:sp modelId="{D04E423D-355E-41B8-BD6A-27C8210CABA0}">
      <dsp:nvSpPr>
        <dsp:cNvPr id="0" name=""/>
        <dsp:cNvSpPr/>
      </dsp:nvSpPr>
      <dsp:spPr>
        <a:xfrm>
          <a:off x="1008116" y="1139534"/>
          <a:ext cx="943571" cy="943571"/>
        </a:xfrm>
        <a:prstGeom prst="roundRect">
          <a:avLst>
            <a:gd name="adj" fmla="val 16670"/>
          </a:avLst>
        </a:prstGeom>
        <a:blipFill rotWithShape="1">
          <a:blip xmlns:r="http://schemas.openxmlformats.org/officeDocument/2006/relationships" r:embed="rId1"/>
          <a:stretch>
            <a:fillRect/>
          </a:stretch>
        </a:blipFill>
        <a:ln w="38100" cap="flat" cmpd="sng" algn="ctr">
          <a:solidFill>
            <a:schemeClr val="accent3"/>
          </a:solidFill>
          <a:prstDash val="solid"/>
        </a:ln>
        <a:effectLst/>
      </dsp:spPr>
      <dsp:style>
        <a:lnRef idx="2">
          <a:scrgbClr r="0" g="0" b="0"/>
        </a:lnRef>
        <a:fillRef idx="1">
          <a:scrgbClr r="0" g="0" b="0"/>
        </a:fillRef>
        <a:effectRef idx="0">
          <a:scrgbClr r="0" g="0" b="0"/>
        </a:effectRef>
        <a:fontRef idx="minor">
          <a:schemeClr val="lt1"/>
        </a:fontRef>
      </dsp:style>
    </dsp:sp>
    <dsp:sp modelId="{0358E511-F0C8-40E8-A6A6-EB1A6D80F53D}">
      <dsp:nvSpPr>
        <dsp:cNvPr id="0" name=""/>
        <dsp:cNvSpPr/>
      </dsp:nvSpPr>
      <dsp:spPr>
        <a:xfrm>
          <a:off x="2160252" y="1102292"/>
          <a:ext cx="3930361" cy="943571"/>
        </a:xfrm>
        <a:prstGeom prst="roundRect">
          <a:avLst>
            <a:gd name="adj" fmla="val 16670"/>
          </a:avLst>
        </a:prstGeom>
        <a:solidFill>
          <a:schemeClr val="bg1"/>
        </a:solidFill>
        <a:ln w="38100" cap="flat" cmpd="sng" algn="ctr">
          <a:solidFill>
            <a:schemeClr val="accent3"/>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CA" sz="1600" kern="1200" noProof="0" dirty="0" smtClean="0">
              <a:solidFill>
                <a:schemeClr val="tx1"/>
              </a:solidFill>
            </a:rPr>
            <a:t>Pour évaluer une a</a:t>
          </a:r>
          <a:r>
            <a:rPr lang="fr-CA" sz="1600" kern="1200" noProof="0" dirty="0" smtClean="0">
              <a:solidFill>
                <a:srgbClr val="002060"/>
              </a:solidFill>
            </a:rPr>
            <a:t>tteinte inflammatoire pelvienne</a:t>
          </a:r>
          <a:endParaRPr lang="fr-CA" sz="1600" strike="sngStrike" kern="1200" baseline="0" noProof="0" dirty="0"/>
        </a:p>
      </dsp:txBody>
      <dsp:txXfrm>
        <a:off x="2206322" y="1148362"/>
        <a:ext cx="3838221" cy="851431"/>
      </dsp:txXfrm>
    </dsp:sp>
    <dsp:sp modelId="{9AB76C7D-78D9-41D4-BAD6-41DDEC350996}">
      <dsp:nvSpPr>
        <dsp:cNvPr id="0" name=""/>
        <dsp:cNvSpPr/>
      </dsp:nvSpPr>
      <dsp:spPr>
        <a:xfrm>
          <a:off x="1008109" y="2171452"/>
          <a:ext cx="943571" cy="943571"/>
        </a:xfrm>
        <a:prstGeom prst="roundRect">
          <a:avLst>
            <a:gd name="adj" fmla="val 16670"/>
          </a:avLst>
        </a:prstGeom>
        <a:blipFill rotWithShape="1">
          <a:blip xmlns:r="http://schemas.openxmlformats.org/officeDocument/2006/relationships" r:embed="rId2"/>
          <a:stretch>
            <a:fillRect/>
          </a:stretch>
        </a:blipFill>
        <a:ln w="38100" cap="flat" cmpd="sng" algn="ctr">
          <a:solidFill>
            <a:schemeClr val="accent3"/>
          </a:solidFill>
          <a:prstDash val="solid"/>
        </a:ln>
        <a:effectLst/>
      </dsp:spPr>
      <dsp:style>
        <a:lnRef idx="2">
          <a:scrgbClr r="0" g="0" b="0"/>
        </a:lnRef>
        <a:fillRef idx="1">
          <a:scrgbClr r="0" g="0" b="0"/>
        </a:fillRef>
        <a:effectRef idx="0">
          <a:scrgbClr r="0" g="0" b="0"/>
        </a:effectRef>
        <a:fontRef idx="minor">
          <a:schemeClr val="lt1"/>
        </a:fontRef>
      </dsp:style>
    </dsp:sp>
    <dsp:sp modelId="{618E9D5B-0E30-44F2-A4E1-6BB766DE7AF0}">
      <dsp:nvSpPr>
        <dsp:cNvPr id="0" name=""/>
        <dsp:cNvSpPr/>
      </dsp:nvSpPr>
      <dsp:spPr>
        <a:xfrm>
          <a:off x="2117006" y="2171452"/>
          <a:ext cx="4019334" cy="943571"/>
        </a:xfrm>
        <a:prstGeom prst="roundRect">
          <a:avLst>
            <a:gd name="adj" fmla="val 16670"/>
          </a:avLst>
        </a:prstGeom>
        <a:solidFill>
          <a:schemeClr val="bg1"/>
        </a:solidFill>
        <a:ln w="38100" cap="flat" cmpd="sng" algn="ctr">
          <a:solidFill>
            <a:schemeClr val="accent3"/>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CA" sz="1600" kern="1200" noProof="0" dirty="0" smtClean="0">
              <a:solidFill>
                <a:srgbClr val="002060"/>
              </a:solidFill>
            </a:rPr>
            <a:t>Échec thérapeutique soupçonné ou forte probabilité d’échec thérapeutique</a:t>
          </a:r>
        </a:p>
      </dsp:txBody>
      <dsp:txXfrm>
        <a:off x="2163076" y="2217522"/>
        <a:ext cx="3927194" cy="851431"/>
      </dsp:txXfrm>
    </dsp:sp>
    <dsp:sp modelId="{6313CFA3-14C6-42CA-9B6C-AF08A57540DA}">
      <dsp:nvSpPr>
        <dsp:cNvPr id="0" name=""/>
        <dsp:cNvSpPr/>
      </dsp:nvSpPr>
      <dsp:spPr>
        <a:xfrm>
          <a:off x="1008109" y="3228252"/>
          <a:ext cx="943571" cy="943571"/>
        </a:xfrm>
        <a:prstGeom prst="roundRect">
          <a:avLst>
            <a:gd name="adj" fmla="val 16670"/>
          </a:avLst>
        </a:prstGeom>
        <a:blipFill rotWithShape="1">
          <a:blip xmlns:r="http://schemas.openxmlformats.org/officeDocument/2006/relationships" r:embed="rId3"/>
          <a:stretch>
            <a:fillRect/>
          </a:stretch>
        </a:blipFill>
        <a:ln w="38100" cap="flat" cmpd="sng" algn="ctr">
          <a:solidFill>
            <a:schemeClr val="accent3"/>
          </a:solidFill>
          <a:prstDash val="solid"/>
        </a:ln>
        <a:effectLst/>
      </dsp:spPr>
      <dsp:style>
        <a:lnRef idx="2">
          <a:scrgbClr r="0" g="0" b="0"/>
        </a:lnRef>
        <a:fillRef idx="1">
          <a:scrgbClr r="0" g="0" b="0"/>
        </a:fillRef>
        <a:effectRef idx="0">
          <a:scrgbClr r="0" g="0" b="0"/>
        </a:effectRef>
        <a:fontRef idx="minor">
          <a:schemeClr val="lt1"/>
        </a:fontRef>
      </dsp:style>
    </dsp:sp>
    <dsp:sp modelId="{BF468AE8-150A-4BC7-B990-3980E7C3715C}">
      <dsp:nvSpPr>
        <dsp:cNvPr id="0" name=""/>
        <dsp:cNvSpPr/>
      </dsp:nvSpPr>
      <dsp:spPr>
        <a:xfrm>
          <a:off x="2117006" y="3228252"/>
          <a:ext cx="4019334" cy="943571"/>
        </a:xfrm>
        <a:prstGeom prst="roundRect">
          <a:avLst>
            <a:gd name="adj" fmla="val 16670"/>
          </a:avLst>
        </a:prstGeom>
        <a:solidFill>
          <a:schemeClr val="bg1"/>
        </a:solidFill>
        <a:ln w="38100" cap="flat" cmpd="sng" algn="ctr">
          <a:solidFill>
            <a:schemeClr val="accent3"/>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CA" sz="1600" kern="1200" noProof="0" dirty="0" smtClean="0">
              <a:solidFill>
                <a:srgbClr val="002060"/>
              </a:solidFill>
            </a:rPr>
            <a:t>HARSAH symptomatiques</a:t>
          </a:r>
        </a:p>
      </dsp:txBody>
      <dsp:txXfrm>
        <a:off x="2163076" y="3274322"/>
        <a:ext cx="3927194" cy="851431"/>
      </dsp:txXfrm>
    </dsp:sp>
    <dsp:sp modelId="{7795B7EB-A918-4768-B807-59F34AD53FC1}">
      <dsp:nvSpPr>
        <dsp:cNvPr id="0" name=""/>
        <dsp:cNvSpPr/>
      </dsp:nvSpPr>
      <dsp:spPr>
        <a:xfrm>
          <a:off x="1000645" y="4285053"/>
          <a:ext cx="943571" cy="943571"/>
        </a:xfrm>
        <a:prstGeom prst="roundRect">
          <a:avLst>
            <a:gd name="adj" fmla="val 16670"/>
          </a:avLst>
        </a:prstGeom>
        <a:blipFill rotWithShape="1">
          <a:blip xmlns:r="http://schemas.openxmlformats.org/officeDocument/2006/relationships" r:embed="rId4"/>
          <a:stretch>
            <a:fillRect/>
          </a:stretch>
        </a:blipFill>
        <a:ln w="38100" cap="flat" cmpd="sng" algn="ctr">
          <a:solidFill>
            <a:schemeClr val="accent3"/>
          </a:solidFill>
          <a:prstDash val="solid"/>
        </a:ln>
        <a:effectLst/>
      </dsp:spPr>
      <dsp:style>
        <a:lnRef idx="2">
          <a:scrgbClr r="0" g="0" b="0"/>
        </a:lnRef>
        <a:fillRef idx="1">
          <a:scrgbClr r="0" g="0" b="0"/>
        </a:fillRef>
        <a:effectRef idx="0">
          <a:scrgbClr r="0" g="0" b="0"/>
        </a:effectRef>
        <a:fontRef idx="minor">
          <a:schemeClr val="lt1"/>
        </a:fontRef>
      </dsp:style>
    </dsp:sp>
    <dsp:sp modelId="{000B7752-3BA6-4DFD-AD6B-09E4DF4A73C3}">
      <dsp:nvSpPr>
        <dsp:cNvPr id="0" name=""/>
        <dsp:cNvSpPr/>
      </dsp:nvSpPr>
      <dsp:spPr>
        <a:xfrm>
          <a:off x="2117006" y="4285053"/>
          <a:ext cx="4019334" cy="943571"/>
        </a:xfrm>
        <a:prstGeom prst="roundRect">
          <a:avLst>
            <a:gd name="adj" fmla="val 16670"/>
          </a:avLst>
        </a:prstGeom>
        <a:solidFill>
          <a:schemeClr val="bg1"/>
        </a:solidFill>
        <a:ln w="38100" cap="flat" cmpd="sng" algn="ctr">
          <a:solidFill>
            <a:schemeClr val="accent3"/>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113792" rIns="113792" bIns="113792" numCol="1" spcCol="1270" anchor="ctr" anchorCtr="0">
          <a:noAutofit/>
        </a:bodyPr>
        <a:lstStyle/>
        <a:p>
          <a:pPr lvl="0" algn="ctr" defTabSz="711200">
            <a:lnSpc>
              <a:spcPct val="90000"/>
            </a:lnSpc>
            <a:spcBef>
              <a:spcPct val="0"/>
            </a:spcBef>
            <a:spcAft>
              <a:spcPct val="35000"/>
            </a:spcAft>
          </a:pPr>
          <a:r>
            <a:rPr lang="fr-CA" sz="1600" kern="1200" noProof="0" dirty="0" smtClean="0">
              <a:solidFill>
                <a:srgbClr val="002060"/>
              </a:solidFill>
            </a:rPr>
            <a:t>Infection contractée dans une région où la résistance aux antimicrobiens est fréquente</a:t>
          </a:r>
        </a:p>
      </dsp:txBody>
      <dsp:txXfrm>
        <a:off x="2163076" y="4331123"/>
        <a:ext cx="3927194" cy="851431"/>
      </dsp:txXfrm>
    </dsp:sp>
  </dsp:spTree>
</dsp:drawing>
</file>

<file path=ppt/diagrams/layout1.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7D042E-DF6D-4E5C-A3EA-5CE831389362}" type="datetimeFigureOut">
              <a:rPr lang="en-CA" smtClean="0"/>
              <a:t>2015-02-10</a:t>
            </a:fld>
            <a:endParaRPr lang="en-CA"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208E07D-E011-45D3-86B3-C4E14D97A6DF}" type="slidenum">
              <a:rPr lang="en-CA" smtClean="0"/>
              <a:t>‹#›</a:t>
            </a:fld>
            <a:endParaRPr lang="en-CA" dirty="0"/>
          </a:p>
        </p:txBody>
      </p:sp>
    </p:spTree>
    <p:extLst>
      <p:ext uri="{BB962C8B-B14F-4D97-AF65-F5344CB8AC3E}">
        <p14:creationId xmlns:p14="http://schemas.microsoft.com/office/powerpoint/2010/main" val="3500245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defTabSz="931774">
              <a:buFont typeface="Arial" panose="020B0604020202020204" pitchFamily="34" charset="0"/>
              <a:buChar char="•"/>
              <a:defRPr/>
            </a:pPr>
            <a:r>
              <a:rPr lang="fr-CA" noProof="0" dirty="0" smtClean="0">
                <a:solidFill>
                  <a:schemeClr val="tx1"/>
                </a:solidFill>
              </a:rPr>
              <a:t>La gonorrhée résistante aux antimicrobiens est présente</a:t>
            </a:r>
            <a:r>
              <a:rPr lang="fr-CA" baseline="0" noProof="0" dirty="0" smtClean="0">
                <a:solidFill>
                  <a:schemeClr val="tx1"/>
                </a:solidFill>
              </a:rPr>
              <a:t> à l’échelle mondiale; on doit s’attaquer à cette nouvelle menace pour la santé publique</a:t>
            </a:r>
            <a:r>
              <a:rPr lang="fr-CA" noProof="0" dirty="0" smtClean="0">
                <a:solidFill>
                  <a:schemeClr val="tx1"/>
                </a:solidFill>
              </a:rPr>
              <a:t>. </a:t>
            </a:r>
          </a:p>
          <a:p>
            <a:pPr marL="171450" indent="-171450" defTabSz="931774">
              <a:buFont typeface="Arial" panose="020B0604020202020204" pitchFamily="34" charset="0"/>
              <a:buChar char="•"/>
              <a:defRPr/>
            </a:pPr>
            <a:r>
              <a:rPr lang="fr-CA" i="1" noProof="0" dirty="0" smtClean="0">
                <a:solidFill>
                  <a:schemeClr val="tx1"/>
                </a:solidFill>
              </a:rPr>
              <a:t>Neisseria gonorrhoeae </a:t>
            </a:r>
            <a:r>
              <a:rPr lang="fr-CA" noProof="0" dirty="0" smtClean="0">
                <a:solidFill>
                  <a:schemeClr val="tx1"/>
                </a:solidFill>
              </a:rPr>
              <a:t>peut rapidement acquérir une résistance aux antimicrobiens. La gestion efficace des antibiotiques dépend de la collaboration des</a:t>
            </a:r>
            <a:r>
              <a:rPr lang="fr-CA" baseline="0" noProof="0" dirty="0" smtClean="0">
                <a:solidFill>
                  <a:schemeClr val="tx1"/>
                </a:solidFill>
              </a:rPr>
              <a:t> </a:t>
            </a:r>
            <a:r>
              <a:rPr lang="fr-CA" noProof="0" dirty="0" smtClean="0">
                <a:solidFill>
                  <a:schemeClr val="tx1"/>
                </a:solidFill>
              </a:rPr>
              <a:t>professionnels</a:t>
            </a:r>
            <a:r>
              <a:rPr lang="fr-CA" baseline="0" noProof="0" dirty="0" smtClean="0">
                <a:solidFill>
                  <a:schemeClr val="tx1"/>
                </a:solidFill>
              </a:rPr>
              <a:t> de la santé</a:t>
            </a:r>
            <a:r>
              <a:rPr lang="fr-CA" noProof="0" dirty="0" smtClean="0">
                <a:solidFill>
                  <a:schemeClr val="tx1"/>
                </a:solidFill>
              </a:rPr>
              <a:t> pour la prise de </a:t>
            </a:r>
            <a:r>
              <a:rPr lang="fr-CA" baseline="0" noProof="0" dirty="0" smtClean="0">
                <a:solidFill>
                  <a:schemeClr val="tx1"/>
                </a:solidFill>
              </a:rPr>
              <a:t>décisions éclairées concernant les mesures </a:t>
            </a:r>
            <a:r>
              <a:rPr lang="fr-CA" noProof="0" dirty="0" smtClean="0">
                <a:solidFill>
                  <a:schemeClr val="tx1"/>
                </a:solidFill>
              </a:rPr>
              <a:t>de lutte contre la maladie, les pratiques de prescription et la déclaration</a:t>
            </a:r>
            <a:r>
              <a:rPr lang="fr-CA" baseline="0" noProof="0" dirty="0" smtClean="0">
                <a:solidFill>
                  <a:schemeClr val="tx1"/>
                </a:solidFill>
              </a:rPr>
              <a:t> des cas</a:t>
            </a:r>
            <a:r>
              <a:rPr lang="fr-CA" noProof="0" dirty="0" smtClean="0">
                <a:solidFill>
                  <a:schemeClr val="tx1"/>
                </a:solidFill>
              </a:rPr>
              <a:t>.</a:t>
            </a:r>
          </a:p>
          <a:p>
            <a:pPr marL="171450" indent="-171450" defTabSz="931774">
              <a:buFont typeface="Arial" panose="020B0604020202020204" pitchFamily="34" charset="0"/>
              <a:buChar char="•"/>
              <a:defRPr/>
            </a:pPr>
            <a:r>
              <a:rPr lang="fr-CA" noProof="0" dirty="0" smtClean="0">
                <a:solidFill>
                  <a:schemeClr val="tx1"/>
                </a:solidFill>
              </a:rPr>
              <a:t>Cette présentation</a:t>
            </a:r>
            <a:r>
              <a:rPr lang="fr-CA" baseline="0" noProof="0" dirty="0" smtClean="0">
                <a:solidFill>
                  <a:schemeClr val="tx1"/>
                </a:solidFill>
              </a:rPr>
              <a:t> vise à :</a:t>
            </a:r>
            <a:endParaRPr lang="fr-CA" noProof="0" dirty="0" smtClean="0">
              <a:solidFill>
                <a:schemeClr val="tx1"/>
              </a:solidFill>
            </a:endParaRPr>
          </a:p>
          <a:p>
            <a:pPr marL="628650" lvl="1" indent="-171450" defTabSz="931774">
              <a:buFont typeface="Arial" panose="020B0604020202020204" pitchFamily="34" charset="0"/>
              <a:buChar char="•"/>
              <a:defRPr/>
            </a:pPr>
            <a:r>
              <a:rPr lang="fr-CA" dirty="0" smtClean="0">
                <a:solidFill>
                  <a:schemeClr val="tx1"/>
                </a:solidFill>
              </a:rPr>
              <a:t>faire mieux connaître </a:t>
            </a:r>
            <a:r>
              <a:rPr lang="fr-CA" baseline="0" noProof="0" dirty="0" smtClean="0">
                <a:solidFill>
                  <a:schemeClr val="tx1"/>
                </a:solidFill>
              </a:rPr>
              <a:t>la </a:t>
            </a:r>
            <a:r>
              <a:rPr lang="fr-CA" b="0" baseline="0" noProof="0" dirty="0" smtClean="0">
                <a:solidFill>
                  <a:schemeClr val="tx1"/>
                </a:solidFill>
              </a:rPr>
              <a:t>problématique de la </a:t>
            </a:r>
            <a:r>
              <a:rPr lang="fr-CA" baseline="0" noProof="0" dirty="0" smtClean="0">
                <a:solidFill>
                  <a:schemeClr val="tx1"/>
                </a:solidFill>
              </a:rPr>
              <a:t>gonorrhée résistante aux antimicrobiens</a:t>
            </a:r>
            <a:r>
              <a:rPr lang="fr-CA" noProof="0" dirty="0" smtClean="0">
                <a:solidFill>
                  <a:schemeClr val="tx1"/>
                </a:solidFill>
              </a:rPr>
              <a:t>, </a:t>
            </a:r>
          </a:p>
          <a:p>
            <a:pPr marL="628650" lvl="1" indent="-171450" defTabSz="931774">
              <a:buFont typeface="Arial" panose="020B0604020202020204" pitchFamily="34" charset="0"/>
              <a:buChar char="•"/>
              <a:defRPr/>
            </a:pPr>
            <a:r>
              <a:rPr lang="fr-CA" dirty="0" smtClean="0">
                <a:solidFill>
                  <a:schemeClr val="tx1"/>
                </a:solidFill>
              </a:rPr>
              <a:t>i</a:t>
            </a:r>
            <a:r>
              <a:rPr lang="fr-CA" noProof="0" dirty="0" smtClean="0">
                <a:solidFill>
                  <a:schemeClr val="tx1"/>
                </a:solidFill>
              </a:rPr>
              <a:t>nformer</a:t>
            </a:r>
            <a:r>
              <a:rPr lang="fr-CA" baseline="0" noProof="0" dirty="0" smtClean="0">
                <a:solidFill>
                  <a:schemeClr val="tx1"/>
                </a:solidFill>
              </a:rPr>
              <a:t> </a:t>
            </a:r>
            <a:r>
              <a:rPr lang="fr-CA" b="0" baseline="0" noProof="0" dirty="0" smtClean="0">
                <a:solidFill>
                  <a:schemeClr val="tx1"/>
                </a:solidFill>
              </a:rPr>
              <a:t>les professionnels en soins primaires </a:t>
            </a:r>
            <a:r>
              <a:rPr lang="fr-CA" b="0" noProof="0" dirty="0" smtClean="0">
                <a:solidFill>
                  <a:schemeClr val="tx1"/>
                </a:solidFill>
              </a:rPr>
              <a:t>et en </a:t>
            </a:r>
            <a:r>
              <a:rPr lang="fr-CA" baseline="0" noProof="0" dirty="0" smtClean="0">
                <a:solidFill>
                  <a:schemeClr val="tx1"/>
                </a:solidFill>
              </a:rPr>
              <a:t>santé </a:t>
            </a:r>
            <a:r>
              <a:rPr lang="fr-CA" noProof="0" dirty="0" smtClean="0">
                <a:solidFill>
                  <a:schemeClr val="tx1"/>
                </a:solidFill>
              </a:rPr>
              <a:t>publique du</a:t>
            </a:r>
            <a:r>
              <a:rPr lang="fr-CA" baseline="0" noProof="0" dirty="0" smtClean="0">
                <a:solidFill>
                  <a:schemeClr val="tx1"/>
                </a:solidFill>
              </a:rPr>
              <a:t> </a:t>
            </a:r>
            <a:r>
              <a:rPr lang="fr-CA" noProof="0" dirty="0" smtClean="0">
                <a:solidFill>
                  <a:schemeClr val="tx1"/>
                </a:solidFill>
              </a:rPr>
              <a:t>Canada </a:t>
            </a:r>
            <a:r>
              <a:rPr lang="fr-CA" baseline="0" noProof="0" dirty="0" smtClean="0">
                <a:solidFill>
                  <a:schemeClr val="tx1"/>
                </a:solidFill>
              </a:rPr>
              <a:t>des recommandations de l’Agence concernant le </a:t>
            </a:r>
            <a:r>
              <a:rPr lang="fr-CA" noProof="0" dirty="0" smtClean="0">
                <a:solidFill>
                  <a:schemeClr val="tx1"/>
                </a:solidFill>
              </a:rPr>
              <a:t>diagnostic et la prise en charge des infections gonococciques. </a:t>
            </a:r>
          </a:p>
          <a:p>
            <a:pPr marL="171450" indent="-171450" defTabSz="931774">
              <a:buFont typeface="Arial" panose="020B0604020202020204" pitchFamily="34" charset="0"/>
              <a:buChar char="•"/>
              <a:defRPr/>
            </a:pPr>
            <a:r>
              <a:rPr lang="fr-CA" noProof="0" dirty="0" smtClean="0">
                <a:solidFill>
                  <a:schemeClr val="tx1"/>
                </a:solidFill>
              </a:rPr>
              <a:t>Cette présentation met en évidence les principaux</a:t>
            </a:r>
            <a:r>
              <a:rPr lang="fr-CA" baseline="0" noProof="0" dirty="0" smtClean="0">
                <a:solidFill>
                  <a:schemeClr val="tx1"/>
                </a:solidFill>
              </a:rPr>
              <a:t> enjeux traités dans le chapitre I</a:t>
            </a:r>
            <a:r>
              <a:rPr lang="fr-CA" noProof="0" dirty="0" smtClean="0">
                <a:solidFill>
                  <a:schemeClr val="tx1"/>
                </a:solidFill>
              </a:rPr>
              <a:t>nfections gonococciques (version révisée) des </a:t>
            </a:r>
            <a:r>
              <a:rPr lang="fr-CA" i="1" noProof="0" dirty="0" smtClean="0">
                <a:solidFill>
                  <a:schemeClr val="tx1"/>
                </a:solidFill>
              </a:rPr>
              <a:t>Lignes directrices canadiennes sur </a:t>
            </a:r>
            <a:r>
              <a:rPr lang="fr-CA" i="1" baseline="0" noProof="0" dirty="0" smtClean="0">
                <a:solidFill>
                  <a:schemeClr val="tx1"/>
                </a:solidFill>
              </a:rPr>
              <a:t>les infections transmissibles sexuellement </a:t>
            </a:r>
            <a:r>
              <a:rPr lang="fr-CA" baseline="0" noProof="0" dirty="0" smtClean="0">
                <a:solidFill>
                  <a:schemeClr val="tx1"/>
                </a:solidFill>
              </a:rPr>
              <a:t>de l’Agence de la santé publique du Canada (l’Agence)</a:t>
            </a:r>
            <a:r>
              <a:rPr lang="fr-CA" i="1" noProof="0" dirty="0" smtClean="0">
                <a:solidFill>
                  <a:schemeClr val="tx1"/>
                </a:solidFill>
              </a:rPr>
              <a:t>.</a:t>
            </a:r>
          </a:p>
          <a:p>
            <a:pPr marL="171450" indent="-171450" defTabSz="931774">
              <a:buFont typeface="Arial" panose="020B0604020202020204" pitchFamily="34" charset="0"/>
              <a:buChar char="•"/>
              <a:defRPr/>
            </a:pPr>
            <a:r>
              <a:rPr lang="fr-CA" i="0" noProof="0" dirty="0" smtClean="0">
                <a:solidFill>
                  <a:schemeClr val="tx1"/>
                </a:solidFill>
              </a:rPr>
              <a:t>Pour obtenir de plus amples</a:t>
            </a:r>
            <a:r>
              <a:rPr lang="fr-CA" i="0" baseline="0" noProof="0" dirty="0" smtClean="0">
                <a:solidFill>
                  <a:schemeClr val="tx1"/>
                </a:solidFill>
              </a:rPr>
              <a:t> renseignements et des références, veuillez consulter le site Web de l’Agence.</a:t>
            </a:r>
          </a:p>
          <a:p>
            <a:pPr marL="171450" indent="-171450" defTabSz="931774">
              <a:buFont typeface="Arial" panose="020B0604020202020204" pitchFamily="34" charset="0"/>
              <a:buChar char="•"/>
              <a:defRPr/>
            </a:pPr>
            <a:r>
              <a:rPr lang="fr-CA" sz="1200" b="0" i="0" u="none" strike="noStrike" kern="1200" baseline="0" noProof="0" dirty="0" smtClean="0">
                <a:solidFill>
                  <a:schemeClr val="tx1"/>
                </a:solidFill>
                <a:latin typeface="+mn-lt"/>
                <a:ea typeface="+mn-ea"/>
                <a:cs typeface="+mn-cs"/>
              </a:rPr>
              <a:t>Le plan d’action mondial pour endiguer la résistance de </a:t>
            </a:r>
            <a:r>
              <a:rPr lang="fr-CA" sz="1200" b="0" i="1" u="none" strike="noStrike" kern="1200" baseline="0" noProof="0" dirty="0" smtClean="0">
                <a:solidFill>
                  <a:schemeClr val="tx1"/>
                </a:solidFill>
                <a:latin typeface="+mn-lt"/>
                <a:ea typeface="+mn-ea"/>
                <a:cs typeface="+mn-cs"/>
              </a:rPr>
              <a:t>Neisseria gonorrhoeae </a:t>
            </a:r>
            <a:r>
              <a:rPr lang="fr-CA" sz="1200" b="0" i="0" u="none" strike="noStrike" kern="1200" baseline="0" noProof="0" dirty="0" smtClean="0">
                <a:solidFill>
                  <a:schemeClr val="tx1"/>
                </a:solidFill>
                <a:latin typeface="+mn-lt"/>
                <a:ea typeface="+mn-ea"/>
                <a:cs typeface="+mn-cs"/>
              </a:rPr>
              <a:t>aux antimicrobiens et en limiter les répercussions (</a:t>
            </a:r>
            <a:r>
              <a:rPr lang="fr-CA" sz="1200" b="0" i="1" strike="noStrike" kern="1200" baseline="0" noProof="0" dirty="0" smtClean="0">
                <a:solidFill>
                  <a:schemeClr val="tx1"/>
                </a:solidFill>
                <a:latin typeface="+mn-lt"/>
                <a:ea typeface="+mn-ea"/>
                <a:cs typeface="+mn-cs"/>
              </a:rPr>
              <a:t>Global action plan to control the spread and impact of antimicrobial resistance in Neisseria gonorrhoeae</a:t>
            </a:r>
            <a:r>
              <a:rPr lang="fr-CA" sz="1200" b="0" i="0" strike="noStrike" kern="1200" baseline="0" noProof="0" dirty="0" smtClean="0">
                <a:solidFill>
                  <a:schemeClr val="tx1"/>
                </a:solidFill>
                <a:latin typeface="+mn-lt"/>
                <a:ea typeface="+mn-ea"/>
                <a:cs typeface="+mn-cs"/>
              </a:rPr>
              <a:t>, en anglais seulement), publié par l’OMS en </a:t>
            </a:r>
            <a:r>
              <a:rPr lang="fr-CA" sz="1200" b="0" i="0" u="none" strike="noStrike" kern="1200" baseline="0" noProof="0" dirty="0" smtClean="0">
                <a:solidFill>
                  <a:schemeClr val="tx1"/>
                </a:solidFill>
                <a:latin typeface="+mn-lt"/>
                <a:ea typeface="+mn-ea"/>
                <a:cs typeface="+mn-cs"/>
              </a:rPr>
              <a:t>2012, vise à améliorer la prévention, le diagnostic et </a:t>
            </a:r>
            <a:r>
              <a:rPr lang="fr-CA" dirty="0" smtClean="0">
                <a:solidFill>
                  <a:schemeClr val="tx1"/>
                </a:solidFill>
              </a:rPr>
              <a:t>le contrôle </a:t>
            </a:r>
            <a:r>
              <a:rPr lang="fr-CA" sz="1200" b="0" i="0" u="none" strike="noStrike" kern="1200" baseline="0" noProof="0" dirty="0" smtClean="0">
                <a:solidFill>
                  <a:schemeClr val="tx1"/>
                </a:solidFill>
                <a:latin typeface="+mn-lt"/>
                <a:ea typeface="+mn-ea"/>
                <a:cs typeface="+mn-cs"/>
              </a:rPr>
              <a:t>de l’infection à </a:t>
            </a:r>
            <a:r>
              <a:rPr lang="fr-CA" sz="1200" b="0" i="1" u="none" strike="noStrike" kern="1200" baseline="0" noProof="0" dirty="0" smtClean="0">
                <a:solidFill>
                  <a:schemeClr val="tx1"/>
                </a:solidFill>
                <a:latin typeface="+mn-lt"/>
                <a:ea typeface="+mn-ea"/>
                <a:cs typeface="+mn-cs"/>
              </a:rPr>
              <a:t>N. gonorrhoeae </a:t>
            </a:r>
            <a:r>
              <a:rPr lang="fr-CA" sz="1200" b="0" i="0" u="none" strike="noStrike" kern="1200" baseline="0" noProof="0" dirty="0" smtClean="0">
                <a:solidFill>
                  <a:schemeClr val="tx1"/>
                </a:solidFill>
                <a:latin typeface="+mn-lt"/>
                <a:ea typeface="+mn-ea"/>
                <a:cs typeface="+mn-cs"/>
              </a:rPr>
              <a:t>à l’échelle mondiale, ainsi</a:t>
            </a:r>
            <a:r>
              <a:rPr lang="fr-CA" sz="1200" b="0" i="0" u="none" strike="noStrike" kern="1200" noProof="0" dirty="0" smtClean="0">
                <a:solidFill>
                  <a:schemeClr val="tx1"/>
                </a:solidFill>
                <a:latin typeface="+mn-lt"/>
                <a:ea typeface="+mn-ea"/>
                <a:cs typeface="+mn-cs"/>
              </a:rPr>
              <a:t> </a:t>
            </a:r>
            <a:r>
              <a:rPr lang="fr-CA" sz="1200" b="0" i="0" u="none" strike="noStrike" kern="1200" baseline="0" noProof="0" dirty="0" smtClean="0">
                <a:solidFill>
                  <a:schemeClr val="tx1"/>
                </a:solidFill>
                <a:latin typeface="+mn-lt"/>
                <a:ea typeface="+mn-ea"/>
                <a:cs typeface="+mn-cs"/>
              </a:rPr>
              <a:t>qu’à </a:t>
            </a:r>
            <a:r>
              <a:rPr lang="fr-CA" dirty="0" smtClean="0">
                <a:solidFill>
                  <a:schemeClr val="tx1"/>
                </a:solidFill>
              </a:rPr>
              <a:t>limiter</a:t>
            </a:r>
            <a:r>
              <a:rPr lang="fr-CA" sz="1200" b="0" i="0" u="none" strike="noStrike" kern="1200" baseline="0" noProof="0" dirty="0" smtClean="0">
                <a:solidFill>
                  <a:schemeClr val="tx1"/>
                </a:solidFill>
                <a:latin typeface="+mn-lt"/>
                <a:ea typeface="+mn-ea"/>
                <a:cs typeface="+mn-cs"/>
              </a:rPr>
              <a:t> les conséquences sur la santé de la résistance aux antimicrobiens par l’entremise d’une collaboration multisectorielle accrue, </a:t>
            </a:r>
            <a:r>
              <a:rPr lang="fr-CA" sz="1200" b="0" i="0" u="none" strike="noStrike" kern="1200" baseline="0" noProof="0" dirty="0" smtClean="0">
                <a:solidFill>
                  <a:schemeClr val="tx1"/>
                </a:solidFill>
              </a:rPr>
              <a:t>soutenue et basée sur des données probantes.</a:t>
            </a:r>
            <a:endParaRPr lang="fr-CA" noProof="0" dirty="0" smtClean="0">
              <a:solidFill>
                <a:schemeClr val="tx1"/>
              </a:solidFill>
            </a:endParaRPr>
          </a:p>
          <a:p>
            <a:endParaRPr lang="en-CA" dirty="0">
              <a:solidFill>
                <a:schemeClr val="tx1"/>
              </a:solidFill>
            </a:endParaRPr>
          </a:p>
        </p:txBody>
      </p:sp>
      <p:sp>
        <p:nvSpPr>
          <p:cNvPr id="4" name="Slide Number Placeholder 3"/>
          <p:cNvSpPr>
            <a:spLocks noGrp="1"/>
          </p:cNvSpPr>
          <p:nvPr>
            <p:ph type="sldNum" sz="quarter" idx="10"/>
          </p:nvPr>
        </p:nvSpPr>
        <p:spPr/>
        <p:txBody>
          <a:bodyPr/>
          <a:lstStyle/>
          <a:p>
            <a:fld id="{2208E07D-E011-45D3-86B3-C4E14D97A6DF}" type="slidenum">
              <a:rPr lang="en-CA" smtClean="0"/>
              <a:t>1</a:t>
            </a:fld>
            <a:endParaRPr lang="en-CA" dirty="0"/>
          </a:p>
        </p:txBody>
      </p:sp>
    </p:spTree>
    <p:extLst>
      <p:ext uri="{BB962C8B-B14F-4D97-AF65-F5344CB8AC3E}">
        <p14:creationId xmlns:p14="http://schemas.microsoft.com/office/powerpoint/2010/main" val="3352610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r-CA" dirty="0" smtClean="0"/>
              <a:t>Depuis 1997, les cas d’infection gonococcique déclarés au Canada sont en hausse graduelle, mais constante.</a:t>
            </a:r>
          </a:p>
          <a:p>
            <a:pPr marL="171450" indent="-171450">
              <a:buFont typeface="Arial" panose="020B0604020202020204" pitchFamily="34" charset="0"/>
              <a:buChar char="•"/>
            </a:pPr>
            <a:r>
              <a:rPr lang="fr-CA" dirty="0" smtClean="0"/>
              <a:t>Des infections gonococciques sont résistantes aux traitements médicamenteux existants.</a:t>
            </a:r>
          </a:p>
          <a:p>
            <a:pPr marL="171450" indent="-171450">
              <a:buFont typeface="Arial" panose="020B0604020202020204" pitchFamily="34" charset="0"/>
              <a:buChar char="•"/>
            </a:pPr>
            <a:r>
              <a:rPr lang="fr-CA" dirty="0" smtClean="0"/>
              <a:t>Il est important de noter</a:t>
            </a:r>
            <a:r>
              <a:rPr lang="fr-CA" baseline="0" dirty="0" smtClean="0"/>
              <a:t> </a:t>
            </a:r>
            <a:r>
              <a:rPr lang="fr-CA" dirty="0" smtClean="0"/>
              <a:t>que </a:t>
            </a:r>
            <a:r>
              <a:rPr lang="fr-CA" i="1" dirty="0" smtClean="0"/>
              <a:t>N. gonorrhoeae </a:t>
            </a:r>
            <a:r>
              <a:rPr lang="fr-CA" dirty="0" smtClean="0"/>
              <a:t>est de plus en plus résistante</a:t>
            </a:r>
            <a:r>
              <a:rPr lang="fr-CA" baseline="0" dirty="0" smtClean="0"/>
              <a:t> </a:t>
            </a:r>
            <a:r>
              <a:rPr lang="fr-CA" dirty="0" smtClean="0"/>
              <a:t>à la pénicilline,</a:t>
            </a:r>
            <a:r>
              <a:rPr lang="fr-CA" baseline="0" dirty="0" smtClean="0"/>
              <a:t> à la tétracycline et aux quinolones. On a observé une diminution de sa sensibilité</a:t>
            </a:r>
            <a:r>
              <a:rPr lang="fr-CA" dirty="0" smtClean="0"/>
              <a:t> aux céphalosporines de troisième </a:t>
            </a:r>
            <a:r>
              <a:rPr lang="fr-CA" baseline="0" dirty="0" smtClean="0"/>
              <a:t>génération sous forme orale ou injectable.</a:t>
            </a:r>
          </a:p>
          <a:p>
            <a:pPr marL="171450" indent="-171450">
              <a:buFont typeface="Arial" panose="020B0604020202020204" pitchFamily="34" charset="0"/>
              <a:buChar char="•"/>
            </a:pPr>
            <a:r>
              <a:rPr lang="fr-CA" dirty="0" smtClean="0"/>
              <a:t>La résistance aux céphalosporines est surtout observée chez les hommes ayant des relations sexuelles avec d’autres hommes (HARSAH). </a:t>
            </a:r>
          </a:p>
          <a:p>
            <a:endParaRPr lang="en-CA" dirty="0"/>
          </a:p>
        </p:txBody>
      </p:sp>
      <p:sp>
        <p:nvSpPr>
          <p:cNvPr id="4" name="Slide Number Placeholder 3"/>
          <p:cNvSpPr>
            <a:spLocks noGrp="1"/>
          </p:cNvSpPr>
          <p:nvPr>
            <p:ph type="sldNum" sz="quarter" idx="10"/>
          </p:nvPr>
        </p:nvSpPr>
        <p:spPr/>
        <p:txBody>
          <a:bodyPr/>
          <a:lstStyle/>
          <a:p>
            <a:fld id="{2208E07D-E011-45D3-86B3-C4E14D97A6DF}" type="slidenum">
              <a:rPr lang="en-CA" smtClean="0"/>
              <a:t>2</a:t>
            </a:fld>
            <a:endParaRPr lang="en-CA" dirty="0"/>
          </a:p>
        </p:txBody>
      </p:sp>
    </p:spTree>
    <p:extLst>
      <p:ext uri="{BB962C8B-B14F-4D97-AF65-F5344CB8AC3E}">
        <p14:creationId xmlns:p14="http://schemas.microsoft.com/office/powerpoint/2010/main" val="36734934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r-CA" dirty="0" smtClean="0"/>
              <a:t>Comme il faut</a:t>
            </a:r>
            <a:r>
              <a:rPr lang="fr-CA" baseline="0" dirty="0" smtClean="0"/>
              <a:t> </a:t>
            </a:r>
            <a:r>
              <a:rPr lang="fr-CA" dirty="0" smtClean="0"/>
              <a:t>détecter ou caractériser la résistance aux antimicrobiens</a:t>
            </a:r>
            <a:r>
              <a:rPr lang="fr-CA" baseline="0" dirty="0" smtClean="0"/>
              <a:t>, envisager </a:t>
            </a:r>
            <a:r>
              <a:rPr lang="fr-CA" dirty="0" smtClean="0"/>
              <a:t>le prélèvement d’échantillons </a:t>
            </a:r>
            <a:r>
              <a:rPr lang="fr-CA" b="1" dirty="0" smtClean="0"/>
              <a:t>tant pour la culture que pour le TAAN</a:t>
            </a:r>
            <a:r>
              <a:rPr lang="fr-CA" dirty="0" smtClean="0"/>
              <a:t>, en particulier </a:t>
            </a:r>
            <a:r>
              <a:rPr lang="fr-CA" b="0" dirty="0" smtClean="0"/>
              <a:t>chez les patients </a:t>
            </a:r>
            <a:r>
              <a:rPr lang="fr-CA" dirty="0" smtClean="0"/>
              <a:t>symptomatiques. Les cultures sont essentielles pour améliorer la surveillance sanitaire des profils et des tendances de la résistance aux antimicrobiens. </a:t>
            </a:r>
          </a:p>
          <a:p>
            <a:pPr marL="171450" indent="-171450">
              <a:buFont typeface="Arial" panose="020B0604020202020204" pitchFamily="34" charset="0"/>
              <a:buChar char="•"/>
            </a:pPr>
            <a:r>
              <a:rPr lang="fr-CA" dirty="0" smtClean="0"/>
              <a:t>En plus de déterminer la sensibilité aux antimicrobiens avant le traitement, les cultures sont particulièrement</a:t>
            </a:r>
            <a:r>
              <a:rPr lang="fr-CA" baseline="0" dirty="0" smtClean="0"/>
              <a:t> importantes </a:t>
            </a:r>
            <a:r>
              <a:rPr lang="fr-CA" dirty="0" smtClean="0"/>
              <a:t>dans les situations suivantes : </a:t>
            </a:r>
          </a:p>
          <a:p>
            <a:pPr marL="631908" marR="0" lvl="1" indent="-174708"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200" noProof="0" dirty="0" smtClean="0">
                <a:solidFill>
                  <a:schemeClr val="tx1"/>
                </a:solidFill>
              </a:rPr>
              <a:t>pour évaluer une a</a:t>
            </a:r>
            <a:r>
              <a:rPr lang="fr-CA" sz="1200" noProof="0" dirty="0" smtClean="0">
                <a:solidFill>
                  <a:srgbClr val="002060"/>
                </a:solidFill>
              </a:rPr>
              <a:t>tteinte inflammatoire pelvienne</a:t>
            </a:r>
            <a:r>
              <a:rPr lang="fr-CA" dirty="0" smtClean="0"/>
              <a:t>, </a:t>
            </a:r>
          </a:p>
          <a:p>
            <a:pPr marL="631908" lvl="1" indent="-174708">
              <a:buFont typeface="Arial" panose="020B0604020202020204" pitchFamily="34" charset="0"/>
              <a:buChar char="•"/>
            </a:pPr>
            <a:r>
              <a:rPr lang="fr-CA" dirty="0" smtClean="0"/>
              <a:t>échec thérapeutique</a:t>
            </a:r>
            <a:r>
              <a:rPr lang="fr-CA" baseline="0" dirty="0" smtClean="0"/>
              <a:t> </a:t>
            </a:r>
            <a:r>
              <a:rPr lang="fr-CA" dirty="0" smtClean="0"/>
              <a:t>soupçonné ou forte probabilité d’échec</a:t>
            </a:r>
            <a:r>
              <a:rPr lang="fr-CA" baseline="0" dirty="0" smtClean="0"/>
              <a:t> thérapeutique</a:t>
            </a:r>
            <a:r>
              <a:rPr lang="fr-CA" dirty="0" smtClean="0"/>
              <a:t>,</a:t>
            </a:r>
          </a:p>
          <a:p>
            <a:pPr marL="631908" lvl="1" indent="-174708">
              <a:buFont typeface="Arial" panose="020B0604020202020204" pitchFamily="34" charset="0"/>
              <a:buChar char="•"/>
            </a:pPr>
            <a:r>
              <a:rPr lang="fr-CA" dirty="0" smtClean="0"/>
              <a:t>hommes ayant des relations sexuelles avec d’autres hommes symptomatiques,</a:t>
            </a:r>
          </a:p>
          <a:p>
            <a:pPr marL="631908" lvl="1" indent="-174708">
              <a:buFont typeface="Arial" panose="020B0604020202020204" pitchFamily="34" charset="0"/>
              <a:buChar char="•"/>
            </a:pPr>
            <a:r>
              <a:rPr lang="fr-CA" dirty="0" smtClean="0"/>
              <a:t>infection contractée dans une région où la résistance aux antimicrobiens est fréquente. </a:t>
            </a:r>
          </a:p>
          <a:p>
            <a:pPr marL="174708" lvl="0" indent="-174708">
              <a:buFont typeface="Arial" panose="020B0604020202020204" pitchFamily="34" charset="0"/>
              <a:buChar char="•"/>
            </a:pPr>
            <a:r>
              <a:rPr lang="fr-CA" dirty="0" smtClean="0"/>
              <a:t>Le test d’amplification des acides nucléiques (TAAN) sert</a:t>
            </a:r>
            <a:r>
              <a:rPr lang="fr-CA" baseline="0" dirty="0" smtClean="0"/>
              <a:t> </a:t>
            </a:r>
            <a:r>
              <a:rPr lang="fr-CA" dirty="0" smtClean="0"/>
              <a:t>fréquemment au diagnostic de la gonorrhée,</a:t>
            </a:r>
            <a:r>
              <a:rPr lang="fr-CA" baseline="0" dirty="0" smtClean="0"/>
              <a:t> car il est spécifique, sensible, accessible, disponible et peu coûteux</a:t>
            </a:r>
            <a:r>
              <a:rPr lang="fr-CA" dirty="0" smtClean="0"/>
              <a:t>. </a:t>
            </a:r>
          </a:p>
          <a:p>
            <a:pPr marL="171450" indent="-171450">
              <a:buFont typeface="Arial" panose="020B0604020202020204" pitchFamily="34" charset="0"/>
              <a:buChar char="•"/>
            </a:pPr>
            <a:r>
              <a:rPr lang="fr-CA" dirty="0" smtClean="0"/>
              <a:t>On</a:t>
            </a:r>
            <a:r>
              <a:rPr lang="fr-CA" baseline="0" dirty="0" smtClean="0"/>
              <a:t> a recours au </a:t>
            </a:r>
            <a:r>
              <a:rPr lang="fr-CA" dirty="0" smtClean="0"/>
              <a:t>TAAN pour le diagnostic au point de service lorsqu’il est impossible de procéder à une culture. Cependant, le TAAN produit </a:t>
            </a:r>
            <a:r>
              <a:rPr lang="fr-CA" baseline="0" dirty="0" smtClean="0"/>
              <a:t>moins de données sur </a:t>
            </a:r>
            <a:r>
              <a:rPr lang="fr-CA" dirty="0" smtClean="0"/>
              <a:t>la résistance aux antimicrobiens. </a:t>
            </a:r>
          </a:p>
          <a:p>
            <a:endParaRPr lang="en-CA" dirty="0"/>
          </a:p>
        </p:txBody>
      </p:sp>
      <p:sp>
        <p:nvSpPr>
          <p:cNvPr id="4" name="Slide Number Placeholder 3"/>
          <p:cNvSpPr>
            <a:spLocks noGrp="1"/>
          </p:cNvSpPr>
          <p:nvPr>
            <p:ph type="sldNum" sz="quarter" idx="10"/>
          </p:nvPr>
        </p:nvSpPr>
        <p:spPr/>
        <p:txBody>
          <a:bodyPr/>
          <a:lstStyle/>
          <a:p>
            <a:fld id="{2208E07D-E011-45D3-86B3-C4E14D97A6DF}" type="slidenum">
              <a:rPr lang="en-CA" smtClean="0"/>
              <a:t>3</a:t>
            </a:fld>
            <a:endParaRPr lang="en-CA" dirty="0"/>
          </a:p>
        </p:txBody>
      </p:sp>
    </p:spTree>
    <p:extLst>
      <p:ext uri="{BB962C8B-B14F-4D97-AF65-F5344CB8AC3E}">
        <p14:creationId xmlns:p14="http://schemas.microsoft.com/office/powerpoint/2010/main" val="2252477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r-CA" dirty="0" smtClean="0"/>
              <a:t>Les patients devraient recevoir un traitement d’association (deux antibiotiques) pour contrer la résistance potentielle aux antimicrobiens.</a:t>
            </a:r>
            <a:r>
              <a:rPr lang="fr-CA" baseline="0" dirty="0" smtClean="0"/>
              <a:t> La m</a:t>
            </a:r>
            <a:r>
              <a:rPr lang="fr-CA" dirty="0" smtClean="0"/>
              <a:t>onothérapie devrait être évitée.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200" b="0" i="0" u="none" strike="noStrike" kern="1200" baseline="0" dirty="0" smtClean="0">
                <a:solidFill>
                  <a:schemeClr val="tx1"/>
                </a:solidFill>
                <a:latin typeface="+mn-lt"/>
                <a:ea typeface="+mn-ea"/>
                <a:cs typeface="+mn-cs"/>
              </a:rPr>
              <a:t>Le traitement privilégié dépend des caractéristiques de la personne infectée et du siège de l’infection. Chez les HARSAH, l’administration de 250 mg*</a:t>
            </a:r>
            <a:r>
              <a:rPr lang="fr-CA" sz="1200" b="0" i="0" u="none" strike="noStrike" kern="1200" dirty="0" smtClean="0">
                <a:solidFill>
                  <a:schemeClr val="tx1"/>
                </a:solidFill>
                <a:latin typeface="+mn-lt"/>
                <a:ea typeface="+mn-ea"/>
                <a:cs typeface="+mn-cs"/>
              </a:rPr>
              <a:t> de </a:t>
            </a:r>
            <a:r>
              <a:rPr lang="fr-CA" sz="1200" b="0" i="0" u="none" strike="noStrike" kern="1200" baseline="0" dirty="0" smtClean="0">
                <a:solidFill>
                  <a:schemeClr val="tx1"/>
                </a:solidFill>
                <a:latin typeface="+mn-lt"/>
                <a:ea typeface="+mn-ea"/>
                <a:cs typeface="+mn-cs"/>
              </a:rPr>
              <a:t>ceftriaxone par voie intramusculaire,</a:t>
            </a:r>
            <a:r>
              <a:rPr lang="fr-CA" sz="1200" b="1" i="0" u="none" strike="noStrike" kern="1200" dirty="0" smtClean="0">
                <a:solidFill>
                  <a:schemeClr val="tx1"/>
                </a:solidFill>
                <a:latin typeface="+mn-lt"/>
                <a:ea typeface="+mn-ea"/>
                <a:cs typeface="+mn-cs"/>
              </a:rPr>
              <a:t> </a:t>
            </a:r>
            <a:r>
              <a:rPr lang="fr-CA" sz="1200" b="0" i="0" u="none" strike="noStrike" kern="1200" dirty="0" smtClean="0">
                <a:solidFill>
                  <a:schemeClr val="tx1"/>
                </a:solidFill>
                <a:latin typeface="+mn-lt"/>
                <a:ea typeface="+mn-ea"/>
                <a:cs typeface="+mn-cs"/>
              </a:rPr>
              <a:t>en dose unique, </a:t>
            </a:r>
            <a:r>
              <a:rPr lang="fr-CA" sz="1200" b="0" i="0" u="none" strike="noStrike" kern="1200" baseline="0" dirty="0" smtClean="0">
                <a:solidFill>
                  <a:schemeClr val="tx1"/>
                </a:solidFill>
                <a:latin typeface="+mn-lt"/>
                <a:ea typeface="+mn-ea"/>
                <a:cs typeface="+mn-cs"/>
              </a:rPr>
              <a:t>PLUS </a:t>
            </a:r>
            <a:r>
              <a:rPr lang="fr-CA" sz="1200" b="0" i="0" u="none" strike="noStrike" kern="1200" dirty="0" smtClean="0">
                <a:solidFill>
                  <a:schemeClr val="tx1"/>
                </a:solidFill>
                <a:latin typeface="+mn-lt"/>
                <a:ea typeface="+mn-ea"/>
                <a:cs typeface="+mn-cs"/>
              </a:rPr>
              <a:t>1 g* d’</a:t>
            </a:r>
            <a:r>
              <a:rPr lang="fr-CA" sz="1200" b="0" i="0" u="none" strike="noStrike" kern="1200" baseline="0" dirty="0" smtClean="0">
                <a:solidFill>
                  <a:schemeClr val="tx1"/>
                </a:solidFill>
                <a:latin typeface="+mn-lt"/>
                <a:ea typeface="+mn-ea"/>
                <a:cs typeface="+mn-cs"/>
              </a:rPr>
              <a:t>azithromycine par</a:t>
            </a:r>
            <a:r>
              <a:rPr lang="fr-CA" sz="1200" b="0" i="0" u="none" strike="noStrike" kern="1200" dirty="0" smtClean="0">
                <a:solidFill>
                  <a:schemeClr val="tx1"/>
                </a:solidFill>
                <a:latin typeface="+mn-lt"/>
                <a:ea typeface="+mn-ea"/>
                <a:cs typeface="+mn-cs"/>
              </a:rPr>
              <a:t> voie orale, en dose unique, est le seul traitement privilégié </a:t>
            </a:r>
            <a:r>
              <a:rPr lang="fr-CA" sz="1200" b="0" i="0" u="none" strike="noStrike" kern="1200" baseline="0" dirty="0" smtClean="0">
                <a:solidFill>
                  <a:schemeClr val="tx1"/>
                </a:solidFill>
                <a:latin typeface="+mn-lt"/>
                <a:ea typeface="+mn-ea"/>
                <a:cs typeface="+mn-cs"/>
              </a:rPr>
              <a:t>en cas d’infection</a:t>
            </a:r>
            <a:r>
              <a:rPr lang="fr-CA" sz="1200" b="0" i="0" u="none" strike="noStrike" kern="1200" dirty="0" smtClean="0">
                <a:solidFill>
                  <a:schemeClr val="tx1"/>
                </a:solidFill>
                <a:latin typeface="+mn-lt"/>
                <a:ea typeface="+mn-ea"/>
                <a:cs typeface="+mn-cs"/>
              </a:rPr>
              <a:t> </a:t>
            </a:r>
            <a:r>
              <a:rPr lang="fr-CA" sz="1200" b="0" i="0" u="none" strike="noStrike" kern="1200" baseline="0" dirty="0" smtClean="0">
                <a:solidFill>
                  <a:schemeClr val="tx1"/>
                </a:solidFill>
                <a:latin typeface="+mn-lt"/>
                <a:ea typeface="+mn-ea"/>
                <a:cs typeface="+mn-cs"/>
              </a:rPr>
              <a:t>anogénitale et pharyngée non compliquée.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200" b="0" i="0" u="none" strike="noStrike" kern="1200" baseline="0" dirty="0" smtClean="0">
                <a:solidFill>
                  <a:schemeClr val="tx1"/>
                </a:solidFill>
                <a:latin typeface="+mn-lt"/>
                <a:ea typeface="+mn-ea"/>
                <a:cs typeface="+mn-cs"/>
              </a:rPr>
              <a:t>Chez les autres adultes (qui ne </a:t>
            </a:r>
            <a:r>
              <a:rPr lang="fr-CA" sz="1200" b="1" i="0" u="none" strike="noStrike" kern="1200" baseline="0" dirty="0" smtClean="0">
                <a:solidFill>
                  <a:schemeClr val="tx1"/>
                </a:solidFill>
                <a:latin typeface="+mn-lt"/>
                <a:ea typeface="+mn-ea"/>
                <a:cs typeface="+mn-cs"/>
              </a:rPr>
              <a:t>sont pas des HARSAH</a:t>
            </a:r>
            <a:r>
              <a:rPr lang="fr-CA" sz="1200" b="0" i="0" u="none" strike="noStrike" kern="1200" baseline="0" dirty="0" smtClean="0">
                <a:solidFill>
                  <a:schemeClr val="tx1"/>
                </a:solidFill>
                <a:latin typeface="+mn-lt"/>
                <a:ea typeface="+mn-ea"/>
                <a:cs typeface="+mn-cs"/>
              </a:rPr>
              <a:t>) et les jeunes (</a:t>
            </a:r>
            <a:r>
              <a:rPr lang="fr-CA" dirty="0" smtClean="0"/>
              <a:t>de</a:t>
            </a:r>
            <a:r>
              <a:rPr lang="fr-CA" sz="1200" b="0" i="0" u="none" strike="noStrike" kern="1200" baseline="0" dirty="0" smtClean="0">
                <a:solidFill>
                  <a:schemeClr val="tx1"/>
                </a:solidFill>
                <a:latin typeface="+mn-lt"/>
                <a:ea typeface="+mn-ea"/>
                <a:cs typeface="+mn-cs"/>
              </a:rPr>
              <a:t> 9 ans</a:t>
            </a:r>
            <a:r>
              <a:rPr lang="fr-CA" sz="1200" b="0" i="0" u="none" strike="noStrike" kern="1200" dirty="0" smtClean="0">
                <a:solidFill>
                  <a:schemeClr val="tx1"/>
                </a:solidFill>
                <a:latin typeface="+mn-lt"/>
                <a:ea typeface="+mn-ea"/>
                <a:cs typeface="+mn-cs"/>
              </a:rPr>
              <a:t> et plus), ce traitement d’association est le traitement </a:t>
            </a:r>
            <a:r>
              <a:rPr lang="fr-CA" dirty="0" smtClean="0"/>
              <a:t>privilégié en cas d’infection anogénitale et </a:t>
            </a:r>
            <a:r>
              <a:rPr lang="fr-CA" sz="1200" b="0" i="0" u="none" strike="noStrike" kern="1200" baseline="0" dirty="0" smtClean="0">
                <a:solidFill>
                  <a:schemeClr val="tx1"/>
                </a:solidFill>
                <a:latin typeface="+mn-lt"/>
                <a:ea typeface="+mn-ea"/>
                <a:cs typeface="+mn-cs"/>
              </a:rPr>
              <a:t>pharyngée non compliquée, alors qu’en cas d’infection</a:t>
            </a:r>
            <a:r>
              <a:rPr lang="fr-CA" sz="1200" b="0" i="0" u="none" strike="noStrike" kern="1200" dirty="0" smtClean="0">
                <a:solidFill>
                  <a:schemeClr val="tx1"/>
                </a:solidFill>
                <a:latin typeface="+mn-lt"/>
                <a:ea typeface="+mn-ea"/>
                <a:cs typeface="+mn-cs"/>
              </a:rPr>
              <a:t> uniquement </a:t>
            </a:r>
            <a:r>
              <a:rPr lang="fr-CA" sz="1200" b="0" i="0" u="none" strike="noStrike" kern="1200" baseline="0" dirty="0" smtClean="0">
                <a:solidFill>
                  <a:schemeClr val="tx1"/>
                </a:solidFill>
                <a:latin typeface="+mn-lt"/>
                <a:ea typeface="+mn-ea"/>
                <a:cs typeface="+mn-cs"/>
              </a:rPr>
              <a:t>anogénitale non compliquée, l’administration de 800 mg* de céfixime par voie orale</a:t>
            </a:r>
            <a:r>
              <a:rPr lang="fr-CA" sz="1200" b="0" i="0" u="none" strike="noStrike" kern="1200" dirty="0" smtClean="0">
                <a:solidFill>
                  <a:schemeClr val="tx1"/>
                </a:solidFill>
                <a:latin typeface="+mn-lt"/>
                <a:ea typeface="+mn-ea"/>
                <a:cs typeface="+mn-cs"/>
              </a:rPr>
              <a:t> </a:t>
            </a:r>
            <a:r>
              <a:rPr lang="fr-CA" sz="1200" b="0" i="0" u="none" strike="noStrike" kern="1200" baseline="0" dirty="0" smtClean="0">
                <a:solidFill>
                  <a:schemeClr val="tx1"/>
                </a:solidFill>
                <a:latin typeface="+mn-lt"/>
                <a:ea typeface="+mn-ea"/>
                <a:cs typeface="+mn-cs"/>
              </a:rPr>
              <a:t>PLUS 1 g* d’azithromycine par voie orale, en dose unique, est également un traitement privilégié. </a:t>
            </a:r>
            <a:endParaRPr lang="fr-CA" b="0" dirty="0" smtClean="0"/>
          </a:p>
          <a:p>
            <a:pPr marL="0" indent="0">
              <a:buFont typeface="Arial" panose="020B0604020202020204" pitchFamily="34" charset="0"/>
              <a:buNone/>
            </a:pPr>
            <a:endParaRPr lang="fr-CA" dirty="0" smtClean="0"/>
          </a:p>
          <a:p>
            <a:pPr marL="171450" lvl="0" indent="-171450">
              <a:buFont typeface="Arial" panose="020B0604020202020204" pitchFamily="34" charset="0"/>
              <a:buChar char="•"/>
            </a:pPr>
            <a:r>
              <a:rPr lang="fr-CA" dirty="0" smtClean="0"/>
              <a:t>L’ensemble des recommandations concernant le traitement se trouve dans le chapitre Infections gonococciques des </a:t>
            </a:r>
            <a:r>
              <a:rPr lang="fr-CA" i="1" dirty="0" smtClean="0"/>
              <a:t>Lignes directrices canadiennes sur les infections transmissibles sexuellement </a:t>
            </a:r>
            <a:r>
              <a:rPr lang="fr-CA" dirty="0" smtClean="0"/>
              <a:t>de l’Agence, accessible en ligne.</a:t>
            </a:r>
          </a:p>
          <a:p>
            <a:pPr marL="171450" lvl="0" indent="-171450">
              <a:buFont typeface="Arial" panose="020B0604020202020204" pitchFamily="34" charset="0"/>
              <a:buChar char="•"/>
              <a:defRPr/>
            </a:pPr>
            <a:r>
              <a:rPr lang="fr-CA" b="1" dirty="0" smtClean="0"/>
              <a:t>Les lignes directrices de l’Agence ne remplacent pas les lignes directrices professionnelles ou les exigences liées à la pratique, aux politiques, à la réglementation et aux lois provinciales et territoriales qui régissent la pratique des professionnels de la santé au sein de leur province ou territoire respectif, étant donné que le contexte ou l’épidémiologie à l’échelle locale peut influencer les recommandations.</a:t>
            </a:r>
          </a:p>
          <a:p>
            <a:pPr marL="171450" lvl="0" indent="-171450">
              <a:buFont typeface="Arial" panose="020B0604020202020204" pitchFamily="34" charset="0"/>
              <a:buChar char="•"/>
              <a:defRPr/>
            </a:pPr>
            <a:endParaRPr lang="fr-CA" b="1" dirty="0" smtClean="0"/>
          </a:p>
          <a:p>
            <a:pPr marL="0" lvl="0" indent="0">
              <a:buFont typeface="Arial" panose="020B0604020202020204" pitchFamily="34" charset="0"/>
              <a:buNone/>
              <a:defRPr/>
            </a:pPr>
            <a:r>
              <a:rPr lang="fr-CA" b="0" dirty="0" smtClean="0"/>
              <a:t>*mg = milligrammes,</a:t>
            </a:r>
            <a:r>
              <a:rPr lang="fr-CA" b="0" baseline="0" dirty="0" smtClean="0"/>
              <a:t> </a:t>
            </a:r>
            <a:r>
              <a:rPr lang="fr-CA" b="0" dirty="0" smtClean="0"/>
              <a:t>g = grammes</a:t>
            </a:r>
          </a:p>
        </p:txBody>
      </p:sp>
      <p:sp>
        <p:nvSpPr>
          <p:cNvPr id="4" name="Slide Number Placeholder 3"/>
          <p:cNvSpPr>
            <a:spLocks noGrp="1"/>
          </p:cNvSpPr>
          <p:nvPr>
            <p:ph type="sldNum" sz="quarter" idx="10"/>
          </p:nvPr>
        </p:nvSpPr>
        <p:spPr/>
        <p:txBody>
          <a:bodyPr/>
          <a:lstStyle/>
          <a:p>
            <a:fld id="{2208E07D-E011-45D3-86B3-C4E14D97A6DF}" type="slidenum">
              <a:rPr lang="en-CA" smtClean="0"/>
              <a:t>4</a:t>
            </a:fld>
            <a:endParaRPr lang="en-CA" dirty="0"/>
          </a:p>
        </p:txBody>
      </p:sp>
    </p:spTree>
    <p:extLst>
      <p:ext uri="{BB962C8B-B14F-4D97-AF65-F5344CB8AC3E}">
        <p14:creationId xmlns:p14="http://schemas.microsoft.com/office/powerpoint/2010/main" val="2996029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r-CA" dirty="0" smtClean="0"/>
              <a:t>Tous les patients</a:t>
            </a:r>
            <a:r>
              <a:rPr lang="fr-CA" baseline="0" dirty="0" smtClean="0"/>
              <a:t> devraient subir u</a:t>
            </a:r>
            <a:r>
              <a:rPr lang="fr-CA" dirty="0" smtClean="0"/>
              <a:t>n test de contrôle après</a:t>
            </a:r>
            <a:r>
              <a:rPr lang="fr-CA" baseline="0" dirty="0" smtClean="0"/>
              <a:t> le traitement</a:t>
            </a:r>
            <a:r>
              <a:rPr lang="fr-CA" dirty="0" smtClean="0"/>
              <a:t>. </a:t>
            </a:r>
          </a:p>
          <a:p>
            <a:pPr marL="171450" indent="-171450">
              <a:buFont typeface="Arial" panose="020B0604020202020204" pitchFamily="34" charset="0"/>
              <a:buChar char="•"/>
            </a:pPr>
            <a:r>
              <a:rPr lang="fr-CA" dirty="0" smtClean="0"/>
              <a:t>Une culture de contrôle de tous les sites d’infection positifs devrait être effectuée de</a:t>
            </a:r>
            <a:r>
              <a:rPr lang="fr-CA" baseline="0" dirty="0" smtClean="0"/>
              <a:t> </a:t>
            </a:r>
            <a:r>
              <a:rPr lang="fr-CA" b="1" dirty="0" smtClean="0"/>
              <a:t>3 à 7 jours </a:t>
            </a:r>
            <a:r>
              <a:rPr lang="fr-CA" dirty="0" smtClean="0"/>
              <a:t>après la fin du traitement. </a:t>
            </a:r>
          </a:p>
          <a:p>
            <a:pPr marL="171450" indent="-171450">
              <a:buFont typeface="Arial" panose="020B0604020202020204" pitchFamily="34" charset="0"/>
              <a:buChar char="•"/>
            </a:pPr>
            <a:r>
              <a:rPr lang="fr-CA" dirty="0" smtClean="0"/>
              <a:t>S’il</a:t>
            </a:r>
            <a:r>
              <a:rPr lang="fr-CA" baseline="0" dirty="0" smtClean="0"/>
              <a:t> est impossible de procéder à une culture </a:t>
            </a:r>
            <a:r>
              <a:rPr lang="fr-CA" dirty="0" smtClean="0"/>
              <a:t>et qu’on utilise un TAAN comme test de contrôle après le traitement, le prélèvement des</a:t>
            </a:r>
            <a:r>
              <a:rPr lang="fr-CA" baseline="0" dirty="0" smtClean="0"/>
              <a:t> </a:t>
            </a:r>
            <a:r>
              <a:rPr lang="fr-CA" dirty="0" smtClean="0"/>
              <a:t>échantillons devrait être reporté jusqu’à 2 à 3 semaines après la fin du traitement pour éviter les résultats faussement positifs.</a:t>
            </a:r>
          </a:p>
          <a:p>
            <a:pPr marL="171450" indent="-171450">
              <a:buFont typeface="Arial" panose="020B0604020202020204" pitchFamily="34" charset="0"/>
              <a:buChar char="•"/>
            </a:pPr>
            <a:r>
              <a:rPr lang="fr-CA" dirty="0" smtClean="0"/>
              <a:t>Toute personne ayant eu des relations sexuelles avec le</a:t>
            </a:r>
            <a:r>
              <a:rPr lang="fr-CA" baseline="0" dirty="0" smtClean="0"/>
              <a:t> </a:t>
            </a:r>
            <a:r>
              <a:rPr lang="fr-CA" dirty="0" smtClean="0"/>
              <a:t>patient dans les 60 jours précédant l’apparition des symptômes ou la date de prélèvement de l’échantillon (si le patient est asymptomatique) devrait</a:t>
            </a:r>
            <a:r>
              <a:rPr lang="fr-CA" baseline="0" dirty="0" smtClean="0"/>
              <a:t> être avisée</a:t>
            </a:r>
            <a:r>
              <a:rPr lang="fr-CA" dirty="0" smtClean="0"/>
              <a:t>, subir un test et recevoir un traitement empirique.</a:t>
            </a:r>
          </a:p>
          <a:p>
            <a:pPr marL="171450" indent="-171450">
              <a:buFont typeface="Arial" panose="020B0604020202020204" pitchFamily="34" charset="0"/>
              <a:buChar char="•"/>
            </a:pPr>
            <a:r>
              <a:rPr lang="fr-CA" dirty="0" smtClean="0">
                <a:solidFill>
                  <a:srgbClr val="002060"/>
                </a:solidFill>
              </a:rPr>
              <a:t>Il est recommandé de refaire un test de détection 6 mois après le traitement chez les personnes ayant été atteintes d’une infection gonococcique.</a:t>
            </a:r>
          </a:p>
          <a:p>
            <a:pPr marL="171450" indent="-171450">
              <a:buFont typeface="Arial" panose="020B0604020202020204" pitchFamily="34" charset="0"/>
              <a:buChar char="•"/>
            </a:pPr>
            <a:r>
              <a:rPr lang="fr-CA" dirty="0" smtClean="0"/>
              <a:t>Pour obtenir</a:t>
            </a:r>
            <a:r>
              <a:rPr lang="fr-CA" baseline="0" dirty="0" smtClean="0"/>
              <a:t> des renseignements sur</a:t>
            </a:r>
            <a:r>
              <a:rPr lang="fr-CA" dirty="0" smtClean="0"/>
              <a:t> les autres situations où un test de contrôle après le traitement devrait être effectué, veuillez consulter le chapitre Infections gonococciques des </a:t>
            </a:r>
            <a:r>
              <a:rPr lang="fr-CA" i="1" dirty="0" smtClean="0"/>
              <a:t>Lignes directrices canadiennes sur les infections transmissibles sexuellement,</a:t>
            </a:r>
            <a:r>
              <a:rPr lang="fr-CA" dirty="0" smtClean="0"/>
              <a:t> accessible sur le site Web de l’Agence.</a:t>
            </a:r>
          </a:p>
          <a:p>
            <a:endParaRPr lang="en-CA" dirty="0"/>
          </a:p>
        </p:txBody>
      </p:sp>
      <p:sp>
        <p:nvSpPr>
          <p:cNvPr id="4" name="Slide Number Placeholder 3"/>
          <p:cNvSpPr>
            <a:spLocks noGrp="1"/>
          </p:cNvSpPr>
          <p:nvPr>
            <p:ph type="sldNum" sz="quarter" idx="10"/>
          </p:nvPr>
        </p:nvSpPr>
        <p:spPr/>
        <p:txBody>
          <a:bodyPr/>
          <a:lstStyle/>
          <a:p>
            <a:fld id="{2208E07D-E011-45D3-86B3-C4E14D97A6DF}" type="slidenum">
              <a:rPr lang="en-CA" smtClean="0"/>
              <a:t>5</a:t>
            </a:fld>
            <a:endParaRPr lang="en-CA" dirty="0"/>
          </a:p>
        </p:txBody>
      </p:sp>
    </p:spTree>
    <p:extLst>
      <p:ext uri="{BB962C8B-B14F-4D97-AF65-F5344CB8AC3E}">
        <p14:creationId xmlns:p14="http://schemas.microsoft.com/office/powerpoint/2010/main" val="42573361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fr-CA" dirty="0" smtClean="0"/>
              <a:t>La déclaration rapide de tous les cas aux responsables locaux de la santé publique est obligatoire dans toutes les provinces et tous les territoires.</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CA" sz="1200" kern="1200" dirty="0" smtClean="0">
                <a:solidFill>
                  <a:schemeClr val="tx1"/>
                </a:solidFill>
                <a:effectLst/>
                <a:latin typeface="+mn-lt"/>
                <a:ea typeface="+mn-ea"/>
                <a:cs typeface="+mn-cs"/>
              </a:rPr>
              <a:t>On encourage les professionnels de la santé à signaler</a:t>
            </a:r>
            <a:r>
              <a:rPr lang="fr-CA" sz="1200" kern="1200" baseline="0" dirty="0" smtClean="0">
                <a:solidFill>
                  <a:schemeClr val="tx1"/>
                </a:solidFill>
                <a:effectLst/>
                <a:latin typeface="+mn-lt"/>
                <a:ea typeface="+mn-ea"/>
                <a:cs typeface="+mn-cs"/>
              </a:rPr>
              <a:t> </a:t>
            </a:r>
            <a:r>
              <a:rPr lang="fr-CA" sz="1200" kern="1200" dirty="0" smtClean="0">
                <a:solidFill>
                  <a:schemeClr val="tx1"/>
                </a:solidFill>
                <a:effectLst/>
                <a:latin typeface="+mn-lt"/>
                <a:ea typeface="+mn-ea"/>
                <a:cs typeface="+mn-cs"/>
              </a:rPr>
              <a:t>les échecs thérapeutiques</a:t>
            </a:r>
            <a:r>
              <a:rPr lang="fr-CA" sz="1200" kern="1200" baseline="0" dirty="0" smtClean="0">
                <a:solidFill>
                  <a:schemeClr val="tx1"/>
                </a:solidFill>
                <a:effectLst/>
                <a:latin typeface="+mn-lt"/>
                <a:ea typeface="+mn-ea"/>
                <a:cs typeface="+mn-cs"/>
              </a:rPr>
              <a:t> aux</a:t>
            </a:r>
            <a:r>
              <a:rPr lang="fr-CA" sz="1200" kern="1200" dirty="0" smtClean="0">
                <a:solidFill>
                  <a:schemeClr val="tx1"/>
                </a:solidFill>
                <a:effectLst/>
                <a:latin typeface="+mn-lt"/>
                <a:ea typeface="+mn-ea"/>
                <a:cs typeface="+mn-cs"/>
              </a:rPr>
              <a:t> autorités locales,</a:t>
            </a:r>
            <a:r>
              <a:rPr lang="fr-CA" sz="1200" kern="1200" baseline="0" dirty="0" smtClean="0">
                <a:solidFill>
                  <a:schemeClr val="tx1"/>
                </a:solidFill>
                <a:effectLst/>
                <a:latin typeface="+mn-lt"/>
                <a:ea typeface="+mn-ea"/>
                <a:cs typeface="+mn-cs"/>
              </a:rPr>
              <a:t> </a:t>
            </a:r>
            <a:r>
              <a:rPr lang="fr-CA" sz="1200" kern="1200" dirty="0" smtClean="0">
                <a:solidFill>
                  <a:schemeClr val="tx1"/>
                </a:solidFill>
                <a:effectLst/>
                <a:latin typeface="+mn-lt"/>
                <a:ea typeface="+mn-ea"/>
                <a:cs typeface="+mn-cs"/>
              </a:rPr>
              <a:t>provinciales et territoriales de la santé publique</a:t>
            </a:r>
            <a:r>
              <a:rPr lang="fr-CA" sz="1200" kern="1200" baseline="0" dirty="0" smtClean="0">
                <a:solidFill>
                  <a:schemeClr val="tx1"/>
                </a:solidFill>
                <a:effectLst/>
                <a:latin typeface="+mn-lt"/>
                <a:ea typeface="+mn-ea"/>
                <a:cs typeface="+mn-cs"/>
              </a:rPr>
              <a:t>.</a:t>
            </a:r>
            <a:endParaRPr lang="fr-CA" sz="1200" kern="1200" dirty="0" smtClean="0">
              <a:solidFill>
                <a:schemeClr val="tx1"/>
              </a:solidFill>
              <a:effectLst/>
              <a:latin typeface="+mn-lt"/>
              <a:ea typeface="+mn-ea"/>
              <a:cs typeface="+mn-cs"/>
            </a:endParaRPr>
          </a:p>
          <a:p>
            <a:pPr marL="171450" indent="-171450">
              <a:buFont typeface="Arial" panose="020B0604020202020204" pitchFamily="34" charset="0"/>
              <a:buChar char="•"/>
            </a:pPr>
            <a:r>
              <a:rPr lang="fr-CA" dirty="0" smtClean="0"/>
              <a:t>Tous les cas d’échec </a:t>
            </a:r>
            <a:r>
              <a:rPr lang="fr-CA" b="0" dirty="0" smtClean="0">
                <a:solidFill>
                  <a:schemeClr val="tx1"/>
                </a:solidFill>
              </a:rPr>
              <a:t>du traitement</a:t>
            </a:r>
            <a:r>
              <a:rPr lang="fr-CA" b="0" baseline="0" dirty="0" smtClean="0">
                <a:solidFill>
                  <a:schemeClr val="tx1"/>
                </a:solidFill>
              </a:rPr>
              <a:t> </a:t>
            </a:r>
            <a:r>
              <a:rPr lang="fr-CA" dirty="0" smtClean="0"/>
              <a:t>soupçonné devraient faire l’objet d’une culture afin de procéder aux tests de sensibilité aux antimicrobiens. </a:t>
            </a:r>
          </a:p>
          <a:p>
            <a:pPr marL="174708" indent="-174708" defTabSz="931774">
              <a:buFont typeface="Arial" panose="020B0604020202020204" pitchFamily="34" charset="0"/>
              <a:buChar char="•"/>
              <a:defRPr/>
            </a:pPr>
            <a:r>
              <a:rPr lang="fr-CA" dirty="0" smtClean="0"/>
              <a:t>L’échec</a:t>
            </a:r>
            <a:r>
              <a:rPr lang="fr-CA" baseline="0" dirty="0" smtClean="0"/>
              <a:t> </a:t>
            </a:r>
            <a:r>
              <a:rPr lang="fr-CA" b="0" baseline="0" dirty="0" smtClean="0"/>
              <a:t>du traitement </a:t>
            </a:r>
            <a:r>
              <a:rPr lang="fr-CA" baseline="0" dirty="0" smtClean="0"/>
              <a:t>est défini comme l’absence de relation sexuelle signalée pendant la période post-traitement et la présence de l’une des situations suivantes :</a:t>
            </a:r>
            <a:endParaRPr lang="fr-CA" dirty="0" smtClean="0"/>
          </a:p>
          <a:p>
            <a:pPr marL="631908" lvl="1" indent="-174708" defTabSz="931774">
              <a:buFont typeface="Arial" panose="020B0604020202020204" pitchFamily="34" charset="0"/>
              <a:buChar char="•"/>
              <a:defRPr/>
            </a:pPr>
            <a:r>
              <a:rPr lang="fr-CA" b="0" dirty="0" smtClean="0"/>
              <a:t>isolement </a:t>
            </a:r>
            <a:r>
              <a:rPr lang="fr-CA" dirty="0" smtClean="0"/>
              <a:t>de </a:t>
            </a:r>
            <a:r>
              <a:rPr lang="fr-CA" i="1" dirty="0" smtClean="0"/>
              <a:t>N. gonorrhoeae </a:t>
            </a:r>
            <a:r>
              <a:rPr lang="fr-CA" dirty="0" smtClean="0"/>
              <a:t>dans une culture d’échantillon prélevé au moins 72 heures après la fin du traitement;</a:t>
            </a:r>
          </a:p>
          <a:p>
            <a:pPr marL="631908" lvl="1" indent="-174708" defTabSz="931774">
              <a:buFont typeface="Arial" panose="020B0604020202020204" pitchFamily="34" charset="0"/>
              <a:buChar char="•"/>
              <a:defRPr/>
            </a:pPr>
            <a:r>
              <a:rPr lang="fr-CA" dirty="0" smtClean="0"/>
              <a:t>TAAN positif</a:t>
            </a:r>
            <a:r>
              <a:rPr lang="fr-CA" baseline="0" dirty="0" smtClean="0"/>
              <a:t> sur un </a:t>
            </a:r>
            <a:r>
              <a:rPr lang="fr-CA" dirty="0" smtClean="0"/>
              <a:t>échantillon prélevé au moins 2 à 3 semaines après la fin du traitement;</a:t>
            </a:r>
          </a:p>
          <a:p>
            <a:pPr marL="631908" lvl="1" indent="-174708" defTabSz="931774">
              <a:buFont typeface="Arial" panose="020B0604020202020204" pitchFamily="34" charset="0"/>
              <a:buChar char="•"/>
              <a:defRPr/>
            </a:pPr>
            <a:r>
              <a:rPr lang="fr-CA" dirty="0" smtClean="0"/>
              <a:t>présence de diplocoques Gram négatifs intracellulaires à l’examen microscopique d’échantillons</a:t>
            </a:r>
            <a:r>
              <a:rPr lang="fr-CA" baseline="0" dirty="0" smtClean="0"/>
              <a:t> </a:t>
            </a:r>
            <a:r>
              <a:rPr lang="fr-CA" dirty="0" smtClean="0"/>
              <a:t>prélevés au moins 72 heures après la fin du traitement.</a:t>
            </a:r>
          </a:p>
          <a:p>
            <a:endParaRPr lang="en-CA" dirty="0"/>
          </a:p>
        </p:txBody>
      </p:sp>
      <p:sp>
        <p:nvSpPr>
          <p:cNvPr id="4" name="Slide Number Placeholder 3"/>
          <p:cNvSpPr>
            <a:spLocks noGrp="1"/>
          </p:cNvSpPr>
          <p:nvPr>
            <p:ph type="sldNum" sz="quarter" idx="10"/>
          </p:nvPr>
        </p:nvSpPr>
        <p:spPr/>
        <p:txBody>
          <a:bodyPr/>
          <a:lstStyle/>
          <a:p>
            <a:fld id="{2208E07D-E011-45D3-86B3-C4E14D97A6DF}" type="slidenum">
              <a:rPr lang="en-CA" smtClean="0"/>
              <a:t>6</a:t>
            </a:fld>
            <a:endParaRPr lang="en-CA" dirty="0"/>
          </a:p>
        </p:txBody>
      </p:sp>
    </p:spTree>
    <p:extLst>
      <p:ext uri="{BB962C8B-B14F-4D97-AF65-F5344CB8AC3E}">
        <p14:creationId xmlns:p14="http://schemas.microsoft.com/office/powerpoint/2010/main" val="33838901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defTabSz="931774">
              <a:buFont typeface="Arial" panose="020B0604020202020204" pitchFamily="34" charset="0"/>
              <a:buChar char="•"/>
              <a:defRPr/>
            </a:pPr>
            <a:r>
              <a:rPr lang="fr-CA" dirty="0" smtClean="0"/>
              <a:t>Tous les professionnels des soins primaires et de la santé publique doivent collaborer pour répondre au risque pour la santé publique posé par la gonorrhée résistante aux antimicrobiens.</a:t>
            </a:r>
          </a:p>
          <a:p>
            <a:pPr marL="174708" indent="-174708" defTabSz="931774">
              <a:buFont typeface="Arial" panose="020B0604020202020204" pitchFamily="34" charset="0"/>
              <a:buChar char="•"/>
              <a:defRPr/>
            </a:pPr>
            <a:r>
              <a:rPr lang="fr-FR" sz="1200" b="0" kern="1200" dirty="0" smtClean="0">
                <a:solidFill>
                  <a:schemeClr val="tx1"/>
                </a:solidFill>
                <a:effectLst/>
                <a:latin typeface="+mn-lt"/>
                <a:ea typeface="+mn-ea"/>
                <a:cs typeface="+mn-cs"/>
              </a:rPr>
              <a:t>Pour aider avec ce que vous avez appris sur </a:t>
            </a:r>
            <a:r>
              <a:rPr lang="fr-FR" sz="1200" b="0" i="1" kern="1200" dirty="0" smtClean="0">
                <a:solidFill>
                  <a:schemeClr val="tx1"/>
                </a:solidFill>
                <a:effectLst/>
                <a:latin typeface="+mn-lt"/>
                <a:ea typeface="+mn-ea"/>
                <a:cs typeface="+mn-cs"/>
              </a:rPr>
              <a:t>N.</a:t>
            </a:r>
            <a:r>
              <a:rPr lang="fr-FR" sz="1200" b="0" i="1" kern="1200" baseline="0" dirty="0" smtClean="0">
                <a:solidFill>
                  <a:schemeClr val="tx1"/>
                </a:solidFill>
                <a:effectLst/>
                <a:latin typeface="+mn-lt"/>
                <a:ea typeface="+mn-ea"/>
                <a:cs typeface="+mn-cs"/>
              </a:rPr>
              <a:t> gonorrhoeae </a:t>
            </a:r>
            <a:r>
              <a:rPr lang="fr-CA" dirty="0" smtClean="0"/>
              <a:t>résistante</a:t>
            </a:r>
            <a:r>
              <a:rPr lang="fr-FR" sz="1200" b="0" i="0" kern="1200" baseline="0" dirty="0" smtClean="0">
                <a:solidFill>
                  <a:schemeClr val="tx1"/>
                </a:solidFill>
                <a:effectLst/>
                <a:latin typeface="+mn-lt"/>
                <a:ea typeface="+mn-ea"/>
                <a:cs typeface="+mn-cs"/>
              </a:rPr>
              <a:t> aux antimicrobiens </a:t>
            </a:r>
            <a:r>
              <a:rPr lang="fr-FR" sz="1200" b="0" kern="1200" dirty="0" smtClean="0">
                <a:solidFill>
                  <a:schemeClr val="tx1"/>
                </a:solidFill>
                <a:effectLst/>
                <a:latin typeface="+mn-lt"/>
                <a:ea typeface="+mn-ea"/>
                <a:cs typeface="+mn-cs"/>
              </a:rPr>
              <a:t>diagnostic, le traitement et le suivi,</a:t>
            </a:r>
            <a:r>
              <a:rPr lang="fr-FR" sz="1200" b="0" kern="1200" baseline="0" dirty="0" smtClean="0">
                <a:solidFill>
                  <a:schemeClr val="tx1"/>
                </a:solidFill>
                <a:effectLst/>
                <a:latin typeface="+mn-lt"/>
                <a:ea typeface="+mn-ea"/>
                <a:cs typeface="+mn-cs"/>
              </a:rPr>
              <a:t> </a:t>
            </a:r>
            <a:r>
              <a:rPr lang="fr-FR" sz="1200" b="0" kern="1200" dirty="0" smtClean="0">
                <a:solidFill>
                  <a:schemeClr val="tx1"/>
                </a:solidFill>
                <a:effectLst/>
                <a:latin typeface="+mn-lt"/>
                <a:ea typeface="+mn-ea"/>
                <a:cs typeface="+mn-cs"/>
              </a:rPr>
              <a:t>se référer à </a:t>
            </a:r>
            <a:r>
              <a:rPr lang="fr-FR" sz="1200" b="0" i="1" kern="1200" dirty="0" smtClean="0">
                <a:solidFill>
                  <a:schemeClr val="tx1"/>
                </a:solidFill>
                <a:effectLst/>
                <a:latin typeface="+mn-lt"/>
                <a:ea typeface="+mn-ea"/>
                <a:cs typeface="+mn-cs"/>
              </a:rPr>
              <a:t>l‘</a:t>
            </a:r>
            <a:r>
              <a:rPr lang="fr-FR" sz="1200" b="0" i="1" kern="1200" dirty="0" smtClean="0">
                <a:solidFill>
                  <a:schemeClr val="tx1"/>
                </a:solidFill>
                <a:effectLst/>
                <a:latin typeface="Arial"/>
                <a:ea typeface="+mn-ea"/>
                <a:cs typeface="Arial"/>
              </a:rPr>
              <a:t>É</a:t>
            </a:r>
            <a:r>
              <a:rPr lang="fr-FR" sz="1200" b="0" i="1" kern="1200" dirty="0" smtClean="0">
                <a:solidFill>
                  <a:schemeClr val="tx1"/>
                </a:solidFill>
                <a:effectLst/>
                <a:latin typeface="+mn-lt"/>
                <a:ea typeface="+mn-ea"/>
                <a:cs typeface="+mn-cs"/>
              </a:rPr>
              <a:t>tude de cas: </a:t>
            </a:r>
            <a:r>
              <a:rPr lang="fr-CA" sz="1200" i="1" kern="1200" dirty="0" smtClean="0">
                <a:solidFill>
                  <a:schemeClr val="tx1"/>
                </a:solidFill>
                <a:effectLst/>
                <a:latin typeface="+mn-lt"/>
                <a:ea typeface="+mn-ea"/>
                <a:cs typeface="+mn-cs"/>
              </a:rPr>
              <a:t>gonocoque résistant aux antimicrobiens</a:t>
            </a:r>
            <a:r>
              <a:rPr lang="fr-CA" sz="1200" kern="1200" dirty="0" smtClean="0">
                <a:solidFill>
                  <a:schemeClr val="tx1"/>
                </a:solidFill>
                <a:effectLst/>
                <a:latin typeface="+mn-lt"/>
                <a:ea typeface="+mn-ea"/>
                <a:cs typeface="+mn-cs"/>
              </a:rPr>
              <a:t> accessible sur le site Web de l’Agence.</a:t>
            </a:r>
            <a:endParaRPr lang="fr-CA" i="1" dirty="0" smtClean="0"/>
          </a:p>
          <a:p>
            <a:pPr marL="171450" indent="-171450" defTabSz="931774">
              <a:buFont typeface="Arial" panose="020B0604020202020204" pitchFamily="34" charset="0"/>
              <a:buChar char="•"/>
              <a:defRPr/>
            </a:pPr>
            <a:r>
              <a:rPr lang="fr-CA" dirty="0" smtClean="0"/>
              <a:t>Pour obtenir de plus amples renseignements ou des ressources additionnelles sur le diagnostic et la prise en charge de la</a:t>
            </a:r>
            <a:r>
              <a:rPr lang="fr-CA" baseline="0" dirty="0" smtClean="0"/>
              <a:t> gonorrhée</a:t>
            </a:r>
            <a:r>
              <a:rPr lang="fr-CA" dirty="0" smtClean="0"/>
              <a:t>, veuillez consulter le chapitre Infections g</a:t>
            </a:r>
            <a:r>
              <a:rPr lang="fr-CA" i="0" dirty="0" smtClean="0"/>
              <a:t>onococciques des </a:t>
            </a:r>
            <a:r>
              <a:rPr lang="fr-CA" i="1" dirty="0" smtClean="0"/>
              <a:t>Lignes directrices canadiennes sur les infections transmissibles sexuellement, </a:t>
            </a:r>
            <a:r>
              <a:rPr lang="fr-CA" dirty="0" smtClean="0"/>
              <a:t>accessible sur le site Web de l’Agence.</a:t>
            </a:r>
          </a:p>
          <a:p>
            <a:endParaRPr lang="en-CA" dirty="0"/>
          </a:p>
        </p:txBody>
      </p:sp>
      <p:sp>
        <p:nvSpPr>
          <p:cNvPr id="4" name="Slide Number Placeholder 3"/>
          <p:cNvSpPr>
            <a:spLocks noGrp="1"/>
          </p:cNvSpPr>
          <p:nvPr>
            <p:ph type="sldNum" sz="quarter" idx="10"/>
          </p:nvPr>
        </p:nvSpPr>
        <p:spPr/>
        <p:txBody>
          <a:bodyPr/>
          <a:lstStyle/>
          <a:p>
            <a:fld id="{2208E07D-E011-45D3-86B3-C4E14D97A6DF}" type="slidenum">
              <a:rPr lang="en-CA" smtClean="0"/>
              <a:t>7</a:t>
            </a:fld>
            <a:endParaRPr lang="en-CA" dirty="0"/>
          </a:p>
        </p:txBody>
      </p:sp>
    </p:spTree>
    <p:extLst>
      <p:ext uri="{BB962C8B-B14F-4D97-AF65-F5344CB8AC3E}">
        <p14:creationId xmlns:p14="http://schemas.microsoft.com/office/powerpoint/2010/main" val="25559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CA"/>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CA"/>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1AA9243-4F48-46FB-A450-E105F364C202}" type="datetimeFigureOut">
              <a:rPr lang="en-CA" smtClean="0"/>
              <a:t>2015-02-10</a:t>
            </a:fld>
            <a:endParaRPr lang="en-CA"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CA"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DCE4DF1-79A8-4928-B427-AE98F35B28F6}" type="slidenum">
              <a:rPr lang="en-CA" smtClean="0"/>
              <a:t>‹#›</a:t>
            </a:fld>
            <a:endParaRPr lang="en-CA" dirty="0"/>
          </a:p>
        </p:txBody>
      </p:sp>
    </p:spTree>
    <p:extLst>
      <p:ext uri="{BB962C8B-B14F-4D97-AF65-F5344CB8AC3E}">
        <p14:creationId xmlns:p14="http://schemas.microsoft.com/office/powerpoint/2010/main" val="3013137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1AA9243-4F48-46FB-A450-E105F364C202}" type="datetimeFigureOut">
              <a:rPr lang="en-CA" smtClean="0"/>
              <a:t>2015-02-10</a:t>
            </a:fld>
            <a:endParaRPr lang="en-CA"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CA"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DCE4DF1-79A8-4928-B427-AE98F35B28F6}" type="slidenum">
              <a:rPr lang="en-CA" smtClean="0"/>
              <a:t>‹#›</a:t>
            </a:fld>
            <a:endParaRPr lang="en-CA" dirty="0"/>
          </a:p>
        </p:txBody>
      </p:sp>
    </p:spTree>
    <p:extLst>
      <p:ext uri="{BB962C8B-B14F-4D97-AF65-F5344CB8AC3E}">
        <p14:creationId xmlns:p14="http://schemas.microsoft.com/office/powerpoint/2010/main" val="9505489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CA"/>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1AA9243-4F48-46FB-A450-E105F364C202}" type="datetimeFigureOut">
              <a:rPr lang="en-CA" smtClean="0"/>
              <a:t>2015-02-10</a:t>
            </a:fld>
            <a:endParaRPr lang="en-CA"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CA"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DCE4DF1-79A8-4928-B427-AE98F35B28F6}" type="slidenum">
              <a:rPr lang="en-CA" smtClean="0"/>
              <a:t>‹#›</a:t>
            </a:fld>
            <a:endParaRPr lang="en-CA" dirty="0"/>
          </a:p>
        </p:txBody>
      </p:sp>
    </p:spTree>
    <p:extLst>
      <p:ext uri="{BB962C8B-B14F-4D97-AF65-F5344CB8AC3E}">
        <p14:creationId xmlns:p14="http://schemas.microsoft.com/office/powerpoint/2010/main" val="3467742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1AA9243-4F48-46FB-A450-E105F364C202}" type="datetimeFigureOut">
              <a:rPr lang="en-CA" smtClean="0"/>
              <a:t>2015-02-10</a:t>
            </a:fld>
            <a:endParaRPr lang="en-CA"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CA"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DCE4DF1-79A8-4928-B427-AE98F35B28F6}" type="slidenum">
              <a:rPr lang="en-CA" smtClean="0"/>
              <a:t>‹#›</a:t>
            </a:fld>
            <a:endParaRPr lang="en-CA" dirty="0"/>
          </a:p>
        </p:txBody>
      </p:sp>
    </p:spTree>
    <p:extLst>
      <p:ext uri="{BB962C8B-B14F-4D97-AF65-F5344CB8AC3E}">
        <p14:creationId xmlns:p14="http://schemas.microsoft.com/office/powerpoint/2010/main" val="38839642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CA"/>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1AA9243-4F48-46FB-A450-E105F364C202}" type="datetimeFigureOut">
              <a:rPr lang="en-CA" smtClean="0"/>
              <a:t>2015-02-10</a:t>
            </a:fld>
            <a:endParaRPr lang="en-CA" dirty="0"/>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CA" dirty="0"/>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2DCE4DF1-79A8-4928-B427-AE98F35B28F6}" type="slidenum">
              <a:rPr lang="en-CA" smtClean="0"/>
              <a:t>‹#›</a:t>
            </a:fld>
            <a:endParaRPr lang="en-CA" dirty="0"/>
          </a:p>
        </p:txBody>
      </p:sp>
    </p:spTree>
    <p:extLst>
      <p:ext uri="{BB962C8B-B14F-4D97-AF65-F5344CB8AC3E}">
        <p14:creationId xmlns:p14="http://schemas.microsoft.com/office/powerpoint/2010/main" val="1504777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1AA9243-4F48-46FB-A450-E105F364C202}" type="datetimeFigureOut">
              <a:rPr lang="en-CA" smtClean="0"/>
              <a:t>2015-02-10</a:t>
            </a:fld>
            <a:endParaRPr lang="en-CA"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CA"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DCE4DF1-79A8-4928-B427-AE98F35B28F6}" type="slidenum">
              <a:rPr lang="en-CA" smtClean="0"/>
              <a:t>‹#›</a:t>
            </a:fld>
            <a:endParaRPr lang="en-CA" dirty="0"/>
          </a:p>
        </p:txBody>
      </p:sp>
    </p:spTree>
    <p:extLst>
      <p:ext uri="{BB962C8B-B14F-4D97-AF65-F5344CB8AC3E}">
        <p14:creationId xmlns:p14="http://schemas.microsoft.com/office/powerpoint/2010/main" val="3860681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CA"/>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11AA9243-4F48-46FB-A450-E105F364C202}" type="datetimeFigureOut">
              <a:rPr lang="en-CA" smtClean="0"/>
              <a:t>2015-02-10</a:t>
            </a:fld>
            <a:endParaRPr lang="en-CA" dirty="0"/>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CA" dirty="0"/>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2DCE4DF1-79A8-4928-B427-AE98F35B28F6}" type="slidenum">
              <a:rPr lang="en-CA" smtClean="0"/>
              <a:t>‹#›</a:t>
            </a:fld>
            <a:endParaRPr lang="en-CA" dirty="0"/>
          </a:p>
        </p:txBody>
      </p:sp>
    </p:spTree>
    <p:extLst>
      <p:ext uri="{BB962C8B-B14F-4D97-AF65-F5344CB8AC3E}">
        <p14:creationId xmlns:p14="http://schemas.microsoft.com/office/powerpoint/2010/main" val="3312719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CA"/>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11AA9243-4F48-46FB-A450-E105F364C202}" type="datetimeFigureOut">
              <a:rPr lang="en-CA" smtClean="0"/>
              <a:t>2015-02-10</a:t>
            </a:fld>
            <a:endParaRPr lang="en-CA" dirty="0"/>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CA" dirty="0"/>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2DCE4DF1-79A8-4928-B427-AE98F35B28F6}" type="slidenum">
              <a:rPr lang="en-CA" smtClean="0"/>
              <a:t>‹#›</a:t>
            </a:fld>
            <a:endParaRPr lang="en-CA" dirty="0"/>
          </a:p>
        </p:txBody>
      </p:sp>
    </p:spTree>
    <p:extLst>
      <p:ext uri="{BB962C8B-B14F-4D97-AF65-F5344CB8AC3E}">
        <p14:creationId xmlns:p14="http://schemas.microsoft.com/office/powerpoint/2010/main" val="1186022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CA" dirty="0"/>
          </a:p>
        </p:txBody>
      </p:sp>
      <p:sp>
        <p:nvSpPr>
          <p:cNvPr id="4" name="Slide Number Placeholder 3"/>
          <p:cNvSpPr>
            <a:spLocks noGrp="1"/>
          </p:cNvSpPr>
          <p:nvPr>
            <p:ph type="sldNum" sz="quarter" idx="12"/>
          </p:nvPr>
        </p:nvSpPr>
        <p:spPr>
          <a:xfrm>
            <a:off x="6156176" y="6453336"/>
            <a:ext cx="2133600" cy="365125"/>
          </a:xfrm>
          <a:prstGeom prst="rect">
            <a:avLst/>
          </a:prstGeom>
        </p:spPr>
        <p:txBody>
          <a:bodyPr/>
          <a:lstStyle/>
          <a:p>
            <a:fld id="{2DCE4DF1-79A8-4928-B427-AE98F35B28F6}" type="slidenum">
              <a:rPr lang="en-CA" smtClean="0"/>
              <a:t>‹#›</a:t>
            </a:fld>
            <a:endParaRPr lang="en-CA" dirty="0"/>
          </a:p>
        </p:txBody>
      </p:sp>
    </p:spTree>
    <p:extLst>
      <p:ext uri="{BB962C8B-B14F-4D97-AF65-F5344CB8AC3E}">
        <p14:creationId xmlns:p14="http://schemas.microsoft.com/office/powerpoint/2010/main" val="9989705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CA"/>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1AA9243-4F48-46FB-A450-E105F364C202}" type="datetimeFigureOut">
              <a:rPr lang="en-CA" smtClean="0"/>
              <a:t>2015-02-10</a:t>
            </a:fld>
            <a:endParaRPr lang="en-CA"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CA"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DCE4DF1-79A8-4928-B427-AE98F35B28F6}" type="slidenum">
              <a:rPr lang="en-CA" smtClean="0"/>
              <a:t>‹#›</a:t>
            </a:fld>
            <a:endParaRPr lang="en-CA" dirty="0"/>
          </a:p>
        </p:txBody>
      </p:sp>
    </p:spTree>
    <p:extLst>
      <p:ext uri="{BB962C8B-B14F-4D97-AF65-F5344CB8AC3E}">
        <p14:creationId xmlns:p14="http://schemas.microsoft.com/office/powerpoint/2010/main" val="6191994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CA"/>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CA"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11AA9243-4F48-46FB-A450-E105F364C202}" type="datetimeFigureOut">
              <a:rPr lang="en-CA" smtClean="0"/>
              <a:t>2015-02-10</a:t>
            </a:fld>
            <a:endParaRPr lang="en-CA" dirty="0"/>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CA" dirty="0"/>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2DCE4DF1-79A8-4928-B427-AE98F35B28F6}" type="slidenum">
              <a:rPr lang="en-CA" smtClean="0"/>
              <a:t>‹#›</a:t>
            </a:fld>
            <a:endParaRPr lang="en-CA" dirty="0"/>
          </a:p>
        </p:txBody>
      </p:sp>
    </p:spTree>
    <p:extLst>
      <p:ext uri="{BB962C8B-B14F-4D97-AF65-F5344CB8AC3E}">
        <p14:creationId xmlns:p14="http://schemas.microsoft.com/office/powerpoint/2010/main" val="19285308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7308304" y="6408308"/>
            <a:ext cx="82720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CE4DF1-79A8-4928-B427-AE98F35B28F6}" type="slidenum">
              <a:rPr lang="en-CA" smtClean="0"/>
              <a:t>‹#›</a:t>
            </a:fld>
            <a:endParaRPr lang="en-CA" dirty="0"/>
          </a:p>
        </p:txBody>
      </p:sp>
      <p:sp>
        <p:nvSpPr>
          <p:cNvPr id="8" name="Rectangle 7"/>
          <p:cNvSpPr/>
          <p:nvPr/>
        </p:nvSpPr>
        <p:spPr>
          <a:xfrm>
            <a:off x="0" y="-27384"/>
            <a:ext cx="9158561" cy="648072"/>
          </a:xfrm>
          <a:prstGeom prst="rect">
            <a:avLst/>
          </a:prstGeom>
          <a:solidFill>
            <a:srgbClr val="31386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9" name="Picture 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0" y="6426298"/>
            <a:ext cx="1990725"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4"/>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8316416" y="6526310"/>
            <a:ext cx="657225" cy="20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ctangle 10"/>
          <p:cNvSpPr/>
          <p:nvPr/>
        </p:nvSpPr>
        <p:spPr>
          <a:xfrm>
            <a:off x="0" y="692696"/>
            <a:ext cx="9158562" cy="216024"/>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3" name="Pentagon 12"/>
          <p:cNvSpPr/>
          <p:nvPr/>
        </p:nvSpPr>
        <p:spPr>
          <a:xfrm>
            <a:off x="-36512" y="692696"/>
            <a:ext cx="4896544" cy="401608"/>
          </a:xfrm>
          <a:prstGeom prst="homePlate">
            <a:avLst>
              <a:gd name="adj" fmla="val 9322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4" name="TextBox 13"/>
          <p:cNvSpPr txBox="1"/>
          <p:nvPr/>
        </p:nvSpPr>
        <p:spPr>
          <a:xfrm>
            <a:off x="4285789" y="6426298"/>
            <a:ext cx="572423" cy="276999"/>
          </a:xfrm>
          <a:prstGeom prst="rect">
            <a:avLst/>
          </a:prstGeom>
          <a:noFill/>
        </p:spPr>
        <p:txBody>
          <a:bodyPr wrap="square" rtlCol="0">
            <a:spAutoFit/>
          </a:bodyPr>
          <a:lstStyle/>
          <a:p>
            <a:pPr algn="ctr"/>
            <a:r>
              <a:rPr lang="en-CA" sz="1200" dirty="0" smtClean="0"/>
              <a:t>2014</a:t>
            </a:r>
            <a:endParaRPr lang="en-CA" sz="1200" dirty="0"/>
          </a:p>
        </p:txBody>
      </p:sp>
    </p:spTree>
    <p:extLst>
      <p:ext uri="{BB962C8B-B14F-4D97-AF65-F5344CB8AC3E}">
        <p14:creationId xmlns:p14="http://schemas.microsoft.com/office/powerpoint/2010/main" val="29911351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4.xml"/><Relationship Id="rId7" Type="http://schemas.openxmlformats.org/officeDocument/2006/relationships/image" Target="../media/image4.png"/><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3.png"/><Relationship Id="rId5" Type="http://schemas.openxmlformats.org/officeDocument/2006/relationships/notesSlide" Target="../notesSlides/notesSlide2.xml"/><Relationship Id="rId4"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diagramData" Target="../diagrams/data1.xml"/><Relationship Id="rId3" Type="http://schemas.openxmlformats.org/officeDocument/2006/relationships/tags" Target="../tags/tag7.xml"/><Relationship Id="rId7" Type="http://schemas.openxmlformats.org/officeDocument/2006/relationships/image" Target="../media/image7.png"/><Relationship Id="rId12" Type="http://schemas.microsoft.com/office/2007/relationships/diagramDrawing" Target="../diagrams/drawing1.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6.png"/><Relationship Id="rId11" Type="http://schemas.openxmlformats.org/officeDocument/2006/relationships/diagramColors" Target="../diagrams/colors1.xml"/><Relationship Id="rId5" Type="http://schemas.openxmlformats.org/officeDocument/2006/relationships/notesSlide" Target="../notesSlides/notesSlide3.xml"/><Relationship Id="rId10" Type="http://schemas.openxmlformats.org/officeDocument/2006/relationships/diagramQuickStyle" Target="../diagrams/quickStyle1.xml"/><Relationship Id="rId4" Type="http://schemas.openxmlformats.org/officeDocument/2006/relationships/slideLayout" Target="../slideLayouts/slideLayout7.xml"/><Relationship Id="rId9"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8" Type="http://schemas.openxmlformats.org/officeDocument/2006/relationships/tags" Target="../tags/tag15.xml"/><Relationship Id="rId13" Type="http://schemas.openxmlformats.org/officeDocument/2006/relationships/tags" Target="../tags/tag20.xml"/><Relationship Id="rId18" Type="http://schemas.openxmlformats.org/officeDocument/2006/relationships/image" Target="../media/image13.png"/><Relationship Id="rId3" Type="http://schemas.openxmlformats.org/officeDocument/2006/relationships/tags" Target="../tags/tag10.xml"/><Relationship Id="rId21" Type="http://schemas.openxmlformats.org/officeDocument/2006/relationships/image" Target="../media/image16.png"/><Relationship Id="rId7" Type="http://schemas.openxmlformats.org/officeDocument/2006/relationships/tags" Target="../tags/tag14.xml"/><Relationship Id="rId12" Type="http://schemas.openxmlformats.org/officeDocument/2006/relationships/tags" Target="../tags/tag19.xml"/><Relationship Id="rId17" Type="http://schemas.openxmlformats.org/officeDocument/2006/relationships/image" Target="../media/image12.png"/><Relationship Id="rId2" Type="http://schemas.openxmlformats.org/officeDocument/2006/relationships/tags" Target="../tags/tag9.xml"/><Relationship Id="rId16" Type="http://schemas.openxmlformats.org/officeDocument/2006/relationships/notesSlide" Target="../notesSlides/notesSlide4.xml"/><Relationship Id="rId20" Type="http://schemas.openxmlformats.org/officeDocument/2006/relationships/image" Target="../media/image15.png"/><Relationship Id="rId1" Type="http://schemas.openxmlformats.org/officeDocument/2006/relationships/tags" Target="../tags/tag8.xml"/><Relationship Id="rId6" Type="http://schemas.openxmlformats.org/officeDocument/2006/relationships/tags" Target="../tags/tag13.xml"/><Relationship Id="rId11" Type="http://schemas.openxmlformats.org/officeDocument/2006/relationships/tags" Target="../tags/tag18.xml"/><Relationship Id="rId5" Type="http://schemas.openxmlformats.org/officeDocument/2006/relationships/tags" Target="../tags/tag12.xml"/><Relationship Id="rId15" Type="http://schemas.openxmlformats.org/officeDocument/2006/relationships/slideLayout" Target="../slideLayouts/slideLayout7.xml"/><Relationship Id="rId10" Type="http://schemas.openxmlformats.org/officeDocument/2006/relationships/tags" Target="../tags/tag17.xml"/><Relationship Id="rId19" Type="http://schemas.openxmlformats.org/officeDocument/2006/relationships/image" Target="../media/image14.png"/><Relationship Id="rId4" Type="http://schemas.openxmlformats.org/officeDocument/2006/relationships/tags" Target="../tags/tag11.xml"/><Relationship Id="rId9" Type="http://schemas.openxmlformats.org/officeDocument/2006/relationships/tags" Target="../tags/tag16.xml"/><Relationship Id="rId14" Type="http://schemas.openxmlformats.org/officeDocument/2006/relationships/tags" Target="../tags/tag21.xml"/><Relationship Id="rId22" Type="http://schemas.openxmlformats.org/officeDocument/2006/relationships/hyperlink" Target="http://www.phac-aspc.gc.ca/std-mts/sti-its/cgsti-ldcits/section-5-6-fra.php" TargetMode="Externa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ags" Target="../tags/tag22.xml"/><Relationship Id="rId5" Type="http://schemas.openxmlformats.org/officeDocument/2006/relationships/image" Target="../media/image18.png"/><Relationship Id="rId4" Type="http://schemas.openxmlformats.org/officeDocument/2006/relationships/image" Target="../media/image17.png"/></Relationships>
</file>

<file path=ppt/slides/_rels/slide6.xml.rels><?xml version="1.0" encoding="UTF-8" standalone="yes"?>
<Relationships xmlns="http://schemas.openxmlformats.org/package/2006/relationships"><Relationship Id="rId8" Type="http://schemas.openxmlformats.org/officeDocument/2006/relationships/slideLayout" Target="../slideLayouts/slideLayout7.xml"/><Relationship Id="rId13" Type="http://schemas.openxmlformats.org/officeDocument/2006/relationships/image" Target="../media/image22.png"/><Relationship Id="rId3" Type="http://schemas.openxmlformats.org/officeDocument/2006/relationships/tags" Target="../tags/tag25.xml"/><Relationship Id="rId7" Type="http://schemas.openxmlformats.org/officeDocument/2006/relationships/tags" Target="../tags/tag29.xml"/><Relationship Id="rId12" Type="http://schemas.openxmlformats.org/officeDocument/2006/relationships/image" Target="../media/image21.png"/><Relationship Id="rId2" Type="http://schemas.openxmlformats.org/officeDocument/2006/relationships/tags" Target="../tags/tag24.xml"/><Relationship Id="rId1" Type="http://schemas.openxmlformats.org/officeDocument/2006/relationships/tags" Target="../tags/tag23.xml"/><Relationship Id="rId6" Type="http://schemas.openxmlformats.org/officeDocument/2006/relationships/tags" Target="../tags/tag28.xml"/><Relationship Id="rId11" Type="http://schemas.openxmlformats.org/officeDocument/2006/relationships/image" Target="../media/image20.png"/><Relationship Id="rId5" Type="http://schemas.openxmlformats.org/officeDocument/2006/relationships/tags" Target="../tags/tag27.xml"/><Relationship Id="rId10" Type="http://schemas.openxmlformats.org/officeDocument/2006/relationships/image" Target="../media/image19.png"/><Relationship Id="rId4" Type="http://schemas.openxmlformats.org/officeDocument/2006/relationships/tags" Target="../tags/tag26.xml"/><Relationship Id="rId9"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7.xml"/><Relationship Id="rId1" Type="http://schemas.openxmlformats.org/officeDocument/2006/relationships/tags" Target="../tags/tag3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07340"/>
            <a:ext cx="8964488" cy="461665"/>
          </a:xfrm>
          <a:prstGeom prst="rect">
            <a:avLst/>
          </a:prstGeom>
          <a:noFill/>
        </p:spPr>
        <p:txBody>
          <a:bodyPr wrap="square" rtlCol="0">
            <a:spAutoFit/>
          </a:bodyPr>
          <a:lstStyle/>
          <a:p>
            <a:pPr algn="ctr"/>
            <a:r>
              <a:rPr lang="fr-FR" sz="2400" b="1" i="1" dirty="0" smtClean="0">
                <a:solidFill>
                  <a:prstClr val="white"/>
                </a:solidFill>
              </a:rPr>
              <a:t>N. gonorrhoeae </a:t>
            </a:r>
            <a:r>
              <a:rPr lang="fr-FR" sz="2400" b="1" dirty="0" smtClean="0">
                <a:solidFill>
                  <a:prstClr val="white"/>
                </a:solidFill>
              </a:rPr>
              <a:t>résistante aux antimicrobiens: Séance d’information</a:t>
            </a:r>
            <a:endParaRPr lang="fr-CA" sz="2400" dirty="0">
              <a:solidFill>
                <a:prstClr val="white"/>
              </a:solidFill>
              <a:latin typeface="Arial Rounded MT Bold" pitchFamily="34" charset="0"/>
            </a:endParaRPr>
          </a:p>
        </p:txBody>
      </p:sp>
      <p:sp>
        <p:nvSpPr>
          <p:cNvPr id="5" name="TextBox 4"/>
          <p:cNvSpPr txBox="1"/>
          <p:nvPr/>
        </p:nvSpPr>
        <p:spPr>
          <a:xfrm>
            <a:off x="179512" y="674112"/>
            <a:ext cx="3672408" cy="738664"/>
          </a:xfrm>
          <a:prstGeom prst="rect">
            <a:avLst/>
          </a:prstGeom>
          <a:noFill/>
        </p:spPr>
        <p:txBody>
          <a:bodyPr wrap="square" rtlCol="0">
            <a:spAutoFit/>
          </a:bodyPr>
          <a:lstStyle/>
          <a:p>
            <a:r>
              <a:rPr lang="en-CA" sz="2400" dirty="0" smtClean="0">
                <a:solidFill>
                  <a:schemeClr val="bg1"/>
                </a:solidFill>
                <a:latin typeface="Arial Rounded MT Bold" pitchFamily="34" charset="0"/>
              </a:rPr>
              <a:t>INTRODUCTION</a:t>
            </a:r>
          </a:p>
          <a:p>
            <a:endParaRPr lang="en-CA" dirty="0"/>
          </a:p>
        </p:txBody>
      </p:sp>
      <p:grpSp>
        <p:nvGrpSpPr>
          <p:cNvPr id="8" name="Group 7"/>
          <p:cNvGrpSpPr/>
          <p:nvPr>
            <p:custDataLst>
              <p:tags r:id="rId1"/>
            </p:custDataLst>
          </p:nvPr>
        </p:nvGrpSpPr>
        <p:grpSpPr>
          <a:xfrm>
            <a:off x="467544" y="2036435"/>
            <a:ext cx="8352928" cy="2832725"/>
            <a:chOff x="683568" y="2037153"/>
            <a:chExt cx="7992887" cy="2399959"/>
          </a:xfrm>
        </p:grpSpPr>
        <p:sp>
          <p:nvSpPr>
            <p:cNvPr id="9" name="Rounded Rectangle 8"/>
            <p:cNvSpPr/>
            <p:nvPr/>
          </p:nvSpPr>
          <p:spPr>
            <a:xfrm>
              <a:off x="683568" y="2060848"/>
              <a:ext cx="7992887" cy="2376264"/>
            </a:xfrm>
            <a:prstGeom prst="roundRect">
              <a:avLst>
                <a:gd name="adj" fmla="val 10000"/>
              </a:avLst>
            </a:prstGeom>
            <a:solidFill>
              <a:schemeClr val="bg1"/>
            </a:solidFill>
            <a:ln w="38100">
              <a:solidFill>
                <a:schemeClr val="accent3"/>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0" name="Rounded Rectangle 4"/>
            <p:cNvSpPr/>
            <p:nvPr/>
          </p:nvSpPr>
          <p:spPr>
            <a:xfrm>
              <a:off x="738871" y="2037153"/>
              <a:ext cx="7882282" cy="239995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0" tIns="25400" rIns="38100" bIns="25400" numCol="1" spcCol="1270" anchor="ctr" anchorCtr="0">
              <a:noAutofit/>
            </a:bodyPr>
            <a:lstStyle/>
            <a:p>
              <a:pPr algn="ctr"/>
              <a:r>
                <a:rPr lang="fr-CA" sz="3600" dirty="0" smtClean="0">
                  <a:solidFill>
                    <a:schemeClr val="tx1"/>
                  </a:solidFill>
                </a:rPr>
                <a:t>Des actions accrues sont nécessaires pour prévenir et contrôler la gonorrhée. La résistance aux antimicrobiens constitue une nouvelle menace pour la santé publique à l’échelle mondiale.</a:t>
              </a:r>
              <a:endParaRPr lang="fr-CA" sz="3600" dirty="0">
                <a:solidFill>
                  <a:schemeClr val="tx1"/>
                </a:solidFill>
              </a:endParaRPr>
            </a:p>
          </p:txBody>
        </p:sp>
      </p:grpSp>
    </p:spTree>
    <p:extLst>
      <p:ext uri="{BB962C8B-B14F-4D97-AF65-F5344CB8AC3E}">
        <p14:creationId xmlns:p14="http://schemas.microsoft.com/office/powerpoint/2010/main" val="2357728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16632"/>
            <a:ext cx="8964488" cy="738664"/>
          </a:xfrm>
          <a:prstGeom prst="rect">
            <a:avLst/>
          </a:prstGeom>
          <a:noFill/>
        </p:spPr>
        <p:txBody>
          <a:bodyPr wrap="square" rtlCol="0">
            <a:spAutoFit/>
          </a:bodyPr>
          <a:lstStyle/>
          <a:p>
            <a:pPr algn="ctr"/>
            <a:r>
              <a:rPr lang="fr-FR" sz="2400" b="1" i="1" dirty="0" smtClean="0">
                <a:solidFill>
                  <a:prstClr val="white"/>
                </a:solidFill>
              </a:rPr>
              <a:t>N. gonorrhoeae </a:t>
            </a:r>
            <a:r>
              <a:rPr lang="fr-FR" sz="2400" b="1" dirty="0" smtClean="0">
                <a:solidFill>
                  <a:prstClr val="white"/>
                </a:solidFill>
              </a:rPr>
              <a:t>résistante aux antimicrobiens: Séance d’information</a:t>
            </a:r>
            <a:endParaRPr lang="fr-CA" sz="2400" dirty="0" smtClean="0">
              <a:solidFill>
                <a:prstClr val="white"/>
              </a:solidFill>
              <a:latin typeface="Arial Rounded MT Bold" pitchFamily="34" charset="0"/>
            </a:endParaRPr>
          </a:p>
          <a:p>
            <a:endParaRPr lang="en-CA" dirty="0"/>
          </a:p>
        </p:txBody>
      </p:sp>
      <p:sp>
        <p:nvSpPr>
          <p:cNvPr id="3" name="TextBox 2"/>
          <p:cNvSpPr txBox="1"/>
          <p:nvPr/>
        </p:nvSpPr>
        <p:spPr>
          <a:xfrm>
            <a:off x="179512" y="692696"/>
            <a:ext cx="3672408" cy="677108"/>
          </a:xfrm>
          <a:prstGeom prst="rect">
            <a:avLst/>
          </a:prstGeom>
          <a:noFill/>
        </p:spPr>
        <p:txBody>
          <a:bodyPr wrap="square" rtlCol="0">
            <a:spAutoFit/>
          </a:bodyPr>
          <a:lstStyle/>
          <a:p>
            <a:r>
              <a:rPr lang="fr-CA" sz="2000" dirty="0" smtClean="0">
                <a:solidFill>
                  <a:schemeClr val="bg1"/>
                </a:solidFill>
                <a:latin typeface="Arial Rounded MT Bold" pitchFamily="34" charset="0"/>
              </a:rPr>
              <a:t>PRINCIPAUX ENJEUX</a:t>
            </a:r>
          </a:p>
          <a:p>
            <a:endParaRPr lang="en-CA" dirty="0"/>
          </a:p>
        </p:txBody>
      </p:sp>
      <p:grpSp>
        <p:nvGrpSpPr>
          <p:cNvPr id="4" name="Group 3"/>
          <p:cNvGrpSpPr/>
          <p:nvPr>
            <p:custDataLst>
              <p:tags r:id="rId1"/>
            </p:custDataLst>
          </p:nvPr>
        </p:nvGrpSpPr>
        <p:grpSpPr>
          <a:xfrm>
            <a:off x="234390" y="1644093"/>
            <a:ext cx="8465912" cy="4233179"/>
            <a:chOff x="234390" y="1500077"/>
            <a:chExt cx="8465912" cy="4233179"/>
          </a:xfrm>
        </p:grpSpPr>
        <p:cxnSp>
          <p:nvCxnSpPr>
            <p:cNvPr id="13" name="Straight Connector 12"/>
            <p:cNvCxnSpPr/>
            <p:nvPr/>
          </p:nvCxnSpPr>
          <p:spPr>
            <a:xfrm>
              <a:off x="6667500" y="4251722"/>
              <a:ext cx="0" cy="146201"/>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5" name="Rounded Rectangle 4"/>
            <p:cNvSpPr/>
            <p:nvPr/>
          </p:nvSpPr>
          <p:spPr>
            <a:xfrm>
              <a:off x="3642239" y="4391386"/>
              <a:ext cx="1361809" cy="1341870"/>
            </a:xfrm>
            <a:prstGeom prst="roundRect">
              <a:avLst/>
            </a:prstGeom>
            <a:ln w="38100"/>
          </p:spPr>
          <p:style>
            <a:lnRef idx="2">
              <a:schemeClr val="accent3"/>
            </a:lnRef>
            <a:fillRef idx="1">
              <a:schemeClr val="lt1"/>
            </a:fillRef>
            <a:effectRef idx="0">
              <a:schemeClr val="accent3"/>
            </a:effectRef>
            <a:fontRef idx="minor">
              <a:schemeClr val="dk1"/>
            </a:fontRef>
          </p:style>
          <p:txBody>
            <a:bodyPr rtlCol="0" anchor="ctr"/>
            <a:lstStyle/>
            <a:p>
              <a:pPr algn="ctr"/>
              <a:endParaRPr lang="en-CA" dirty="0"/>
            </a:p>
          </p:txBody>
        </p:sp>
        <p:sp>
          <p:nvSpPr>
            <p:cNvPr id="6" name="Rounded Rectangle 5"/>
            <p:cNvSpPr/>
            <p:nvPr/>
          </p:nvSpPr>
          <p:spPr>
            <a:xfrm>
              <a:off x="3599891" y="2918103"/>
              <a:ext cx="1361809" cy="1341870"/>
            </a:xfrm>
            <a:prstGeom prst="roundRect">
              <a:avLst/>
            </a:prstGeom>
            <a:ln w="38100"/>
          </p:spPr>
          <p:style>
            <a:lnRef idx="2">
              <a:schemeClr val="accent3"/>
            </a:lnRef>
            <a:fillRef idx="1">
              <a:schemeClr val="lt1"/>
            </a:fillRef>
            <a:effectRef idx="0">
              <a:schemeClr val="accent3"/>
            </a:effectRef>
            <a:fontRef idx="minor">
              <a:schemeClr val="dk1"/>
            </a:fontRef>
          </p:style>
          <p:txBody>
            <a:bodyPr rtlCol="0" anchor="ctr"/>
            <a:lstStyle/>
            <a:p>
              <a:pPr algn="ctr"/>
              <a:endParaRPr lang="en-CA" dirty="0"/>
            </a:p>
          </p:txBody>
        </p:sp>
        <p:cxnSp>
          <p:nvCxnSpPr>
            <p:cNvPr id="7" name="Straight Connector 6"/>
            <p:cNvCxnSpPr/>
            <p:nvPr/>
          </p:nvCxnSpPr>
          <p:spPr>
            <a:xfrm>
              <a:off x="6660232" y="2629361"/>
              <a:ext cx="0" cy="353491"/>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5076059" y="2852936"/>
              <a:ext cx="3624243" cy="1440159"/>
              <a:chOff x="939477" y="4257086"/>
              <a:chExt cx="2081117" cy="3423602"/>
            </a:xfrm>
          </p:grpSpPr>
          <p:sp>
            <p:nvSpPr>
              <p:cNvPr id="18" name="Oval 7"/>
              <p:cNvSpPr/>
              <p:nvPr/>
            </p:nvSpPr>
            <p:spPr>
              <a:xfrm>
                <a:off x="939477" y="4257086"/>
                <a:ext cx="2046750" cy="3423602"/>
              </a:xfrm>
              <a:prstGeom prst="roundRect">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9" name="Rectangle 11"/>
              <p:cNvSpPr/>
              <p:nvPr/>
            </p:nvSpPr>
            <p:spPr>
              <a:xfrm>
                <a:off x="953169" y="4713993"/>
                <a:ext cx="2067425" cy="971395"/>
              </a:xfrm>
              <a:prstGeom prst="roundRect">
                <a:avLst/>
              </a:prstGeom>
            </p:spPr>
            <p:txBody>
              <a:bodyPr wrap="square">
                <a:spAutoFit/>
              </a:bodyPr>
              <a:lstStyle/>
              <a:p>
                <a:pPr algn="ctr"/>
                <a:endParaRPr lang="en-CA" dirty="0">
                  <a:solidFill>
                    <a:srgbClr val="002060"/>
                  </a:solidFill>
                </a:endParaRPr>
              </a:p>
            </p:txBody>
          </p:sp>
        </p:grpSp>
        <p:grpSp>
          <p:nvGrpSpPr>
            <p:cNvPr id="9" name="Group 8"/>
            <p:cNvGrpSpPr/>
            <p:nvPr/>
          </p:nvGrpSpPr>
          <p:grpSpPr>
            <a:xfrm>
              <a:off x="5113831" y="4397923"/>
              <a:ext cx="3526621" cy="1335333"/>
              <a:chOff x="-8838628" y="11988233"/>
              <a:chExt cx="3526621" cy="1335333"/>
            </a:xfrm>
          </p:grpSpPr>
          <p:sp>
            <p:nvSpPr>
              <p:cNvPr id="16" name="Rounded Rectangle 15"/>
              <p:cNvSpPr/>
              <p:nvPr/>
            </p:nvSpPr>
            <p:spPr>
              <a:xfrm>
                <a:off x="-8838628" y="11988233"/>
                <a:ext cx="3526621" cy="1335333"/>
              </a:xfrm>
              <a:prstGeom prst="roundRect">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17" name="Rectangle 16"/>
              <p:cNvSpPr/>
              <p:nvPr/>
            </p:nvSpPr>
            <p:spPr>
              <a:xfrm>
                <a:off x="-8660379" y="12171438"/>
                <a:ext cx="2992143" cy="923330"/>
              </a:xfrm>
              <a:prstGeom prst="rect">
                <a:avLst/>
              </a:prstGeom>
            </p:spPr>
            <p:txBody>
              <a:bodyPr wrap="square">
                <a:spAutoFit/>
              </a:bodyPr>
              <a:lstStyle/>
              <a:p>
                <a:pPr algn="ctr"/>
                <a:r>
                  <a:rPr lang="fr-CA" dirty="0" smtClean="0">
                    <a:solidFill>
                      <a:srgbClr val="002060"/>
                    </a:solidFill>
                  </a:rPr>
                  <a:t>La résistance aux céphalosporines  est surtout observée chez les HARSAH*.</a:t>
                </a:r>
                <a:endParaRPr lang="fr-CA" dirty="0">
                  <a:solidFill>
                    <a:srgbClr val="002060"/>
                  </a:solidFill>
                </a:endParaRPr>
              </a:p>
            </p:txBody>
          </p:sp>
        </p:grpSp>
        <p:sp>
          <p:nvSpPr>
            <p:cNvPr id="10" name="Oval 9"/>
            <p:cNvSpPr/>
            <p:nvPr/>
          </p:nvSpPr>
          <p:spPr>
            <a:xfrm>
              <a:off x="234390" y="1563927"/>
              <a:ext cx="3024336" cy="2837850"/>
            </a:xfrm>
            <a:prstGeom prst="ellipse">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pic>
          <p:nvPicPr>
            <p:cNvPr id="11" name="Picture 10"/>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840088" y="4569296"/>
              <a:ext cx="1019944" cy="1019944"/>
            </a:xfrm>
            <a:prstGeom prst="rect">
              <a:avLst/>
            </a:prstGeom>
          </p:spPr>
        </p:pic>
        <p:grpSp>
          <p:nvGrpSpPr>
            <p:cNvPr id="12" name="Group 11"/>
            <p:cNvGrpSpPr/>
            <p:nvPr/>
          </p:nvGrpSpPr>
          <p:grpSpPr>
            <a:xfrm>
              <a:off x="358152" y="1500077"/>
              <a:ext cx="2676970" cy="2425178"/>
              <a:chOff x="79064" y="1124744"/>
              <a:chExt cx="2676970" cy="2425178"/>
            </a:xfrm>
          </p:grpSpPr>
          <p:sp>
            <p:nvSpPr>
              <p:cNvPr id="14" name="Rectangle 13"/>
              <p:cNvSpPr/>
              <p:nvPr/>
            </p:nvSpPr>
            <p:spPr>
              <a:xfrm>
                <a:off x="79064" y="2349593"/>
                <a:ext cx="2676970" cy="1200329"/>
              </a:xfrm>
              <a:prstGeom prst="rect">
                <a:avLst/>
              </a:prstGeom>
            </p:spPr>
            <p:txBody>
              <a:bodyPr wrap="square">
                <a:spAutoFit/>
              </a:bodyPr>
              <a:lstStyle/>
              <a:p>
                <a:pPr algn="ctr"/>
                <a:r>
                  <a:rPr lang="fr-CA" dirty="0" smtClean="0">
                    <a:solidFill>
                      <a:srgbClr val="002060"/>
                    </a:solidFill>
                  </a:rPr>
                  <a:t>Le nombre de cas d’infection gonococcique déclarés au Canada a augmenté depuis 1997.</a:t>
                </a:r>
                <a:endParaRPr lang="fr-CA" dirty="0">
                  <a:solidFill>
                    <a:srgbClr val="002060"/>
                  </a:solidFill>
                </a:endParaRPr>
              </a:p>
            </p:txBody>
          </p:sp>
          <p:pic>
            <p:nvPicPr>
              <p:cNvPr id="15" name="Picture 14"/>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630829" y="1124744"/>
                <a:ext cx="1584176" cy="1584176"/>
              </a:xfrm>
              <a:prstGeom prst="rect">
                <a:avLst/>
              </a:prstGeom>
            </p:spPr>
          </p:pic>
        </p:grpSp>
      </p:grpSp>
      <p:grpSp>
        <p:nvGrpSpPr>
          <p:cNvPr id="20" name="Group 19"/>
          <p:cNvGrpSpPr/>
          <p:nvPr>
            <p:custDataLst>
              <p:tags r:id="rId2"/>
            </p:custDataLst>
          </p:nvPr>
        </p:nvGrpSpPr>
        <p:grpSpPr>
          <a:xfrm>
            <a:off x="3599891" y="1255709"/>
            <a:ext cx="5040560" cy="1525219"/>
            <a:chOff x="4503448" y="-5158307"/>
            <a:chExt cx="5040560" cy="3098646"/>
          </a:xfrm>
        </p:grpSpPr>
        <p:sp>
          <p:nvSpPr>
            <p:cNvPr id="21" name="Oval 8"/>
            <p:cNvSpPr/>
            <p:nvPr/>
          </p:nvSpPr>
          <p:spPr>
            <a:xfrm>
              <a:off x="4503448" y="-5158307"/>
              <a:ext cx="5040560" cy="3098646"/>
            </a:xfrm>
            <a:prstGeom prst="roundRect">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22" name="Rectangle 12"/>
            <p:cNvSpPr/>
            <p:nvPr/>
          </p:nvSpPr>
          <p:spPr>
            <a:xfrm>
              <a:off x="4503448" y="-4926710"/>
              <a:ext cx="5040559" cy="1037700"/>
            </a:xfrm>
            <a:prstGeom prst="roundRect">
              <a:avLst/>
            </a:prstGeom>
          </p:spPr>
          <p:txBody>
            <a:bodyPr wrap="square">
              <a:spAutoFit/>
            </a:bodyPr>
            <a:lstStyle/>
            <a:p>
              <a:pPr algn="ctr"/>
              <a:endParaRPr lang="en-CA" sz="2400" b="1" dirty="0">
                <a:solidFill>
                  <a:srgbClr val="002060"/>
                </a:solidFill>
              </a:endParaRPr>
            </a:p>
          </p:txBody>
        </p:sp>
      </p:grpSp>
      <p:sp>
        <p:nvSpPr>
          <p:cNvPr id="23" name="Rectangle 22"/>
          <p:cNvSpPr/>
          <p:nvPr/>
        </p:nvSpPr>
        <p:spPr>
          <a:xfrm>
            <a:off x="3851920" y="1220559"/>
            <a:ext cx="4572000" cy="1200329"/>
          </a:xfrm>
          <a:prstGeom prst="rect">
            <a:avLst/>
          </a:prstGeom>
        </p:spPr>
        <p:txBody>
          <a:bodyPr>
            <a:spAutoFit/>
          </a:bodyPr>
          <a:lstStyle/>
          <a:p>
            <a:pPr algn="ctr"/>
            <a:r>
              <a:rPr lang="fr-CA" sz="2400" dirty="0" smtClean="0">
                <a:solidFill>
                  <a:srgbClr val="002060"/>
                </a:solidFill>
              </a:rPr>
              <a:t>Des infections gonococciques sont </a:t>
            </a:r>
            <a:r>
              <a:rPr lang="fr-CA" sz="2400" b="1" dirty="0" smtClean="0">
                <a:solidFill>
                  <a:srgbClr val="002060"/>
                </a:solidFill>
              </a:rPr>
              <a:t>résistantes </a:t>
            </a:r>
            <a:r>
              <a:rPr lang="fr-CA" sz="2400" dirty="0" smtClean="0">
                <a:solidFill>
                  <a:srgbClr val="002060"/>
                </a:solidFill>
              </a:rPr>
              <a:t>aux traitements médicamenteux existants.</a:t>
            </a:r>
            <a:endParaRPr lang="fr-CA" sz="2400" dirty="0">
              <a:solidFill>
                <a:srgbClr val="002060"/>
              </a:solidFill>
            </a:endParaRPr>
          </a:p>
        </p:txBody>
      </p:sp>
      <p:sp>
        <p:nvSpPr>
          <p:cNvPr id="24" name="Rectangle 23"/>
          <p:cNvSpPr/>
          <p:nvPr/>
        </p:nvSpPr>
        <p:spPr>
          <a:xfrm>
            <a:off x="4932040" y="3113673"/>
            <a:ext cx="3850657" cy="1323439"/>
          </a:xfrm>
          <a:prstGeom prst="rect">
            <a:avLst/>
          </a:prstGeom>
        </p:spPr>
        <p:txBody>
          <a:bodyPr wrap="square">
            <a:spAutoFit/>
          </a:bodyPr>
          <a:lstStyle/>
          <a:p>
            <a:pPr algn="ctr">
              <a:defRPr/>
            </a:pPr>
            <a:r>
              <a:rPr lang="fr-CA" sz="1600" dirty="0">
                <a:solidFill>
                  <a:srgbClr val="002060"/>
                </a:solidFill>
              </a:rPr>
              <a:t>De plus en plus résistante à la pénicilline, à la tétracycline et aux quinolones. Diminution de sa sensibilité aux céphalosporines de troisième génération sous forme orale ou injectable</a:t>
            </a:r>
          </a:p>
        </p:txBody>
      </p:sp>
      <p:pic>
        <p:nvPicPr>
          <p:cNvPr id="25" name="Picture 2"/>
          <p:cNvPicPr>
            <a:picLocks noChangeAspect="1" noChangeArrowheads="1"/>
          </p:cNvPicPr>
          <p:nvPr>
            <p:custDataLst>
              <p:tags r:id="rId3"/>
            </p:custDataLst>
          </p:nvPr>
        </p:nvPicPr>
        <p:blipFill>
          <a:blip r:embed="rId8" cstate="print">
            <a:extLst>
              <a:ext uri="{28A0092B-C50C-407E-A947-70E740481C1C}">
                <a14:useLocalDpi xmlns:a14="http://schemas.microsoft.com/office/drawing/2010/main" val="0"/>
              </a:ext>
            </a:extLst>
          </a:blip>
          <a:srcRect/>
          <a:stretch>
            <a:fillRect/>
          </a:stretch>
        </p:blipFill>
        <p:spPr bwMode="auto">
          <a:xfrm>
            <a:off x="3733200" y="3149355"/>
            <a:ext cx="1095190" cy="8288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Rectangle 25"/>
          <p:cNvSpPr/>
          <p:nvPr/>
        </p:nvSpPr>
        <p:spPr>
          <a:xfrm>
            <a:off x="6228182" y="5858108"/>
            <a:ext cx="2808314" cy="523220"/>
          </a:xfrm>
          <a:prstGeom prst="rect">
            <a:avLst/>
          </a:prstGeom>
        </p:spPr>
        <p:txBody>
          <a:bodyPr wrap="square">
            <a:spAutoFit/>
          </a:bodyPr>
          <a:lstStyle/>
          <a:p>
            <a:r>
              <a:rPr lang="en-CA" sz="1400" dirty="0" smtClean="0"/>
              <a:t>* </a:t>
            </a:r>
            <a:r>
              <a:rPr lang="fr-CA" sz="1400" dirty="0" smtClean="0"/>
              <a:t>Hommes ayant des relations sexuelles avec d’autres hommes</a:t>
            </a:r>
            <a:endParaRPr lang="fr-CA" sz="1400" dirty="0"/>
          </a:p>
        </p:txBody>
      </p:sp>
    </p:spTree>
    <p:extLst>
      <p:ext uri="{BB962C8B-B14F-4D97-AF65-F5344CB8AC3E}">
        <p14:creationId xmlns:p14="http://schemas.microsoft.com/office/powerpoint/2010/main" val="39553118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Connector 10"/>
          <p:cNvCxnSpPr/>
          <p:nvPr>
            <p:custDataLst>
              <p:tags r:id="rId1"/>
            </p:custDataLst>
          </p:nvPr>
        </p:nvCxnSpPr>
        <p:spPr>
          <a:xfrm>
            <a:off x="6588224" y="2060848"/>
            <a:ext cx="0" cy="3744416"/>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107504" y="87015"/>
            <a:ext cx="8964488" cy="461665"/>
          </a:xfrm>
          <a:prstGeom prst="rect">
            <a:avLst/>
          </a:prstGeom>
        </p:spPr>
        <p:txBody>
          <a:bodyPr wrap="square">
            <a:spAutoFit/>
          </a:bodyPr>
          <a:lstStyle/>
          <a:p>
            <a:pPr algn="ctr"/>
            <a:r>
              <a:rPr lang="fr-FR" sz="2400" b="1" i="1" dirty="0" smtClean="0">
                <a:solidFill>
                  <a:prstClr val="white"/>
                </a:solidFill>
              </a:rPr>
              <a:t>N. gonorrhoeae </a:t>
            </a:r>
            <a:r>
              <a:rPr lang="fr-FR" sz="2400" b="1" dirty="0" smtClean="0">
                <a:solidFill>
                  <a:prstClr val="white"/>
                </a:solidFill>
              </a:rPr>
              <a:t>résistante aux antimicrobiens: Séance d’information</a:t>
            </a:r>
            <a:endParaRPr lang="fr-CA" sz="2400" dirty="0">
              <a:solidFill>
                <a:prstClr val="white"/>
              </a:solidFill>
              <a:latin typeface="Arial Rounded MT Bold" pitchFamily="34" charset="0"/>
            </a:endParaRPr>
          </a:p>
        </p:txBody>
      </p:sp>
      <p:sp>
        <p:nvSpPr>
          <p:cNvPr id="3" name="Rectangle 2"/>
          <p:cNvSpPr/>
          <p:nvPr/>
        </p:nvSpPr>
        <p:spPr>
          <a:xfrm>
            <a:off x="179512" y="692696"/>
            <a:ext cx="2232248" cy="461665"/>
          </a:xfrm>
          <a:prstGeom prst="rect">
            <a:avLst/>
          </a:prstGeom>
        </p:spPr>
        <p:txBody>
          <a:bodyPr wrap="square">
            <a:spAutoFit/>
          </a:bodyPr>
          <a:lstStyle/>
          <a:p>
            <a:r>
              <a:rPr lang="en-CA" sz="2400" dirty="0" smtClean="0">
                <a:solidFill>
                  <a:schemeClr val="bg1"/>
                </a:solidFill>
                <a:latin typeface="Arial Rounded MT Bold" pitchFamily="34" charset="0"/>
              </a:rPr>
              <a:t>DIAGNOSTIC</a:t>
            </a:r>
            <a:endParaRPr lang="en-CA" sz="2400" dirty="0">
              <a:solidFill>
                <a:schemeClr val="bg1"/>
              </a:solidFill>
              <a:latin typeface="Arial Rounded MT Bold" pitchFamily="34" charset="0"/>
            </a:endParaRPr>
          </a:p>
        </p:txBody>
      </p:sp>
      <p:grpSp>
        <p:nvGrpSpPr>
          <p:cNvPr id="4" name="Group 3"/>
          <p:cNvGrpSpPr/>
          <p:nvPr>
            <p:custDataLst>
              <p:tags r:id="rId2"/>
            </p:custDataLst>
          </p:nvPr>
        </p:nvGrpSpPr>
        <p:grpSpPr>
          <a:xfrm>
            <a:off x="38100" y="1885176"/>
            <a:ext cx="3203847" cy="3272016"/>
            <a:chOff x="306495" y="1885176"/>
            <a:chExt cx="3203847" cy="3272016"/>
          </a:xfrm>
        </p:grpSpPr>
        <p:grpSp>
          <p:nvGrpSpPr>
            <p:cNvPr id="5" name="Group 4"/>
            <p:cNvGrpSpPr/>
            <p:nvPr/>
          </p:nvGrpSpPr>
          <p:grpSpPr>
            <a:xfrm>
              <a:off x="306495" y="1885176"/>
              <a:ext cx="3203847" cy="3272016"/>
              <a:chOff x="482666" y="560796"/>
              <a:chExt cx="3203847" cy="3272016"/>
            </a:xfrm>
          </p:grpSpPr>
          <p:sp>
            <p:nvSpPr>
              <p:cNvPr id="8" name="Oval 7"/>
              <p:cNvSpPr/>
              <p:nvPr/>
            </p:nvSpPr>
            <p:spPr>
              <a:xfrm>
                <a:off x="482666" y="560796"/>
                <a:ext cx="3203847" cy="3272016"/>
              </a:xfrm>
              <a:prstGeom prst="ellipse">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b="1" dirty="0" smtClean="0"/>
                  <a:t> </a:t>
                </a:r>
                <a:endParaRPr lang="fr-CA" b="1" dirty="0"/>
              </a:p>
            </p:txBody>
          </p:sp>
          <p:sp>
            <p:nvSpPr>
              <p:cNvPr id="9" name="Rectangle 8"/>
              <p:cNvSpPr/>
              <p:nvPr/>
            </p:nvSpPr>
            <p:spPr>
              <a:xfrm>
                <a:off x="738872" y="1366476"/>
                <a:ext cx="2693518" cy="2031325"/>
              </a:xfrm>
              <a:prstGeom prst="rect">
                <a:avLst/>
              </a:prstGeom>
            </p:spPr>
            <p:txBody>
              <a:bodyPr wrap="square">
                <a:spAutoFit/>
              </a:bodyPr>
              <a:lstStyle/>
              <a:p>
                <a:pPr algn="ctr"/>
                <a:r>
                  <a:rPr lang="fr-CA" dirty="0" smtClean="0">
                    <a:solidFill>
                      <a:srgbClr val="002060"/>
                    </a:solidFill>
                  </a:rPr>
                  <a:t>Dans certaines situations cliniques, envisager le prélèvement d’échantillons </a:t>
                </a:r>
                <a:r>
                  <a:rPr lang="fr-CA" b="1" dirty="0" smtClean="0">
                    <a:solidFill>
                      <a:srgbClr val="002060"/>
                    </a:solidFill>
                  </a:rPr>
                  <a:t>tant pour la culture que pour le TAAN</a:t>
                </a:r>
                <a:r>
                  <a:rPr lang="fr-CA" dirty="0" smtClean="0">
                    <a:solidFill>
                      <a:srgbClr val="002060"/>
                    </a:solidFill>
                  </a:rPr>
                  <a:t>, surtout chez les patients symptomatiques.</a:t>
                </a:r>
                <a:endParaRPr lang="fr-CA" b="1" dirty="0">
                  <a:solidFill>
                    <a:srgbClr val="002060"/>
                  </a:solidFill>
                </a:endParaRPr>
              </a:p>
            </p:txBody>
          </p:sp>
        </p:grpSp>
        <p:pic>
          <p:nvPicPr>
            <p:cNvPr id="6" name="Picture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6926" y="2114734"/>
              <a:ext cx="680804" cy="680804"/>
            </a:xfrm>
            <a:prstGeom prst="rect">
              <a:avLst/>
            </a:prstGeom>
          </p:spPr>
        </p:pic>
        <p:pic>
          <p:nvPicPr>
            <p:cNvPr id="7" name="Picture 6"/>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802964" y="2256313"/>
              <a:ext cx="680804" cy="680804"/>
            </a:xfrm>
            <a:prstGeom prst="rect">
              <a:avLst/>
            </a:prstGeom>
          </p:spPr>
        </p:pic>
      </p:grpSp>
      <p:graphicFrame>
        <p:nvGraphicFramePr>
          <p:cNvPr id="10" name="Diagram 9"/>
          <p:cNvGraphicFramePr/>
          <p:nvPr>
            <p:custDataLst>
              <p:tags r:id="rId3"/>
            </p:custDataLst>
            <p:extLst>
              <p:ext uri="{D42A27DB-BD31-4B8C-83A1-F6EECF244321}">
                <p14:modId xmlns:p14="http://schemas.microsoft.com/office/powerpoint/2010/main" val="3460169363"/>
              </p:ext>
            </p:extLst>
          </p:nvPr>
        </p:nvGraphicFramePr>
        <p:xfrm>
          <a:off x="2339752" y="1116777"/>
          <a:ext cx="7114823" cy="5229863"/>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extLst>
      <p:ext uri="{BB962C8B-B14F-4D97-AF65-F5344CB8AC3E}">
        <p14:creationId xmlns:p14="http://schemas.microsoft.com/office/powerpoint/2010/main" val="679402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 name="Straight Connector 9"/>
          <p:cNvCxnSpPr/>
          <p:nvPr>
            <p:custDataLst>
              <p:tags r:id="rId1"/>
            </p:custDataLst>
          </p:nvPr>
        </p:nvCxnSpPr>
        <p:spPr>
          <a:xfrm>
            <a:off x="6532187" y="2005913"/>
            <a:ext cx="21335" cy="1531099"/>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179512" y="116632"/>
            <a:ext cx="8856984" cy="738664"/>
          </a:xfrm>
          <a:prstGeom prst="rect">
            <a:avLst/>
          </a:prstGeom>
          <a:noFill/>
        </p:spPr>
        <p:txBody>
          <a:bodyPr wrap="square" rtlCol="0">
            <a:spAutoFit/>
          </a:bodyPr>
          <a:lstStyle/>
          <a:p>
            <a:pPr algn="ctr"/>
            <a:r>
              <a:rPr lang="fr-FR" sz="2400" b="1" i="1" dirty="0" smtClean="0">
                <a:solidFill>
                  <a:prstClr val="white"/>
                </a:solidFill>
              </a:rPr>
              <a:t>N. gonorrhoeae </a:t>
            </a:r>
            <a:r>
              <a:rPr lang="fr-FR" sz="2400" b="1" dirty="0" smtClean="0">
                <a:solidFill>
                  <a:prstClr val="white"/>
                </a:solidFill>
              </a:rPr>
              <a:t>résistante aux antimicrobiens: Séance d’information</a:t>
            </a:r>
            <a:endParaRPr lang="fr-CA" sz="2400" dirty="0" smtClean="0">
              <a:solidFill>
                <a:prstClr val="white"/>
              </a:solidFill>
              <a:latin typeface="Arial Rounded MT Bold" pitchFamily="34" charset="0"/>
            </a:endParaRPr>
          </a:p>
          <a:p>
            <a:endParaRPr lang="en-CA" dirty="0"/>
          </a:p>
        </p:txBody>
      </p:sp>
      <p:sp>
        <p:nvSpPr>
          <p:cNvPr id="4" name="TextBox 3"/>
          <p:cNvSpPr txBox="1"/>
          <p:nvPr/>
        </p:nvSpPr>
        <p:spPr>
          <a:xfrm>
            <a:off x="179512" y="692696"/>
            <a:ext cx="3672408" cy="738664"/>
          </a:xfrm>
          <a:prstGeom prst="rect">
            <a:avLst/>
          </a:prstGeom>
          <a:noFill/>
        </p:spPr>
        <p:txBody>
          <a:bodyPr wrap="square" rtlCol="0">
            <a:spAutoFit/>
          </a:bodyPr>
          <a:lstStyle/>
          <a:p>
            <a:r>
              <a:rPr lang="fr-CA" sz="2400" b="1" dirty="0" smtClean="0">
                <a:solidFill>
                  <a:schemeClr val="bg1"/>
                </a:solidFill>
                <a:latin typeface="Arial Rounded MT Bold" pitchFamily="34" charset="0"/>
              </a:rPr>
              <a:t>TRAITEMENT</a:t>
            </a:r>
          </a:p>
          <a:p>
            <a:endParaRPr lang="en-CA" dirty="0"/>
          </a:p>
        </p:txBody>
      </p:sp>
      <p:grpSp>
        <p:nvGrpSpPr>
          <p:cNvPr id="5" name="Group 4"/>
          <p:cNvGrpSpPr/>
          <p:nvPr>
            <p:custDataLst>
              <p:tags r:id="rId2"/>
            </p:custDataLst>
          </p:nvPr>
        </p:nvGrpSpPr>
        <p:grpSpPr>
          <a:xfrm>
            <a:off x="145831" y="1677954"/>
            <a:ext cx="2853913" cy="2853913"/>
            <a:chOff x="-36512" y="2040264"/>
            <a:chExt cx="2304256" cy="2304256"/>
          </a:xfrm>
        </p:grpSpPr>
        <p:sp>
          <p:nvSpPr>
            <p:cNvPr id="6" name="Oval 5"/>
            <p:cNvSpPr/>
            <p:nvPr/>
          </p:nvSpPr>
          <p:spPr>
            <a:xfrm>
              <a:off x="-36512" y="2040264"/>
              <a:ext cx="2304256" cy="2304256"/>
            </a:xfrm>
            <a:prstGeom prst="ellipse">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b="1" dirty="0" smtClean="0"/>
                <a:t> </a:t>
              </a:r>
              <a:endParaRPr lang="fr-CA" b="1" dirty="0"/>
            </a:p>
          </p:txBody>
        </p:sp>
        <p:sp>
          <p:nvSpPr>
            <p:cNvPr id="7" name="Rectangle 6"/>
            <p:cNvSpPr/>
            <p:nvPr/>
          </p:nvSpPr>
          <p:spPr>
            <a:xfrm>
              <a:off x="48822" y="3168522"/>
              <a:ext cx="2129940" cy="745499"/>
            </a:xfrm>
            <a:prstGeom prst="rect">
              <a:avLst/>
            </a:prstGeom>
          </p:spPr>
          <p:txBody>
            <a:bodyPr wrap="square">
              <a:spAutoFit/>
            </a:bodyPr>
            <a:lstStyle/>
            <a:p>
              <a:pPr algn="ctr"/>
              <a:r>
                <a:rPr lang="fr-CA" dirty="0" smtClean="0">
                  <a:solidFill>
                    <a:srgbClr val="002060"/>
                  </a:solidFill>
                </a:rPr>
                <a:t>La</a:t>
              </a:r>
              <a:r>
                <a:rPr lang="fr-CA" b="1" dirty="0" smtClean="0">
                  <a:solidFill>
                    <a:srgbClr val="002060"/>
                  </a:solidFill>
                </a:rPr>
                <a:t> monothérapie </a:t>
              </a:r>
              <a:r>
                <a:rPr lang="fr-CA" dirty="0" smtClean="0">
                  <a:solidFill>
                    <a:srgbClr val="002060"/>
                  </a:solidFill>
                </a:rPr>
                <a:t>devrait être </a:t>
              </a:r>
              <a:r>
                <a:rPr lang="fr-CA" b="1" dirty="0" smtClean="0">
                  <a:solidFill>
                    <a:srgbClr val="002060"/>
                  </a:solidFill>
                </a:rPr>
                <a:t>évitée</a:t>
              </a:r>
              <a:r>
                <a:rPr lang="fr-CA" dirty="0" smtClean="0">
                  <a:solidFill>
                    <a:srgbClr val="002060"/>
                  </a:solidFill>
                </a:rPr>
                <a:t> afin de prévenir la résistance.</a:t>
              </a:r>
              <a:endParaRPr lang="fr-CA" dirty="0">
                <a:solidFill>
                  <a:srgbClr val="002060"/>
                </a:solidFill>
              </a:endParaRPr>
            </a:p>
          </p:txBody>
        </p:sp>
      </p:grpSp>
      <p:pic>
        <p:nvPicPr>
          <p:cNvPr id="8" name="Picture 7"/>
          <p:cNvPicPr>
            <a:picLocks noChangeAspect="1"/>
          </p:cNvPicPr>
          <p:nvPr>
            <p:custDataLst>
              <p:tags r:id="rId3"/>
            </p:custDataLst>
          </p:nvPr>
        </p:nvPicPr>
        <p:blipFill>
          <a:blip r:embed="rId17" cstate="print">
            <a:extLst>
              <a:ext uri="{28A0092B-C50C-407E-A947-70E740481C1C}">
                <a14:useLocalDpi xmlns:a14="http://schemas.microsoft.com/office/drawing/2010/main" val="0"/>
              </a:ext>
            </a:extLst>
          </a:blip>
          <a:stretch>
            <a:fillRect/>
          </a:stretch>
        </p:blipFill>
        <p:spPr>
          <a:xfrm>
            <a:off x="990739" y="1800356"/>
            <a:ext cx="1164096" cy="1164096"/>
          </a:xfrm>
          <a:prstGeom prst="rect">
            <a:avLst/>
          </a:prstGeom>
        </p:spPr>
      </p:pic>
      <p:sp>
        <p:nvSpPr>
          <p:cNvPr id="9" name="Freeform 8"/>
          <p:cNvSpPr/>
          <p:nvPr>
            <p:custDataLst>
              <p:tags r:id="rId4"/>
            </p:custDataLst>
          </p:nvPr>
        </p:nvSpPr>
        <p:spPr>
          <a:xfrm>
            <a:off x="3131843" y="1153176"/>
            <a:ext cx="5616621" cy="1029027"/>
          </a:xfrm>
          <a:custGeom>
            <a:avLst/>
            <a:gdLst>
              <a:gd name="connsiteX0" fmla="*/ 0 w 5512593"/>
              <a:gd name="connsiteY0" fmla="*/ 102903 h 1029027"/>
              <a:gd name="connsiteX1" fmla="*/ 102903 w 5512593"/>
              <a:gd name="connsiteY1" fmla="*/ 0 h 1029027"/>
              <a:gd name="connsiteX2" fmla="*/ 5409690 w 5512593"/>
              <a:gd name="connsiteY2" fmla="*/ 0 h 1029027"/>
              <a:gd name="connsiteX3" fmla="*/ 5512593 w 5512593"/>
              <a:gd name="connsiteY3" fmla="*/ 102903 h 1029027"/>
              <a:gd name="connsiteX4" fmla="*/ 5512593 w 5512593"/>
              <a:gd name="connsiteY4" fmla="*/ 926124 h 1029027"/>
              <a:gd name="connsiteX5" fmla="*/ 5409690 w 5512593"/>
              <a:gd name="connsiteY5" fmla="*/ 1029027 h 1029027"/>
              <a:gd name="connsiteX6" fmla="*/ 102903 w 5512593"/>
              <a:gd name="connsiteY6" fmla="*/ 1029027 h 1029027"/>
              <a:gd name="connsiteX7" fmla="*/ 0 w 5512593"/>
              <a:gd name="connsiteY7" fmla="*/ 926124 h 1029027"/>
              <a:gd name="connsiteX8" fmla="*/ 0 w 5512593"/>
              <a:gd name="connsiteY8" fmla="*/ 102903 h 1029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12593" h="1029027">
                <a:moveTo>
                  <a:pt x="0" y="102903"/>
                </a:moveTo>
                <a:cubicBezTo>
                  <a:pt x="0" y="46071"/>
                  <a:pt x="46071" y="0"/>
                  <a:pt x="102903" y="0"/>
                </a:cubicBezTo>
                <a:lnTo>
                  <a:pt x="5409690" y="0"/>
                </a:lnTo>
                <a:cubicBezTo>
                  <a:pt x="5466522" y="0"/>
                  <a:pt x="5512593" y="46071"/>
                  <a:pt x="5512593" y="102903"/>
                </a:cubicBezTo>
                <a:lnTo>
                  <a:pt x="5512593" y="926124"/>
                </a:lnTo>
                <a:cubicBezTo>
                  <a:pt x="5512593" y="982956"/>
                  <a:pt x="5466522" y="1029027"/>
                  <a:pt x="5409690" y="1029027"/>
                </a:cubicBezTo>
                <a:lnTo>
                  <a:pt x="102903" y="1029027"/>
                </a:lnTo>
                <a:cubicBezTo>
                  <a:pt x="46071" y="1029027"/>
                  <a:pt x="0" y="982956"/>
                  <a:pt x="0" y="926124"/>
                </a:cubicBezTo>
                <a:lnTo>
                  <a:pt x="0" y="102903"/>
                </a:lnTo>
                <a:close/>
              </a:path>
            </a:pathLst>
          </a:custGeom>
          <a:ln w="38100"/>
        </p:spPr>
        <p:style>
          <a:lnRef idx="2">
            <a:schemeClr val="accent3"/>
          </a:lnRef>
          <a:fillRef idx="1">
            <a:schemeClr val="lt1"/>
          </a:fillRef>
          <a:effectRef idx="0">
            <a:schemeClr val="accent3"/>
          </a:effectRef>
          <a:fontRef idx="minor">
            <a:schemeClr val="dk1"/>
          </a:fontRef>
        </p:style>
        <p:txBody>
          <a:bodyPr spcFirstLastPara="0" vert="horz" wrap="square" lIns="81574" tIns="64429" rIns="81574" bIns="64429" numCol="1" spcCol="1270" anchor="ctr" anchorCtr="0">
            <a:noAutofit/>
          </a:bodyPr>
          <a:lstStyle/>
          <a:p>
            <a:pPr lvl="0" algn="ctr" defTabSz="1200150">
              <a:lnSpc>
                <a:spcPct val="90000"/>
              </a:lnSpc>
              <a:spcBef>
                <a:spcPct val="0"/>
              </a:spcBef>
              <a:spcAft>
                <a:spcPct val="35000"/>
              </a:spcAft>
            </a:pPr>
            <a:r>
              <a:rPr lang="fr-CA" sz="2700" kern="1200" dirty="0" smtClean="0">
                <a:solidFill>
                  <a:srgbClr val="002060"/>
                </a:solidFill>
              </a:rPr>
              <a:t>Les patients devraient recevoir un traitement d’association (</a:t>
            </a:r>
            <a:r>
              <a:rPr lang="fr-CA" sz="2700" dirty="0" smtClean="0">
                <a:solidFill>
                  <a:srgbClr val="002060"/>
                </a:solidFill>
              </a:rPr>
              <a:t>deux </a:t>
            </a:r>
            <a:r>
              <a:rPr lang="fr-CA" sz="2700" kern="1200" dirty="0" smtClean="0">
                <a:solidFill>
                  <a:srgbClr val="002060"/>
                </a:solidFill>
              </a:rPr>
              <a:t>antibiotiques).</a:t>
            </a:r>
            <a:endParaRPr lang="fr-CA" sz="2700" kern="1200" dirty="0"/>
          </a:p>
        </p:txBody>
      </p:sp>
      <p:sp>
        <p:nvSpPr>
          <p:cNvPr id="11" name="Freeform 10"/>
          <p:cNvSpPr/>
          <p:nvPr>
            <p:custDataLst>
              <p:tags r:id="rId5"/>
            </p:custDataLst>
          </p:nvPr>
        </p:nvSpPr>
        <p:spPr>
          <a:xfrm>
            <a:off x="4326639" y="2367428"/>
            <a:ext cx="4421824" cy="1029027"/>
          </a:xfrm>
          <a:custGeom>
            <a:avLst/>
            <a:gdLst>
              <a:gd name="connsiteX0" fmla="*/ 0 w 4421824"/>
              <a:gd name="connsiteY0" fmla="*/ 171539 h 1029027"/>
              <a:gd name="connsiteX1" fmla="*/ 171539 w 4421824"/>
              <a:gd name="connsiteY1" fmla="*/ 0 h 1029027"/>
              <a:gd name="connsiteX2" fmla="*/ 4250285 w 4421824"/>
              <a:gd name="connsiteY2" fmla="*/ 0 h 1029027"/>
              <a:gd name="connsiteX3" fmla="*/ 4421824 w 4421824"/>
              <a:gd name="connsiteY3" fmla="*/ 171539 h 1029027"/>
              <a:gd name="connsiteX4" fmla="*/ 4421824 w 4421824"/>
              <a:gd name="connsiteY4" fmla="*/ 857488 h 1029027"/>
              <a:gd name="connsiteX5" fmla="*/ 4250285 w 4421824"/>
              <a:gd name="connsiteY5" fmla="*/ 1029027 h 1029027"/>
              <a:gd name="connsiteX6" fmla="*/ 171539 w 4421824"/>
              <a:gd name="connsiteY6" fmla="*/ 1029027 h 1029027"/>
              <a:gd name="connsiteX7" fmla="*/ 0 w 4421824"/>
              <a:gd name="connsiteY7" fmla="*/ 857488 h 1029027"/>
              <a:gd name="connsiteX8" fmla="*/ 0 w 4421824"/>
              <a:gd name="connsiteY8" fmla="*/ 171539 h 1029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21824" h="1029027">
                <a:moveTo>
                  <a:pt x="0" y="171539"/>
                </a:moveTo>
                <a:cubicBezTo>
                  <a:pt x="0" y="76801"/>
                  <a:pt x="76801" y="0"/>
                  <a:pt x="171539" y="0"/>
                </a:cubicBezTo>
                <a:lnTo>
                  <a:pt x="4250285" y="0"/>
                </a:lnTo>
                <a:cubicBezTo>
                  <a:pt x="4345023" y="0"/>
                  <a:pt x="4421824" y="76801"/>
                  <a:pt x="4421824" y="171539"/>
                </a:cubicBezTo>
                <a:lnTo>
                  <a:pt x="4421824" y="857488"/>
                </a:lnTo>
                <a:cubicBezTo>
                  <a:pt x="4421824" y="952226"/>
                  <a:pt x="4345023" y="1029027"/>
                  <a:pt x="4250285" y="1029027"/>
                </a:cubicBezTo>
                <a:lnTo>
                  <a:pt x="171539" y="1029027"/>
                </a:lnTo>
                <a:cubicBezTo>
                  <a:pt x="76801" y="1029027"/>
                  <a:pt x="0" y="952226"/>
                  <a:pt x="0" y="857488"/>
                </a:cubicBezTo>
                <a:lnTo>
                  <a:pt x="0" y="171539"/>
                </a:lnTo>
                <a:close/>
              </a:path>
            </a:pathLst>
          </a:custGeom>
          <a:ln w="38100"/>
        </p:spPr>
        <p:style>
          <a:lnRef idx="2">
            <a:schemeClr val="accent3"/>
          </a:lnRef>
          <a:fillRef idx="1">
            <a:schemeClr val="lt1"/>
          </a:fillRef>
          <a:effectRef idx="0">
            <a:schemeClr val="accent3"/>
          </a:effectRef>
          <a:fontRef idx="minor">
            <a:schemeClr val="dk1"/>
          </a:fontRef>
        </p:style>
        <p:txBody>
          <a:bodyPr spcFirstLastPara="0" vert="horz" wrap="square" lIns="142698" tIns="142698" rIns="142698" bIns="142698" numCol="1" spcCol="1270" anchor="ctr" anchorCtr="0">
            <a:noAutofit/>
          </a:bodyPr>
          <a:lstStyle/>
          <a:p>
            <a:pPr lvl="0" algn="ctr" defTabSz="577850">
              <a:lnSpc>
                <a:spcPct val="90000"/>
              </a:lnSpc>
              <a:spcBef>
                <a:spcPct val="0"/>
              </a:spcBef>
              <a:spcAft>
                <a:spcPct val="35000"/>
              </a:spcAft>
            </a:pPr>
            <a:r>
              <a:rPr lang="fr-CA" sz="1300" kern="1200" dirty="0" smtClean="0">
                <a:solidFill>
                  <a:srgbClr val="002060"/>
                </a:solidFill>
              </a:rPr>
              <a:t>Traitement privilégié de l’infection </a:t>
            </a:r>
            <a:r>
              <a:rPr lang="fr-CA" sz="1300" dirty="0" smtClean="0">
                <a:solidFill>
                  <a:srgbClr val="002060"/>
                </a:solidFill>
              </a:rPr>
              <a:t>anogénitale ou </a:t>
            </a:r>
            <a:r>
              <a:rPr lang="fr-CA" sz="1300" kern="1200" dirty="0" smtClean="0">
                <a:solidFill>
                  <a:srgbClr val="002060"/>
                </a:solidFill>
              </a:rPr>
              <a:t>pharyngée non compliquée chez les HARSAH :</a:t>
            </a:r>
          </a:p>
          <a:p>
            <a:pPr lvl="0" algn="ctr" defTabSz="577850">
              <a:lnSpc>
                <a:spcPct val="90000"/>
              </a:lnSpc>
              <a:spcBef>
                <a:spcPct val="0"/>
              </a:spcBef>
              <a:spcAft>
                <a:spcPct val="35000"/>
              </a:spcAft>
            </a:pPr>
            <a:r>
              <a:rPr lang="fr-CA" sz="1300" b="1" dirty="0" smtClean="0">
                <a:solidFill>
                  <a:srgbClr val="002060"/>
                </a:solidFill>
              </a:rPr>
              <a:t>c</a:t>
            </a:r>
            <a:r>
              <a:rPr lang="fr-CA" sz="1300" b="1" kern="1200" dirty="0" smtClean="0">
                <a:solidFill>
                  <a:srgbClr val="002060"/>
                </a:solidFill>
              </a:rPr>
              <a:t>eftriaxone, 250 mg, i.m. PLUS azithromycine, 1 g, p.o.</a:t>
            </a:r>
            <a:endParaRPr lang="fr-CA" sz="1300" b="1" kern="1200" dirty="0"/>
          </a:p>
        </p:txBody>
      </p:sp>
      <p:sp>
        <p:nvSpPr>
          <p:cNvPr id="12" name="Freeform 11"/>
          <p:cNvSpPr/>
          <p:nvPr>
            <p:custDataLst>
              <p:tags r:id="rId6"/>
            </p:custDataLst>
          </p:nvPr>
        </p:nvSpPr>
        <p:spPr>
          <a:xfrm>
            <a:off x="4326639" y="3519939"/>
            <a:ext cx="4421826" cy="1029027"/>
          </a:xfrm>
          <a:custGeom>
            <a:avLst/>
            <a:gdLst>
              <a:gd name="connsiteX0" fmla="*/ 0 w 4421824"/>
              <a:gd name="connsiteY0" fmla="*/ 171539 h 1029027"/>
              <a:gd name="connsiteX1" fmla="*/ 171539 w 4421824"/>
              <a:gd name="connsiteY1" fmla="*/ 0 h 1029027"/>
              <a:gd name="connsiteX2" fmla="*/ 4250285 w 4421824"/>
              <a:gd name="connsiteY2" fmla="*/ 0 h 1029027"/>
              <a:gd name="connsiteX3" fmla="*/ 4421824 w 4421824"/>
              <a:gd name="connsiteY3" fmla="*/ 171539 h 1029027"/>
              <a:gd name="connsiteX4" fmla="*/ 4421824 w 4421824"/>
              <a:gd name="connsiteY4" fmla="*/ 857488 h 1029027"/>
              <a:gd name="connsiteX5" fmla="*/ 4250285 w 4421824"/>
              <a:gd name="connsiteY5" fmla="*/ 1029027 h 1029027"/>
              <a:gd name="connsiteX6" fmla="*/ 171539 w 4421824"/>
              <a:gd name="connsiteY6" fmla="*/ 1029027 h 1029027"/>
              <a:gd name="connsiteX7" fmla="*/ 0 w 4421824"/>
              <a:gd name="connsiteY7" fmla="*/ 857488 h 1029027"/>
              <a:gd name="connsiteX8" fmla="*/ 0 w 4421824"/>
              <a:gd name="connsiteY8" fmla="*/ 171539 h 1029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21824" h="1029027">
                <a:moveTo>
                  <a:pt x="0" y="171539"/>
                </a:moveTo>
                <a:cubicBezTo>
                  <a:pt x="0" y="76801"/>
                  <a:pt x="76801" y="0"/>
                  <a:pt x="171539" y="0"/>
                </a:cubicBezTo>
                <a:lnTo>
                  <a:pt x="4250285" y="0"/>
                </a:lnTo>
                <a:cubicBezTo>
                  <a:pt x="4345023" y="0"/>
                  <a:pt x="4421824" y="76801"/>
                  <a:pt x="4421824" y="171539"/>
                </a:cubicBezTo>
                <a:lnTo>
                  <a:pt x="4421824" y="857488"/>
                </a:lnTo>
                <a:cubicBezTo>
                  <a:pt x="4421824" y="952226"/>
                  <a:pt x="4345023" y="1029027"/>
                  <a:pt x="4250285" y="1029027"/>
                </a:cubicBezTo>
                <a:lnTo>
                  <a:pt x="171539" y="1029027"/>
                </a:lnTo>
                <a:cubicBezTo>
                  <a:pt x="76801" y="1029027"/>
                  <a:pt x="0" y="952226"/>
                  <a:pt x="0" y="857488"/>
                </a:cubicBezTo>
                <a:lnTo>
                  <a:pt x="0" y="171539"/>
                </a:lnTo>
                <a:close/>
              </a:path>
            </a:pathLst>
          </a:custGeom>
          <a:ln w="38100"/>
        </p:spPr>
        <p:style>
          <a:lnRef idx="2">
            <a:schemeClr val="accent3"/>
          </a:lnRef>
          <a:fillRef idx="1">
            <a:schemeClr val="lt1"/>
          </a:fillRef>
          <a:effectRef idx="0">
            <a:schemeClr val="accent3"/>
          </a:effectRef>
          <a:fontRef idx="minor">
            <a:schemeClr val="dk1"/>
          </a:fontRef>
        </p:style>
        <p:txBody>
          <a:bodyPr spcFirstLastPara="0" vert="horz" wrap="square" lIns="142698" tIns="142698" rIns="142698" bIns="142698" numCol="1" spcCol="1270" anchor="ctr" anchorCtr="0">
            <a:noAutofit/>
          </a:bodyPr>
          <a:lstStyle/>
          <a:p>
            <a:pPr lvl="0" algn="ctr" defTabSz="577850">
              <a:lnSpc>
                <a:spcPct val="90000"/>
              </a:lnSpc>
              <a:spcBef>
                <a:spcPct val="0"/>
              </a:spcBef>
              <a:spcAft>
                <a:spcPct val="35000"/>
              </a:spcAft>
            </a:pPr>
            <a:r>
              <a:rPr lang="fr-CA" sz="1300" dirty="0" smtClean="0">
                <a:solidFill>
                  <a:srgbClr val="002060"/>
                </a:solidFill>
              </a:rPr>
              <a:t>T</a:t>
            </a:r>
            <a:r>
              <a:rPr lang="fr-CA" sz="1300" kern="1200" dirty="0" smtClean="0">
                <a:solidFill>
                  <a:srgbClr val="002060"/>
                </a:solidFill>
              </a:rPr>
              <a:t>raitement privilégié de l’infection anogénitale et pharyngée non compliquée c</a:t>
            </a:r>
            <a:r>
              <a:rPr lang="fr-CA" sz="1300" dirty="0" smtClean="0">
                <a:solidFill>
                  <a:srgbClr val="002060"/>
                </a:solidFill>
              </a:rPr>
              <a:t>hez les autres adultes et les jeunes (≥ 9 ans) :</a:t>
            </a:r>
            <a:endParaRPr lang="fr-CA" sz="1300" kern="1200" dirty="0" smtClean="0">
              <a:solidFill>
                <a:srgbClr val="002060"/>
              </a:solidFill>
            </a:endParaRPr>
          </a:p>
          <a:p>
            <a:pPr lvl="0" algn="ctr" defTabSz="577850">
              <a:lnSpc>
                <a:spcPct val="90000"/>
              </a:lnSpc>
              <a:spcBef>
                <a:spcPct val="0"/>
              </a:spcBef>
              <a:spcAft>
                <a:spcPct val="35000"/>
              </a:spcAft>
            </a:pPr>
            <a:r>
              <a:rPr lang="fr-CA" sz="1300" b="1" kern="1200" dirty="0" smtClean="0">
                <a:solidFill>
                  <a:srgbClr val="002060"/>
                </a:solidFill>
              </a:rPr>
              <a:t>ceftriaxone, 250 mg, i.m. PLUS azithromycine, 1 g, p.o.</a:t>
            </a:r>
            <a:endParaRPr lang="fr-CA" sz="1300" b="1" kern="1200" dirty="0"/>
          </a:p>
        </p:txBody>
      </p:sp>
      <p:sp>
        <p:nvSpPr>
          <p:cNvPr id="13" name="Freeform 12"/>
          <p:cNvSpPr/>
          <p:nvPr>
            <p:custDataLst>
              <p:tags r:id="rId7"/>
            </p:custDataLst>
          </p:nvPr>
        </p:nvSpPr>
        <p:spPr>
          <a:xfrm>
            <a:off x="4802854" y="4672451"/>
            <a:ext cx="3945610" cy="916790"/>
          </a:xfrm>
          <a:custGeom>
            <a:avLst/>
            <a:gdLst>
              <a:gd name="connsiteX0" fmla="*/ 0 w 4421824"/>
              <a:gd name="connsiteY0" fmla="*/ 171539 h 1029027"/>
              <a:gd name="connsiteX1" fmla="*/ 171539 w 4421824"/>
              <a:gd name="connsiteY1" fmla="*/ 0 h 1029027"/>
              <a:gd name="connsiteX2" fmla="*/ 4250285 w 4421824"/>
              <a:gd name="connsiteY2" fmla="*/ 0 h 1029027"/>
              <a:gd name="connsiteX3" fmla="*/ 4421824 w 4421824"/>
              <a:gd name="connsiteY3" fmla="*/ 171539 h 1029027"/>
              <a:gd name="connsiteX4" fmla="*/ 4421824 w 4421824"/>
              <a:gd name="connsiteY4" fmla="*/ 857488 h 1029027"/>
              <a:gd name="connsiteX5" fmla="*/ 4250285 w 4421824"/>
              <a:gd name="connsiteY5" fmla="*/ 1029027 h 1029027"/>
              <a:gd name="connsiteX6" fmla="*/ 171539 w 4421824"/>
              <a:gd name="connsiteY6" fmla="*/ 1029027 h 1029027"/>
              <a:gd name="connsiteX7" fmla="*/ 0 w 4421824"/>
              <a:gd name="connsiteY7" fmla="*/ 857488 h 1029027"/>
              <a:gd name="connsiteX8" fmla="*/ 0 w 4421824"/>
              <a:gd name="connsiteY8" fmla="*/ 171539 h 1029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421824" h="1029027">
                <a:moveTo>
                  <a:pt x="0" y="171539"/>
                </a:moveTo>
                <a:cubicBezTo>
                  <a:pt x="0" y="76801"/>
                  <a:pt x="76801" y="0"/>
                  <a:pt x="171539" y="0"/>
                </a:cubicBezTo>
                <a:lnTo>
                  <a:pt x="4250285" y="0"/>
                </a:lnTo>
                <a:cubicBezTo>
                  <a:pt x="4345023" y="0"/>
                  <a:pt x="4421824" y="76801"/>
                  <a:pt x="4421824" y="171539"/>
                </a:cubicBezTo>
                <a:lnTo>
                  <a:pt x="4421824" y="857488"/>
                </a:lnTo>
                <a:cubicBezTo>
                  <a:pt x="4421824" y="952226"/>
                  <a:pt x="4345023" y="1029027"/>
                  <a:pt x="4250285" y="1029027"/>
                </a:cubicBezTo>
                <a:lnTo>
                  <a:pt x="171539" y="1029027"/>
                </a:lnTo>
                <a:cubicBezTo>
                  <a:pt x="76801" y="1029027"/>
                  <a:pt x="0" y="952226"/>
                  <a:pt x="0" y="857488"/>
                </a:cubicBezTo>
                <a:lnTo>
                  <a:pt x="0" y="171539"/>
                </a:lnTo>
                <a:close/>
              </a:path>
            </a:pathLst>
          </a:custGeom>
          <a:ln w="38100"/>
        </p:spPr>
        <p:style>
          <a:lnRef idx="2">
            <a:schemeClr val="accent3"/>
          </a:lnRef>
          <a:fillRef idx="1">
            <a:schemeClr val="lt1"/>
          </a:fillRef>
          <a:effectRef idx="0">
            <a:schemeClr val="accent3"/>
          </a:effectRef>
          <a:fontRef idx="minor">
            <a:schemeClr val="dk1"/>
          </a:fontRef>
        </p:style>
        <p:txBody>
          <a:bodyPr spcFirstLastPara="0" vert="horz" wrap="square" lIns="142698" tIns="142698" rIns="142698" bIns="142698" numCol="1" spcCol="1270" anchor="ctr" anchorCtr="0">
            <a:noAutofit/>
          </a:bodyPr>
          <a:lstStyle/>
          <a:p>
            <a:pPr lvl="0" algn="ctr" defTabSz="577850">
              <a:lnSpc>
                <a:spcPct val="90000"/>
              </a:lnSpc>
              <a:spcBef>
                <a:spcPct val="0"/>
              </a:spcBef>
              <a:spcAft>
                <a:spcPct val="35000"/>
              </a:spcAft>
            </a:pPr>
            <a:r>
              <a:rPr lang="fr-CA" sz="1300" kern="1200" dirty="0" smtClean="0">
                <a:solidFill>
                  <a:srgbClr val="002060"/>
                </a:solidFill>
              </a:rPr>
              <a:t>Infection uniquement anogénitale non compliquée : </a:t>
            </a:r>
          </a:p>
          <a:p>
            <a:pPr lvl="0" algn="ctr" defTabSz="577850">
              <a:lnSpc>
                <a:spcPct val="90000"/>
              </a:lnSpc>
              <a:spcBef>
                <a:spcPct val="0"/>
              </a:spcBef>
              <a:spcAft>
                <a:spcPct val="35000"/>
              </a:spcAft>
            </a:pPr>
            <a:r>
              <a:rPr lang="fr-CA" sz="1300" b="1" kern="1200" dirty="0" smtClean="0">
                <a:solidFill>
                  <a:srgbClr val="002060"/>
                </a:solidFill>
              </a:rPr>
              <a:t>céfixime, 800 mg, p.o. PLUS azithromycine, 1 g, p.o.</a:t>
            </a:r>
            <a:endParaRPr lang="fr-CA" sz="1300" kern="1200" dirty="0" smtClean="0">
              <a:solidFill>
                <a:srgbClr val="002060"/>
              </a:solidFill>
            </a:endParaRPr>
          </a:p>
          <a:p>
            <a:pPr lvl="0" algn="ctr" defTabSz="577850">
              <a:lnSpc>
                <a:spcPct val="90000"/>
              </a:lnSpc>
              <a:spcBef>
                <a:spcPct val="0"/>
              </a:spcBef>
              <a:spcAft>
                <a:spcPct val="35000"/>
              </a:spcAft>
            </a:pPr>
            <a:r>
              <a:rPr lang="fr-CA" sz="1300" dirty="0" smtClean="0">
                <a:solidFill>
                  <a:srgbClr val="002060"/>
                </a:solidFill>
              </a:rPr>
              <a:t>(non indiqué en cas d’infection pharyngée</a:t>
            </a:r>
            <a:r>
              <a:rPr lang="fr-CA" sz="1300" b="1" dirty="0" smtClean="0">
                <a:solidFill>
                  <a:srgbClr val="002060"/>
                </a:solidFill>
              </a:rPr>
              <a:t>)</a:t>
            </a:r>
            <a:endParaRPr lang="fr-CA" sz="1300" b="1" kern="1200" dirty="0"/>
          </a:p>
        </p:txBody>
      </p:sp>
      <p:sp>
        <p:nvSpPr>
          <p:cNvPr id="14" name="Rounded Rectangle 13"/>
          <p:cNvSpPr/>
          <p:nvPr>
            <p:custDataLst>
              <p:tags r:id="rId8"/>
            </p:custDataLst>
          </p:nvPr>
        </p:nvSpPr>
        <p:spPr>
          <a:xfrm>
            <a:off x="3131843" y="2367428"/>
            <a:ext cx="1029027" cy="1029027"/>
          </a:xfrm>
          <a:prstGeom prst="roundRect">
            <a:avLst>
              <a:gd name="adj" fmla="val 16670"/>
            </a:avLst>
          </a:prstGeom>
          <a:ln w="38100"/>
        </p:spPr>
        <p:style>
          <a:lnRef idx="2">
            <a:schemeClr val="accent3"/>
          </a:lnRef>
          <a:fillRef idx="1">
            <a:schemeClr val="lt1"/>
          </a:fillRef>
          <a:effectRef idx="0">
            <a:schemeClr val="accent3"/>
          </a:effectRef>
          <a:fontRef idx="minor">
            <a:schemeClr val="dk1"/>
          </a:fontRef>
        </p:style>
      </p:sp>
      <p:pic>
        <p:nvPicPr>
          <p:cNvPr id="15" name="Picture 14"/>
          <p:cNvPicPr>
            <a:picLocks noChangeAspect="1"/>
          </p:cNvPicPr>
          <p:nvPr>
            <p:custDataLst>
              <p:tags r:id="rId9"/>
            </p:custDataLst>
          </p:nvPr>
        </p:nvPicPr>
        <p:blipFill>
          <a:blip r:embed="rId18" cstate="print">
            <a:extLst>
              <a:ext uri="{28A0092B-C50C-407E-A947-70E740481C1C}">
                <a14:useLocalDpi xmlns:a14="http://schemas.microsoft.com/office/drawing/2010/main" val="0"/>
              </a:ext>
            </a:extLst>
          </a:blip>
          <a:stretch>
            <a:fillRect/>
          </a:stretch>
        </p:blipFill>
        <p:spPr>
          <a:xfrm>
            <a:off x="3203848" y="2420888"/>
            <a:ext cx="863035" cy="863035"/>
          </a:xfrm>
          <a:prstGeom prst="rect">
            <a:avLst/>
          </a:prstGeom>
        </p:spPr>
      </p:pic>
      <p:sp>
        <p:nvSpPr>
          <p:cNvPr id="16" name="Rounded Rectangle 15"/>
          <p:cNvSpPr/>
          <p:nvPr>
            <p:custDataLst>
              <p:tags r:id="rId10"/>
            </p:custDataLst>
          </p:nvPr>
        </p:nvSpPr>
        <p:spPr>
          <a:xfrm>
            <a:off x="3131843" y="3519939"/>
            <a:ext cx="1029027" cy="1029027"/>
          </a:xfrm>
          <a:prstGeom prst="roundRect">
            <a:avLst>
              <a:gd name="adj" fmla="val 16670"/>
            </a:avLst>
          </a:prstGeom>
          <a:ln w="38100"/>
        </p:spPr>
        <p:style>
          <a:lnRef idx="2">
            <a:schemeClr val="accent3"/>
          </a:lnRef>
          <a:fillRef idx="1">
            <a:schemeClr val="lt1"/>
          </a:fillRef>
          <a:effectRef idx="0">
            <a:schemeClr val="accent3"/>
          </a:effectRef>
          <a:fontRef idx="minor">
            <a:schemeClr val="dk1"/>
          </a:fontRef>
        </p:style>
      </p:sp>
      <p:grpSp>
        <p:nvGrpSpPr>
          <p:cNvPr id="17" name="Group 16"/>
          <p:cNvGrpSpPr/>
          <p:nvPr>
            <p:custDataLst>
              <p:tags r:id="rId11"/>
            </p:custDataLst>
          </p:nvPr>
        </p:nvGrpSpPr>
        <p:grpSpPr>
          <a:xfrm>
            <a:off x="2958203" y="3618805"/>
            <a:ext cx="1320854" cy="818307"/>
            <a:chOff x="586850" y="5063823"/>
            <a:chExt cx="1410486" cy="873837"/>
          </a:xfrm>
        </p:grpSpPr>
        <p:pic>
          <p:nvPicPr>
            <p:cNvPr id="18" name="Picture 17"/>
            <p:cNvPicPr>
              <a:picLocks noChangeAspect="1"/>
            </p:cNvPicPr>
            <p:nvPr/>
          </p:nvPicPr>
          <p:blipFill>
            <a:blip r:embed="rId19" cstate="print">
              <a:extLst>
                <a:ext uri="{28A0092B-C50C-407E-A947-70E740481C1C}">
                  <a14:useLocalDpi xmlns:a14="http://schemas.microsoft.com/office/drawing/2010/main" val="0"/>
                </a:ext>
              </a:extLst>
            </a:blip>
            <a:stretch>
              <a:fillRect/>
            </a:stretch>
          </p:blipFill>
          <p:spPr>
            <a:xfrm>
              <a:off x="913449" y="5087472"/>
              <a:ext cx="850188" cy="850188"/>
            </a:xfrm>
            <a:prstGeom prst="rect">
              <a:avLst/>
            </a:prstGeom>
          </p:spPr>
        </p:pic>
        <p:pic>
          <p:nvPicPr>
            <p:cNvPr id="19" name="Picture 18"/>
            <p:cNvPicPr>
              <a:picLocks noChangeAspect="1"/>
            </p:cNvPicPr>
            <p:nvPr/>
          </p:nvPicPr>
          <p:blipFill>
            <a:blip r:embed="rId20" cstate="print">
              <a:extLst>
                <a:ext uri="{28A0092B-C50C-407E-A947-70E740481C1C}">
                  <a14:useLocalDpi xmlns:a14="http://schemas.microsoft.com/office/drawing/2010/main" val="0"/>
                </a:ext>
              </a:extLst>
            </a:blip>
            <a:stretch>
              <a:fillRect/>
            </a:stretch>
          </p:blipFill>
          <p:spPr>
            <a:xfrm>
              <a:off x="586850" y="5063823"/>
              <a:ext cx="850188" cy="850188"/>
            </a:xfrm>
            <a:prstGeom prst="rect">
              <a:avLst/>
            </a:prstGeom>
          </p:spPr>
        </p:pic>
        <p:pic>
          <p:nvPicPr>
            <p:cNvPr id="20" name="Picture 19"/>
            <p:cNvPicPr>
              <a:picLocks noChangeAspect="1"/>
            </p:cNvPicPr>
            <p:nvPr/>
          </p:nvPicPr>
          <p:blipFill>
            <a:blip r:embed="rId21" cstate="print">
              <a:extLst>
                <a:ext uri="{28A0092B-C50C-407E-A947-70E740481C1C}">
                  <a14:useLocalDpi xmlns:a14="http://schemas.microsoft.com/office/drawing/2010/main" val="0"/>
                </a:ext>
              </a:extLst>
            </a:blip>
            <a:stretch>
              <a:fillRect/>
            </a:stretch>
          </p:blipFill>
          <p:spPr>
            <a:xfrm>
              <a:off x="1291164" y="5207839"/>
              <a:ext cx="706172" cy="706172"/>
            </a:xfrm>
            <a:prstGeom prst="rect">
              <a:avLst/>
            </a:prstGeom>
          </p:spPr>
        </p:pic>
      </p:grpSp>
      <p:cxnSp>
        <p:nvCxnSpPr>
          <p:cNvPr id="21" name="Elbow Connector 20"/>
          <p:cNvCxnSpPr/>
          <p:nvPr>
            <p:custDataLst>
              <p:tags r:id="rId12"/>
            </p:custDataLst>
          </p:nvPr>
        </p:nvCxnSpPr>
        <p:spPr>
          <a:xfrm rot="16200000" flipH="1">
            <a:off x="4328916" y="4714162"/>
            <a:ext cx="648076" cy="317692"/>
          </a:xfrm>
          <a:prstGeom prst="bentConnector3">
            <a:avLst>
              <a:gd name="adj1" fmla="val 99829"/>
            </a:avLst>
          </a:prstGeom>
          <a:ln w="38100">
            <a:tailEnd type="arrow"/>
          </a:ln>
        </p:spPr>
        <p:style>
          <a:lnRef idx="1">
            <a:schemeClr val="accent3"/>
          </a:lnRef>
          <a:fillRef idx="0">
            <a:schemeClr val="accent3"/>
          </a:fillRef>
          <a:effectRef idx="0">
            <a:schemeClr val="accent3"/>
          </a:effectRef>
          <a:fontRef idx="minor">
            <a:schemeClr val="tx1"/>
          </a:fontRef>
        </p:style>
      </p:cxnSp>
      <p:sp>
        <p:nvSpPr>
          <p:cNvPr id="22" name="Rounded Rectangle 21"/>
          <p:cNvSpPr/>
          <p:nvPr>
            <p:custDataLst>
              <p:tags r:id="rId13"/>
            </p:custDataLst>
          </p:nvPr>
        </p:nvSpPr>
        <p:spPr>
          <a:xfrm>
            <a:off x="395536" y="5949280"/>
            <a:ext cx="216013" cy="203562"/>
          </a:xfrm>
          <a:prstGeom prst="roundRect">
            <a:avLst>
              <a:gd name="adj" fmla="val 16670"/>
            </a:avLst>
          </a:prstGeom>
          <a:ln w="38100"/>
        </p:spPr>
        <p:style>
          <a:lnRef idx="2">
            <a:schemeClr val="accent3"/>
          </a:lnRef>
          <a:fillRef idx="1">
            <a:schemeClr val="lt1"/>
          </a:fillRef>
          <a:effectRef idx="0">
            <a:schemeClr val="accent3"/>
          </a:effectRef>
          <a:fontRef idx="minor">
            <a:schemeClr val="dk1"/>
          </a:fontRef>
        </p:style>
      </p:sp>
      <p:sp>
        <p:nvSpPr>
          <p:cNvPr id="24" name="Rectangle 23"/>
          <p:cNvSpPr/>
          <p:nvPr>
            <p:custDataLst>
              <p:tags r:id="rId14"/>
            </p:custDataLst>
          </p:nvPr>
        </p:nvSpPr>
        <p:spPr>
          <a:xfrm>
            <a:off x="395536" y="5858108"/>
            <a:ext cx="7776864" cy="523220"/>
          </a:xfrm>
          <a:prstGeom prst="rect">
            <a:avLst/>
          </a:prstGeom>
        </p:spPr>
        <p:txBody>
          <a:bodyPr wrap="square">
            <a:spAutoFit/>
          </a:bodyPr>
          <a:lstStyle/>
          <a:p>
            <a:pPr algn="ctr"/>
            <a:r>
              <a:rPr lang="fr-CA" sz="1400" dirty="0" smtClean="0">
                <a:solidFill>
                  <a:srgbClr val="002060"/>
                </a:solidFill>
              </a:rPr>
              <a:t>D’après les </a:t>
            </a:r>
            <a:r>
              <a:rPr lang="fr-CA" sz="1400" i="1" dirty="0" smtClean="0">
                <a:solidFill>
                  <a:srgbClr val="002060"/>
                </a:solidFill>
              </a:rPr>
              <a:t>Lignes directrices canadiennes sur les ITS </a:t>
            </a:r>
            <a:r>
              <a:rPr lang="fr-CA" sz="1400" dirty="0" smtClean="0">
                <a:solidFill>
                  <a:srgbClr val="002060"/>
                </a:solidFill>
              </a:rPr>
              <a:t>de l’Agence de la santé publique du Canada :</a:t>
            </a:r>
          </a:p>
          <a:p>
            <a:pPr algn="ctr"/>
            <a:r>
              <a:rPr lang="fr-CA" sz="1400" dirty="0" smtClean="0">
                <a:solidFill>
                  <a:srgbClr val="002060"/>
                </a:solidFill>
                <a:hlinkClick r:id="rId22"/>
              </a:rPr>
              <a:t>http://www.phac-aspc.gc.ca/std-mts/sti-its/cgsti-ldcits/section-5-6-fra.php</a:t>
            </a:r>
            <a:endParaRPr lang="fr-CA" sz="1400" dirty="0">
              <a:solidFill>
                <a:srgbClr val="002060"/>
              </a:solidFill>
            </a:endParaRPr>
          </a:p>
        </p:txBody>
      </p:sp>
    </p:spTree>
    <p:extLst>
      <p:ext uri="{BB962C8B-B14F-4D97-AF65-F5344CB8AC3E}">
        <p14:creationId xmlns:p14="http://schemas.microsoft.com/office/powerpoint/2010/main" val="3896595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80509"/>
            <a:ext cx="8856984" cy="738664"/>
          </a:xfrm>
          <a:prstGeom prst="rect">
            <a:avLst/>
          </a:prstGeom>
          <a:noFill/>
        </p:spPr>
        <p:txBody>
          <a:bodyPr wrap="square" rtlCol="0">
            <a:spAutoFit/>
          </a:bodyPr>
          <a:lstStyle/>
          <a:p>
            <a:pPr algn="ctr"/>
            <a:r>
              <a:rPr lang="fr-FR" sz="2400" b="1" i="1" dirty="0" smtClean="0">
                <a:solidFill>
                  <a:prstClr val="white"/>
                </a:solidFill>
              </a:rPr>
              <a:t>N. gonorrhoeae </a:t>
            </a:r>
            <a:r>
              <a:rPr lang="fr-FR" sz="2400" b="1" dirty="0" smtClean="0">
                <a:solidFill>
                  <a:prstClr val="white"/>
                </a:solidFill>
              </a:rPr>
              <a:t>résistante aux antimicrobiens: Séance d’information</a:t>
            </a:r>
            <a:endParaRPr lang="fr-CA" sz="2400" dirty="0" smtClean="0">
              <a:solidFill>
                <a:prstClr val="white"/>
              </a:solidFill>
              <a:latin typeface="Arial Rounded MT Bold" pitchFamily="34" charset="0"/>
            </a:endParaRPr>
          </a:p>
          <a:p>
            <a:endParaRPr lang="en-CA" dirty="0"/>
          </a:p>
        </p:txBody>
      </p:sp>
      <p:sp>
        <p:nvSpPr>
          <p:cNvPr id="3" name="TextBox 2"/>
          <p:cNvSpPr txBox="1"/>
          <p:nvPr/>
        </p:nvSpPr>
        <p:spPr>
          <a:xfrm>
            <a:off x="179512" y="692696"/>
            <a:ext cx="2762321" cy="461665"/>
          </a:xfrm>
          <a:prstGeom prst="rect">
            <a:avLst/>
          </a:prstGeom>
          <a:noFill/>
        </p:spPr>
        <p:txBody>
          <a:bodyPr wrap="square" rtlCol="0">
            <a:spAutoFit/>
          </a:bodyPr>
          <a:lstStyle/>
          <a:p>
            <a:r>
              <a:rPr lang="fr-CA" sz="2400" b="1" dirty="0" smtClean="0">
                <a:solidFill>
                  <a:schemeClr val="bg1"/>
                </a:solidFill>
                <a:latin typeface="Arial Rounded MT Bold" pitchFamily="34" charset="0"/>
              </a:rPr>
              <a:t>SUIVI</a:t>
            </a:r>
            <a:endParaRPr lang="fr-CA" sz="2400" b="1" dirty="0">
              <a:solidFill>
                <a:schemeClr val="bg1"/>
              </a:solidFill>
              <a:latin typeface="Arial Rounded MT Bold" pitchFamily="34" charset="0"/>
            </a:endParaRPr>
          </a:p>
        </p:txBody>
      </p:sp>
      <p:grpSp>
        <p:nvGrpSpPr>
          <p:cNvPr id="4" name="Group 3"/>
          <p:cNvGrpSpPr/>
          <p:nvPr>
            <p:custDataLst>
              <p:tags r:id="rId1"/>
            </p:custDataLst>
          </p:nvPr>
        </p:nvGrpSpPr>
        <p:grpSpPr>
          <a:xfrm>
            <a:off x="1259633" y="1366160"/>
            <a:ext cx="8064895" cy="5015168"/>
            <a:chOff x="1259633" y="1366160"/>
            <a:chExt cx="8064895" cy="5015168"/>
          </a:xfrm>
        </p:grpSpPr>
        <p:grpSp>
          <p:nvGrpSpPr>
            <p:cNvPr id="5" name="Group 4"/>
            <p:cNvGrpSpPr/>
            <p:nvPr/>
          </p:nvGrpSpPr>
          <p:grpSpPr>
            <a:xfrm>
              <a:off x="1259633" y="1845702"/>
              <a:ext cx="7519550" cy="1769175"/>
              <a:chOff x="-4020576" y="1330034"/>
              <a:chExt cx="12830671" cy="848382"/>
            </a:xfrm>
          </p:grpSpPr>
          <p:grpSp>
            <p:nvGrpSpPr>
              <p:cNvPr id="23" name="Group 22"/>
              <p:cNvGrpSpPr/>
              <p:nvPr/>
            </p:nvGrpSpPr>
            <p:grpSpPr>
              <a:xfrm>
                <a:off x="-3927045" y="1330034"/>
                <a:ext cx="12737140" cy="848382"/>
                <a:chOff x="-1997730" y="35233"/>
                <a:chExt cx="7038000" cy="1071634"/>
              </a:xfrm>
            </p:grpSpPr>
            <p:sp>
              <p:nvSpPr>
                <p:cNvPr id="25" name="Rounded Rectangle 24"/>
                <p:cNvSpPr/>
                <p:nvPr/>
              </p:nvSpPr>
              <p:spPr>
                <a:xfrm>
                  <a:off x="-1997730" y="218213"/>
                  <a:ext cx="2949891" cy="367784"/>
                </a:xfrm>
                <a:prstGeom prst="roundRect">
                  <a:avLst>
                    <a:gd name="adj" fmla="val 10000"/>
                  </a:avLst>
                </a:prstGeom>
                <a:solidFill>
                  <a:schemeClr val="accent3"/>
                </a:solidFill>
                <a:ln w="38100">
                  <a:solidFill>
                    <a:schemeClr val="accent3"/>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26" name="Rounded Rectangle 4"/>
                <p:cNvSpPr/>
                <p:nvPr/>
              </p:nvSpPr>
              <p:spPr>
                <a:xfrm>
                  <a:off x="288321" y="35233"/>
                  <a:ext cx="4751949" cy="107163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0" tIns="25400" rIns="38100" bIns="25400" numCol="1" spcCol="1270" anchor="ctr" anchorCtr="0">
                  <a:noAutofit/>
                </a:bodyPr>
                <a:lstStyle/>
                <a:p>
                  <a:pPr algn="ctr" defTabSz="889000">
                    <a:lnSpc>
                      <a:spcPct val="90000"/>
                    </a:lnSpc>
                    <a:spcBef>
                      <a:spcPct val="0"/>
                    </a:spcBef>
                    <a:spcAft>
                      <a:spcPct val="35000"/>
                    </a:spcAft>
                  </a:pPr>
                  <a:endParaRPr lang="fr-CA" sz="2000" dirty="0">
                    <a:solidFill>
                      <a:prstClr val="white"/>
                    </a:solidFill>
                  </a:endParaRPr>
                </a:p>
              </p:txBody>
            </p:sp>
          </p:grpSp>
          <p:sp>
            <p:nvSpPr>
              <p:cNvPr id="24" name="TextBox 23"/>
              <p:cNvSpPr txBox="1"/>
              <p:nvPr/>
            </p:nvSpPr>
            <p:spPr>
              <a:xfrm>
                <a:off x="-4020576" y="1467735"/>
                <a:ext cx="5406185" cy="339456"/>
              </a:xfrm>
              <a:prstGeom prst="rect">
                <a:avLst/>
              </a:prstGeom>
              <a:noFill/>
            </p:spPr>
            <p:txBody>
              <a:bodyPr wrap="square" rtlCol="0">
                <a:spAutoFit/>
              </a:bodyPr>
              <a:lstStyle/>
              <a:p>
                <a:pPr algn="ctr"/>
                <a:r>
                  <a:rPr lang="fr-CA" sz="2000" b="1" dirty="0" smtClean="0">
                    <a:solidFill>
                      <a:srgbClr val="002060"/>
                    </a:solidFill>
                  </a:rPr>
                  <a:t>3 à 7 jours après le traitement </a:t>
                </a:r>
                <a:r>
                  <a:rPr lang="fr-CA" sz="2000" b="1" dirty="0" smtClean="0">
                    <a:solidFill>
                      <a:srgbClr val="002060"/>
                    </a:solidFill>
                    <a:sym typeface="Wingdings" panose="05000000000000000000" pitchFamily="2" charset="2"/>
                  </a:rPr>
                  <a:t> Culture</a:t>
                </a:r>
                <a:endParaRPr lang="fr-CA" sz="2000" dirty="0">
                  <a:solidFill>
                    <a:srgbClr val="002060"/>
                  </a:solidFill>
                </a:endParaRPr>
              </a:p>
            </p:txBody>
          </p:sp>
        </p:grpSp>
        <p:grpSp>
          <p:nvGrpSpPr>
            <p:cNvPr id="6" name="Group 5"/>
            <p:cNvGrpSpPr/>
            <p:nvPr/>
          </p:nvGrpSpPr>
          <p:grpSpPr>
            <a:xfrm>
              <a:off x="1323468" y="1366160"/>
              <a:ext cx="8001060" cy="5015168"/>
              <a:chOff x="1323468" y="1366160"/>
              <a:chExt cx="8001060" cy="5015168"/>
            </a:xfrm>
          </p:grpSpPr>
          <p:sp>
            <p:nvSpPr>
              <p:cNvPr id="7" name="Rounded Rectangle 6"/>
              <p:cNvSpPr/>
              <p:nvPr/>
            </p:nvSpPr>
            <p:spPr>
              <a:xfrm>
                <a:off x="1323468" y="3105295"/>
                <a:ext cx="3104516" cy="3276033"/>
              </a:xfrm>
              <a:prstGeom prst="roundRect">
                <a:avLst>
                  <a:gd name="adj" fmla="val 10000"/>
                </a:avLst>
              </a:prstGeom>
              <a:solidFill>
                <a:schemeClr val="bg1"/>
              </a:solidFill>
              <a:ln w="38100">
                <a:solidFill>
                  <a:schemeClr val="accent3"/>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8" name="Rounded Rectangle 7"/>
              <p:cNvSpPr/>
              <p:nvPr/>
            </p:nvSpPr>
            <p:spPr>
              <a:xfrm>
                <a:off x="4707463" y="2147786"/>
                <a:ext cx="3128752" cy="607180"/>
              </a:xfrm>
              <a:prstGeom prst="roundRect">
                <a:avLst>
                  <a:gd name="adj" fmla="val 10000"/>
                </a:avLst>
              </a:prstGeom>
              <a:solidFill>
                <a:schemeClr val="bg1"/>
              </a:solidFill>
              <a:ln w="38100">
                <a:solidFill>
                  <a:schemeClr val="accent3"/>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cxnSp>
            <p:nvCxnSpPr>
              <p:cNvPr id="9" name="Straight Connector 8"/>
              <p:cNvCxnSpPr>
                <a:endCxn id="25" idx="0"/>
              </p:cNvCxnSpPr>
              <p:nvPr/>
            </p:nvCxnSpPr>
            <p:spPr>
              <a:xfrm>
                <a:off x="2878824" y="1845702"/>
                <a:ext cx="0" cy="302084"/>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grpSp>
            <p:nvGrpSpPr>
              <p:cNvPr id="10" name="Group 9"/>
              <p:cNvGrpSpPr/>
              <p:nvPr/>
            </p:nvGrpSpPr>
            <p:grpSpPr>
              <a:xfrm>
                <a:off x="1331640" y="2859232"/>
                <a:ext cx="3084302" cy="3465189"/>
                <a:chOff x="618247" y="3495789"/>
                <a:chExt cx="2585852" cy="3272026"/>
              </a:xfrm>
            </p:grpSpPr>
            <p:sp>
              <p:nvSpPr>
                <p:cNvPr id="21" name="Rectangle 20"/>
                <p:cNvSpPr/>
                <p:nvPr/>
              </p:nvSpPr>
              <p:spPr>
                <a:xfrm>
                  <a:off x="618247" y="4849724"/>
                  <a:ext cx="2585852" cy="1918091"/>
                </a:xfrm>
                <a:prstGeom prst="rect">
                  <a:avLst/>
                </a:prstGeom>
              </p:spPr>
              <p:txBody>
                <a:bodyPr wrap="square">
                  <a:spAutoFit/>
                </a:bodyPr>
                <a:lstStyle/>
                <a:p>
                  <a:pPr algn="ctr"/>
                  <a:r>
                    <a:rPr lang="fr-CA" dirty="0" smtClean="0">
                      <a:solidFill>
                        <a:srgbClr val="002060"/>
                      </a:solidFill>
                    </a:rPr>
                    <a:t>Toute personne ayant eu des relations sexuelles avec le patient dans les 60 jours précédant l’apparition des symptômes devrait être avisée, subir un test et recevoir un traitement empirique.</a:t>
                  </a:r>
                  <a:endParaRPr lang="fr-CA" dirty="0">
                    <a:solidFill>
                      <a:srgbClr val="002060"/>
                    </a:solidFill>
                  </a:endParaRPr>
                </a:p>
              </p:txBody>
            </p:sp>
            <p:pic>
              <p:nvPicPr>
                <p:cNvPr id="22" name="Picture 2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99227" y="3495789"/>
                  <a:ext cx="1726961" cy="1726961"/>
                </a:xfrm>
                <a:prstGeom prst="rect">
                  <a:avLst/>
                </a:prstGeom>
              </p:spPr>
            </p:pic>
          </p:grpSp>
          <p:grpSp>
            <p:nvGrpSpPr>
              <p:cNvPr id="11" name="Group 10"/>
              <p:cNvGrpSpPr/>
              <p:nvPr/>
            </p:nvGrpSpPr>
            <p:grpSpPr>
              <a:xfrm>
                <a:off x="2983837" y="1754216"/>
                <a:ext cx="6340691" cy="1951369"/>
                <a:chOff x="248491" y="2390316"/>
                <a:chExt cx="8599920" cy="928395"/>
              </a:xfrm>
            </p:grpSpPr>
            <p:sp>
              <p:nvSpPr>
                <p:cNvPr id="19" name="Rounded Rectangle 4"/>
                <p:cNvSpPr/>
                <p:nvPr/>
              </p:nvSpPr>
              <p:spPr>
                <a:xfrm>
                  <a:off x="248491" y="2390316"/>
                  <a:ext cx="8599920" cy="928395"/>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0" tIns="25400" rIns="38100" bIns="25400" numCol="1" spcCol="1270" anchor="ctr" anchorCtr="0">
                  <a:noAutofit/>
                </a:bodyPr>
                <a:lstStyle/>
                <a:p>
                  <a:pPr algn="ctr" defTabSz="889000">
                    <a:lnSpc>
                      <a:spcPct val="90000"/>
                    </a:lnSpc>
                    <a:spcBef>
                      <a:spcPct val="0"/>
                    </a:spcBef>
                    <a:spcAft>
                      <a:spcPct val="35000"/>
                    </a:spcAft>
                  </a:pPr>
                  <a:endParaRPr lang="fr-CA" sz="2000" dirty="0">
                    <a:solidFill>
                      <a:prstClr val="white"/>
                    </a:solidFill>
                  </a:endParaRPr>
                </a:p>
              </p:txBody>
            </p:sp>
            <p:sp>
              <p:nvSpPr>
                <p:cNvPr id="20" name="Rectangle 19"/>
                <p:cNvSpPr/>
                <p:nvPr/>
              </p:nvSpPr>
              <p:spPr>
                <a:xfrm>
                  <a:off x="2695521" y="2563841"/>
                  <a:ext cx="4000792" cy="336788"/>
                </a:xfrm>
                <a:prstGeom prst="rect">
                  <a:avLst/>
                </a:prstGeom>
              </p:spPr>
              <p:txBody>
                <a:bodyPr wrap="square">
                  <a:spAutoFit/>
                </a:bodyPr>
                <a:lstStyle/>
                <a:p>
                  <a:pPr algn="ctr"/>
                  <a:r>
                    <a:rPr lang="fr-CA" sz="2000" b="1" dirty="0" smtClean="0">
                      <a:solidFill>
                        <a:srgbClr val="002060"/>
                      </a:solidFill>
                    </a:rPr>
                    <a:t>2 à 3 semaines après le traitement </a:t>
                  </a:r>
                  <a:r>
                    <a:rPr lang="fr-CA" sz="2000" b="1" dirty="0" smtClean="0">
                      <a:solidFill>
                        <a:srgbClr val="002060"/>
                      </a:solidFill>
                      <a:sym typeface="Wingdings" panose="05000000000000000000" pitchFamily="2" charset="2"/>
                    </a:rPr>
                    <a:t> TAAN</a:t>
                  </a:r>
                  <a:endParaRPr lang="fr-CA" sz="2000" b="1" dirty="0">
                    <a:solidFill>
                      <a:srgbClr val="002060"/>
                    </a:solidFill>
                  </a:endParaRPr>
                </a:p>
              </p:txBody>
            </p:sp>
          </p:grpSp>
          <p:grpSp>
            <p:nvGrpSpPr>
              <p:cNvPr id="12" name="Group 11"/>
              <p:cNvGrpSpPr/>
              <p:nvPr/>
            </p:nvGrpSpPr>
            <p:grpSpPr>
              <a:xfrm>
                <a:off x="4716016" y="3128361"/>
                <a:ext cx="3104516" cy="3252966"/>
                <a:chOff x="3683630" y="4765100"/>
                <a:chExt cx="3805284" cy="1324411"/>
              </a:xfrm>
            </p:grpSpPr>
            <p:sp>
              <p:nvSpPr>
                <p:cNvPr id="17" name="Rounded Rectangle 16"/>
                <p:cNvSpPr/>
                <p:nvPr/>
              </p:nvSpPr>
              <p:spPr>
                <a:xfrm>
                  <a:off x="3683630" y="4765100"/>
                  <a:ext cx="3805284" cy="1324411"/>
                </a:xfrm>
                <a:prstGeom prst="roundRect">
                  <a:avLst>
                    <a:gd name="adj" fmla="val 10000"/>
                  </a:avLst>
                </a:prstGeom>
                <a:solidFill>
                  <a:schemeClr val="bg1"/>
                </a:solidFill>
                <a:ln w="38100">
                  <a:solidFill>
                    <a:schemeClr val="accent3"/>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8" name="TextBox 17"/>
                <p:cNvSpPr txBox="1"/>
                <p:nvPr/>
              </p:nvSpPr>
              <p:spPr>
                <a:xfrm>
                  <a:off x="3771892" y="5268627"/>
                  <a:ext cx="3681742" cy="601479"/>
                </a:xfrm>
                <a:prstGeom prst="rect">
                  <a:avLst/>
                </a:prstGeom>
                <a:noFill/>
              </p:spPr>
              <p:txBody>
                <a:bodyPr wrap="square" rtlCol="0">
                  <a:spAutoFit/>
                </a:bodyPr>
                <a:lstStyle/>
                <a:p>
                  <a:pPr algn="ctr"/>
                  <a:r>
                    <a:rPr lang="fr-CA" dirty="0" smtClean="0">
                      <a:solidFill>
                        <a:srgbClr val="002060"/>
                      </a:solidFill>
                    </a:rPr>
                    <a:t>Il est recommandé de refaire un test de détection 6 mois après le traitement chez les personnes ayant été atteintes d’une infection gonococcique.</a:t>
                  </a:r>
                  <a:endParaRPr lang="fr-CA" dirty="0">
                    <a:solidFill>
                      <a:srgbClr val="002060"/>
                    </a:solidFill>
                  </a:endParaRPr>
                </a:p>
              </p:txBody>
            </p:sp>
          </p:grpSp>
          <p:pic>
            <p:nvPicPr>
              <p:cNvPr id="13" name="Picture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578397" y="3048724"/>
                <a:ext cx="1660622" cy="1395023"/>
              </a:xfrm>
              <a:prstGeom prst="rect">
                <a:avLst/>
              </a:prstGeom>
            </p:spPr>
          </p:pic>
          <p:sp>
            <p:nvSpPr>
              <p:cNvPr id="14" name="Rounded Rectangle 13"/>
              <p:cNvSpPr/>
              <p:nvPr/>
            </p:nvSpPr>
            <p:spPr>
              <a:xfrm>
                <a:off x="2051719" y="1366160"/>
                <a:ext cx="5016333" cy="497418"/>
              </a:xfrm>
              <a:prstGeom prst="roundRect">
                <a:avLst>
                  <a:gd name="adj" fmla="val 10000"/>
                </a:avLst>
              </a:prstGeom>
              <a:solidFill>
                <a:schemeClr val="bg1"/>
              </a:solidFill>
              <a:ln w="38100">
                <a:solidFill>
                  <a:schemeClr val="accent3"/>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5" name="TextBox 14"/>
              <p:cNvSpPr txBox="1"/>
              <p:nvPr/>
            </p:nvSpPr>
            <p:spPr>
              <a:xfrm>
                <a:off x="2051720" y="1366160"/>
                <a:ext cx="4968552" cy="461665"/>
              </a:xfrm>
              <a:prstGeom prst="rect">
                <a:avLst/>
              </a:prstGeom>
              <a:noFill/>
            </p:spPr>
            <p:txBody>
              <a:bodyPr wrap="square" rtlCol="0">
                <a:spAutoFit/>
              </a:bodyPr>
              <a:lstStyle/>
              <a:p>
                <a:pPr algn="ctr"/>
                <a:r>
                  <a:rPr lang="fr-CA" sz="2400" b="1" dirty="0" smtClean="0">
                    <a:solidFill>
                      <a:srgbClr val="002060"/>
                    </a:solidFill>
                  </a:rPr>
                  <a:t>Test de contrôle après le traitement</a:t>
                </a:r>
                <a:endParaRPr lang="fr-CA" sz="2400" dirty="0">
                  <a:solidFill>
                    <a:srgbClr val="002060"/>
                  </a:solidFill>
                </a:endParaRPr>
              </a:p>
            </p:txBody>
          </p:sp>
          <p:cxnSp>
            <p:nvCxnSpPr>
              <p:cNvPr id="16" name="Straight Connector 15"/>
              <p:cNvCxnSpPr/>
              <p:nvPr/>
            </p:nvCxnSpPr>
            <p:spPr>
              <a:xfrm>
                <a:off x="6056573" y="1863578"/>
                <a:ext cx="0" cy="284206"/>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2819329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1" name="Straight Connector 30"/>
          <p:cNvCxnSpPr/>
          <p:nvPr>
            <p:custDataLst>
              <p:tags r:id="rId1"/>
            </p:custDataLst>
          </p:nvPr>
        </p:nvCxnSpPr>
        <p:spPr>
          <a:xfrm>
            <a:off x="6732240" y="2153976"/>
            <a:ext cx="0" cy="3096344"/>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2" name="TextBox 1"/>
          <p:cNvSpPr txBox="1"/>
          <p:nvPr/>
        </p:nvSpPr>
        <p:spPr>
          <a:xfrm>
            <a:off x="179512" y="116632"/>
            <a:ext cx="8964488" cy="738664"/>
          </a:xfrm>
          <a:prstGeom prst="rect">
            <a:avLst/>
          </a:prstGeom>
          <a:noFill/>
        </p:spPr>
        <p:txBody>
          <a:bodyPr wrap="square" rtlCol="0">
            <a:spAutoFit/>
          </a:bodyPr>
          <a:lstStyle/>
          <a:p>
            <a:pPr algn="ctr"/>
            <a:r>
              <a:rPr lang="fr-FR" sz="2400" b="1" i="1" dirty="0" smtClean="0">
                <a:solidFill>
                  <a:prstClr val="white"/>
                </a:solidFill>
              </a:rPr>
              <a:t>N. gonorrhoeae </a:t>
            </a:r>
            <a:r>
              <a:rPr lang="fr-FR" sz="2400" b="1" dirty="0" smtClean="0">
                <a:solidFill>
                  <a:prstClr val="white"/>
                </a:solidFill>
              </a:rPr>
              <a:t>résistante aux antimicrobiens: Séance d’information</a:t>
            </a:r>
            <a:endParaRPr lang="fr-CA" sz="2400" dirty="0" smtClean="0">
              <a:solidFill>
                <a:prstClr val="white"/>
              </a:solidFill>
              <a:latin typeface="Arial Rounded MT Bold" pitchFamily="34" charset="0"/>
            </a:endParaRPr>
          </a:p>
          <a:p>
            <a:endParaRPr lang="en-CA" dirty="0"/>
          </a:p>
        </p:txBody>
      </p:sp>
      <p:sp>
        <p:nvSpPr>
          <p:cNvPr id="3" name="TextBox 2"/>
          <p:cNvSpPr txBox="1"/>
          <p:nvPr/>
        </p:nvSpPr>
        <p:spPr>
          <a:xfrm>
            <a:off x="179512" y="735668"/>
            <a:ext cx="3960440" cy="677108"/>
          </a:xfrm>
          <a:prstGeom prst="rect">
            <a:avLst/>
          </a:prstGeom>
          <a:noFill/>
        </p:spPr>
        <p:txBody>
          <a:bodyPr wrap="square" rtlCol="0">
            <a:spAutoFit/>
          </a:bodyPr>
          <a:lstStyle/>
          <a:p>
            <a:r>
              <a:rPr lang="fr-CA" sz="2000" b="1" dirty="0" smtClean="0">
                <a:solidFill>
                  <a:schemeClr val="bg1"/>
                </a:solidFill>
                <a:latin typeface="Arial Rounded MT Bold" pitchFamily="34" charset="0"/>
              </a:rPr>
              <a:t>DÉCLARATION DES CAS</a:t>
            </a:r>
          </a:p>
          <a:p>
            <a:endParaRPr lang="en-CA" dirty="0"/>
          </a:p>
        </p:txBody>
      </p:sp>
      <p:grpSp>
        <p:nvGrpSpPr>
          <p:cNvPr id="4" name="Group 3"/>
          <p:cNvGrpSpPr/>
          <p:nvPr>
            <p:custDataLst>
              <p:tags r:id="rId2"/>
            </p:custDataLst>
          </p:nvPr>
        </p:nvGrpSpPr>
        <p:grpSpPr>
          <a:xfrm>
            <a:off x="153191" y="1733931"/>
            <a:ext cx="3063221" cy="3063221"/>
            <a:chOff x="372278" y="1191599"/>
            <a:chExt cx="2520280" cy="2520280"/>
          </a:xfrm>
        </p:grpSpPr>
        <p:sp>
          <p:nvSpPr>
            <p:cNvPr id="5" name="Oval 4"/>
            <p:cNvSpPr/>
            <p:nvPr/>
          </p:nvSpPr>
          <p:spPr>
            <a:xfrm>
              <a:off x="372278" y="1191599"/>
              <a:ext cx="2520280" cy="2520280"/>
            </a:xfrm>
            <a:prstGeom prst="ellipse">
              <a:avLst/>
            </a:prstGeom>
            <a:solidFill>
              <a:schemeClr val="bg1"/>
            </a:solidFill>
            <a:ln w="38100">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CA" b="1" dirty="0" smtClean="0"/>
                <a:t> </a:t>
              </a:r>
              <a:endParaRPr lang="en-CA" b="1" dirty="0"/>
            </a:p>
          </p:txBody>
        </p:sp>
        <p:sp>
          <p:nvSpPr>
            <p:cNvPr id="6" name="Rectangle 5"/>
            <p:cNvSpPr/>
            <p:nvPr/>
          </p:nvSpPr>
          <p:spPr>
            <a:xfrm>
              <a:off x="512424" y="2015274"/>
              <a:ext cx="2251307" cy="1696605"/>
            </a:xfrm>
            <a:prstGeom prst="rect">
              <a:avLst/>
            </a:prstGeom>
          </p:spPr>
          <p:txBody>
            <a:bodyPr wrap="square">
              <a:spAutoFit/>
            </a:bodyPr>
            <a:lstStyle/>
            <a:p>
              <a:pPr marL="285750" indent="-285750">
                <a:buFont typeface="Arial" panose="020B0604020202020204" pitchFamily="34" charset="0"/>
                <a:buChar char="•"/>
              </a:pPr>
              <a:r>
                <a:rPr lang="fr-CA" sz="1600" b="1" dirty="0" smtClean="0">
                  <a:solidFill>
                    <a:srgbClr val="002060"/>
                  </a:solidFill>
                </a:rPr>
                <a:t>Les cas de gonorrhée doivent être déclarés </a:t>
              </a:r>
              <a:r>
                <a:rPr lang="fr-CA" sz="1600" dirty="0" smtClean="0">
                  <a:solidFill>
                    <a:srgbClr val="002060"/>
                  </a:solidFill>
                </a:rPr>
                <a:t>aux </a:t>
              </a:r>
              <a:r>
                <a:rPr lang="fr-CA" sz="1600" dirty="0" smtClean="0"/>
                <a:t>autorités</a:t>
              </a:r>
              <a:r>
                <a:rPr lang="fr-CA" sz="1600" dirty="0" smtClean="0">
                  <a:solidFill>
                    <a:srgbClr val="002060"/>
                  </a:solidFill>
                </a:rPr>
                <a:t> de la santé publique.</a:t>
              </a:r>
            </a:p>
            <a:p>
              <a:pPr marL="285750" indent="-285750">
                <a:buFont typeface="Arial" panose="020B0604020202020204" pitchFamily="34" charset="0"/>
                <a:buChar char="•"/>
              </a:pPr>
              <a:r>
                <a:rPr lang="fr-CA" sz="1600" b="1" dirty="0" smtClean="0">
                  <a:solidFill>
                    <a:srgbClr val="002060"/>
                  </a:solidFill>
                </a:rPr>
                <a:t>Les échecs </a:t>
              </a:r>
              <a:r>
                <a:rPr lang="fr-CA" sz="1600" b="1" dirty="0" smtClean="0"/>
                <a:t>du traitement </a:t>
              </a:r>
              <a:r>
                <a:rPr lang="fr-CA" sz="1600" dirty="0" smtClean="0">
                  <a:solidFill>
                    <a:srgbClr val="002060"/>
                  </a:solidFill>
                </a:rPr>
                <a:t>devraient également être déclarés.</a:t>
              </a:r>
              <a:br>
                <a:rPr lang="fr-CA" sz="1600" dirty="0" smtClean="0">
                  <a:solidFill>
                    <a:srgbClr val="002060"/>
                  </a:solidFill>
                </a:rPr>
              </a:br>
              <a:endParaRPr lang="fr-CA" sz="1600" b="1" dirty="0">
                <a:solidFill>
                  <a:srgbClr val="002060"/>
                </a:solidFill>
              </a:endParaRPr>
            </a:p>
          </p:txBody>
        </p:sp>
      </p:grpSp>
      <p:pic>
        <p:nvPicPr>
          <p:cNvPr id="7" name="Picture 6"/>
          <p:cNvPicPr>
            <a:picLocks noChangeAspect="1"/>
          </p:cNvPicPr>
          <p:nvPr>
            <p:custDataLst>
              <p:tags r:id="rId3"/>
            </p:custDataLst>
          </p:nvPr>
        </p:nvPicPr>
        <p:blipFill>
          <a:blip r:embed="rId10" cstate="print">
            <a:extLst>
              <a:ext uri="{28A0092B-C50C-407E-A947-70E740481C1C}">
                <a14:useLocalDpi xmlns:a14="http://schemas.microsoft.com/office/drawing/2010/main" val="0"/>
              </a:ext>
            </a:extLst>
          </a:blip>
          <a:stretch>
            <a:fillRect/>
          </a:stretch>
        </p:blipFill>
        <p:spPr>
          <a:xfrm>
            <a:off x="1187625" y="1906112"/>
            <a:ext cx="864096" cy="864096"/>
          </a:xfrm>
          <a:prstGeom prst="rect">
            <a:avLst/>
          </a:prstGeom>
        </p:spPr>
      </p:pic>
      <p:grpSp>
        <p:nvGrpSpPr>
          <p:cNvPr id="8" name="Group 7"/>
          <p:cNvGrpSpPr/>
          <p:nvPr>
            <p:custDataLst>
              <p:tags r:id="rId4"/>
            </p:custDataLst>
          </p:nvPr>
        </p:nvGrpSpPr>
        <p:grpSpPr>
          <a:xfrm>
            <a:off x="3563892" y="1196752"/>
            <a:ext cx="4919002" cy="5328592"/>
            <a:chOff x="3563892" y="1196752"/>
            <a:chExt cx="4919002" cy="5328592"/>
          </a:xfrm>
        </p:grpSpPr>
        <p:sp>
          <p:nvSpPr>
            <p:cNvPr id="9" name="Freeform 8"/>
            <p:cNvSpPr/>
            <p:nvPr/>
          </p:nvSpPr>
          <p:spPr>
            <a:xfrm>
              <a:off x="3635896" y="1196752"/>
              <a:ext cx="4846998" cy="1138314"/>
            </a:xfrm>
            <a:custGeom>
              <a:avLst/>
              <a:gdLst>
                <a:gd name="connsiteX0" fmla="*/ 0 w 4818629"/>
                <a:gd name="connsiteY0" fmla="*/ 113831 h 1138314"/>
                <a:gd name="connsiteX1" fmla="*/ 113831 w 4818629"/>
                <a:gd name="connsiteY1" fmla="*/ 0 h 1138314"/>
                <a:gd name="connsiteX2" fmla="*/ 4704798 w 4818629"/>
                <a:gd name="connsiteY2" fmla="*/ 0 h 1138314"/>
                <a:gd name="connsiteX3" fmla="*/ 4818629 w 4818629"/>
                <a:gd name="connsiteY3" fmla="*/ 113831 h 1138314"/>
                <a:gd name="connsiteX4" fmla="*/ 4818629 w 4818629"/>
                <a:gd name="connsiteY4" fmla="*/ 1024483 h 1138314"/>
                <a:gd name="connsiteX5" fmla="*/ 4704798 w 4818629"/>
                <a:gd name="connsiteY5" fmla="*/ 1138314 h 1138314"/>
                <a:gd name="connsiteX6" fmla="*/ 113831 w 4818629"/>
                <a:gd name="connsiteY6" fmla="*/ 1138314 h 1138314"/>
                <a:gd name="connsiteX7" fmla="*/ 0 w 4818629"/>
                <a:gd name="connsiteY7" fmla="*/ 1024483 h 1138314"/>
                <a:gd name="connsiteX8" fmla="*/ 0 w 4818629"/>
                <a:gd name="connsiteY8" fmla="*/ 113831 h 1138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818629" h="1138314">
                  <a:moveTo>
                    <a:pt x="0" y="113831"/>
                  </a:moveTo>
                  <a:cubicBezTo>
                    <a:pt x="0" y="50964"/>
                    <a:pt x="50964" y="0"/>
                    <a:pt x="113831" y="0"/>
                  </a:cubicBezTo>
                  <a:lnTo>
                    <a:pt x="4704798" y="0"/>
                  </a:lnTo>
                  <a:cubicBezTo>
                    <a:pt x="4767665" y="0"/>
                    <a:pt x="4818629" y="50964"/>
                    <a:pt x="4818629" y="113831"/>
                  </a:cubicBezTo>
                  <a:lnTo>
                    <a:pt x="4818629" y="1024483"/>
                  </a:lnTo>
                  <a:cubicBezTo>
                    <a:pt x="4818629" y="1087350"/>
                    <a:pt x="4767665" y="1138314"/>
                    <a:pt x="4704798" y="1138314"/>
                  </a:cubicBezTo>
                  <a:lnTo>
                    <a:pt x="113831" y="1138314"/>
                  </a:lnTo>
                  <a:cubicBezTo>
                    <a:pt x="50964" y="1138314"/>
                    <a:pt x="0" y="1087350"/>
                    <a:pt x="0" y="1024483"/>
                  </a:cubicBezTo>
                  <a:lnTo>
                    <a:pt x="0" y="113831"/>
                  </a:lnTo>
                  <a:close/>
                </a:path>
              </a:pathLst>
            </a:custGeom>
            <a:solidFill>
              <a:schemeClr val="bg1"/>
            </a:solidFill>
            <a:ln w="38100">
              <a:solidFill>
                <a:schemeClr val="accent3"/>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71440" tIns="58740" rIns="71440" bIns="58740" numCol="1" spcCol="1270" anchor="ctr" anchorCtr="0">
              <a:noAutofit/>
            </a:bodyPr>
            <a:lstStyle/>
            <a:p>
              <a:pPr lvl="0" algn="ctr" defTabSz="1066800">
                <a:lnSpc>
                  <a:spcPct val="90000"/>
                </a:lnSpc>
                <a:spcBef>
                  <a:spcPct val="0"/>
                </a:spcBef>
                <a:spcAft>
                  <a:spcPct val="35000"/>
                </a:spcAft>
              </a:pPr>
              <a:r>
                <a:rPr lang="fr-CA" sz="2000" dirty="0" smtClean="0">
                  <a:solidFill>
                    <a:srgbClr val="002060"/>
                  </a:solidFill>
                </a:rPr>
                <a:t>ÉCHEC </a:t>
              </a:r>
              <a:r>
                <a:rPr lang="fr-CA" sz="2000" dirty="0" smtClean="0">
                  <a:solidFill>
                    <a:schemeClr val="tx1"/>
                  </a:solidFill>
                </a:rPr>
                <a:t>DU TRAITEMENT est défini comme l’</a:t>
              </a:r>
              <a:r>
                <a:rPr lang="fr-CA" sz="2000" dirty="0" smtClean="0">
                  <a:solidFill>
                    <a:srgbClr val="002060"/>
                  </a:solidFill>
                </a:rPr>
                <a:t>absence de </a:t>
              </a:r>
              <a:r>
                <a:rPr lang="fr-CA" sz="2000" dirty="0" smtClean="0">
                  <a:solidFill>
                    <a:schemeClr val="tx1"/>
                  </a:solidFill>
                </a:rPr>
                <a:t>relation</a:t>
              </a:r>
              <a:r>
                <a:rPr lang="fr-CA" sz="2000" dirty="0" smtClean="0">
                  <a:solidFill>
                    <a:srgbClr val="FF0000"/>
                  </a:solidFill>
                </a:rPr>
                <a:t> </a:t>
              </a:r>
              <a:r>
                <a:rPr lang="fr-CA" sz="2000" dirty="0" smtClean="0">
                  <a:solidFill>
                    <a:srgbClr val="002060"/>
                  </a:solidFill>
                </a:rPr>
                <a:t>sexuelle</a:t>
              </a:r>
              <a:r>
                <a:rPr lang="fr-CA" sz="2000" dirty="0" smtClean="0">
                  <a:solidFill>
                    <a:schemeClr val="tx1"/>
                  </a:solidFill>
                </a:rPr>
                <a:t> signalée </a:t>
              </a:r>
              <a:r>
                <a:rPr lang="fr-CA" sz="2000" dirty="0" smtClean="0">
                  <a:solidFill>
                    <a:srgbClr val="002060"/>
                  </a:solidFill>
                </a:rPr>
                <a:t>pendant la période post-traitement ET l’une des </a:t>
              </a:r>
              <a:r>
                <a:rPr lang="fr-CA" sz="2000" dirty="0" smtClean="0">
                  <a:solidFill>
                    <a:schemeClr val="tx1"/>
                  </a:solidFill>
                </a:rPr>
                <a:t>situations</a:t>
              </a:r>
              <a:r>
                <a:rPr lang="fr-CA" sz="2000" dirty="0" smtClean="0">
                  <a:solidFill>
                    <a:srgbClr val="002060"/>
                  </a:solidFill>
                </a:rPr>
                <a:t> suivantes :</a:t>
              </a:r>
            </a:p>
          </p:txBody>
        </p:sp>
        <p:sp>
          <p:nvSpPr>
            <p:cNvPr id="10" name="Rounded Rectangle 9"/>
            <p:cNvSpPr/>
            <p:nvPr/>
          </p:nvSpPr>
          <p:spPr>
            <a:xfrm>
              <a:off x="3563892" y="2541856"/>
              <a:ext cx="1138314" cy="1134854"/>
            </a:xfrm>
            <a:prstGeom prst="roundRect">
              <a:avLst>
                <a:gd name="adj" fmla="val 16670"/>
              </a:avLst>
            </a:prstGeom>
            <a:solidFill>
              <a:schemeClr val="bg1"/>
            </a:solidFill>
            <a:ln w="38100">
              <a:solidFill>
                <a:schemeClr val="accent3"/>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1" name="Freeform 10"/>
            <p:cNvSpPr/>
            <p:nvPr/>
          </p:nvSpPr>
          <p:spPr>
            <a:xfrm>
              <a:off x="4848433" y="2541856"/>
              <a:ext cx="3562458" cy="1138314"/>
            </a:xfrm>
            <a:custGeom>
              <a:avLst/>
              <a:gdLst>
                <a:gd name="connsiteX0" fmla="*/ 0 w 3612015"/>
                <a:gd name="connsiteY0" fmla="*/ 189757 h 1138314"/>
                <a:gd name="connsiteX1" fmla="*/ 189757 w 3612015"/>
                <a:gd name="connsiteY1" fmla="*/ 0 h 1138314"/>
                <a:gd name="connsiteX2" fmla="*/ 3422258 w 3612015"/>
                <a:gd name="connsiteY2" fmla="*/ 0 h 1138314"/>
                <a:gd name="connsiteX3" fmla="*/ 3612015 w 3612015"/>
                <a:gd name="connsiteY3" fmla="*/ 189757 h 1138314"/>
                <a:gd name="connsiteX4" fmla="*/ 3612015 w 3612015"/>
                <a:gd name="connsiteY4" fmla="*/ 948557 h 1138314"/>
                <a:gd name="connsiteX5" fmla="*/ 3422258 w 3612015"/>
                <a:gd name="connsiteY5" fmla="*/ 1138314 h 1138314"/>
                <a:gd name="connsiteX6" fmla="*/ 189757 w 3612015"/>
                <a:gd name="connsiteY6" fmla="*/ 1138314 h 1138314"/>
                <a:gd name="connsiteX7" fmla="*/ 0 w 3612015"/>
                <a:gd name="connsiteY7" fmla="*/ 948557 h 1138314"/>
                <a:gd name="connsiteX8" fmla="*/ 0 w 3612015"/>
                <a:gd name="connsiteY8" fmla="*/ 189757 h 1138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12015" h="1138314">
                  <a:moveTo>
                    <a:pt x="0" y="189757"/>
                  </a:moveTo>
                  <a:cubicBezTo>
                    <a:pt x="0" y="84957"/>
                    <a:pt x="84957" y="0"/>
                    <a:pt x="189757" y="0"/>
                  </a:cubicBezTo>
                  <a:lnTo>
                    <a:pt x="3422258" y="0"/>
                  </a:lnTo>
                  <a:cubicBezTo>
                    <a:pt x="3527058" y="0"/>
                    <a:pt x="3612015" y="84957"/>
                    <a:pt x="3612015" y="189757"/>
                  </a:cubicBezTo>
                  <a:lnTo>
                    <a:pt x="3612015" y="948557"/>
                  </a:lnTo>
                  <a:cubicBezTo>
                    <a:pt x="3612015" y="1053357"/>
                    <a:pt x="3527058" y="1138314"/>
                    <a:pt x="3422258" y="1138314"/>
                  </a:cubicBezTo>
                  <a:lnTo>
                    <a:pt x="189757" y="1138314"/>
                  </a:lnTo>
                  <a:cubicBezTo>
                    <a:pt x="84957" y="1138314"/>
                    <a:pt x="0" y="1053357"/>
                    <a:pt x="0" y="948557"/>
                  </a:cubicBezTo>
                  <a:lnTo>
                    <a:pt x="0" y="189757"/>
                  </a:lnTo>
                  <a:close/>
                </a:path>
              </a:pathLst>
            </a:custGeom>
            <a:solidFill>
              <a:schemeClr val="bg1"/>
            </a:solidFill>
            <a:ln w="38100">
              <a:solidFill>
                <a:schemeClr val="accent3"/>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76482" tIns="176482" rIns="176482" bIns="176482" numCol="1" spcCol="1270" anchor="ctr" anchorCtr="0">
              <a:noAutofit/>
            </a:bodyPr>
            <a:lstStyle/>
            <a:p>
              <a:pPr lvl="0" algn="ctr" defTabSz="755650">
                <a:lnSpc>
                  <a:spcPct val="90000"/>
                </a:lnSpc>
                <a:spcBef>
                  <a:spcPct val="0"/>
                </a:spcBef>
                <a:spcAft>
                  <a:spcPct val="35000"/>
                </a:spcAft>
              </a:pPr>
              <a:endParaRPr lang="en-CA" sz="1700" kern="1200" dirty="0"/>
            </a:p>
          </p:txBody>
        </p:sp>
        <p:sp>
          <p:nvSpPr>
            <p:cNvPr id="12" name="Rounded Rectangle 11"/>
            <p:cNvSpPr/>
            <p:nvPr/>
          </p:nvSpPr>
          <p:spPr>
            <a:xfrm>
              <a:off x="3563892" y="3817314"/>
              <a:ext cx="1138314" cy="1135505"/>
            </a:xfrm>
            <a:prstGeom prst="roundRect">
              <a:avLst>
                <a:gd name="adj" fmla="val 16670"/>
              </a:avLst>
            </a:prstGeom>
            <a:solidFill>
              <a:schemeClr val="bg1"/>
            </a:solidFill>
            <a:ln w="38100">
              <a:solidFill>
                <a:schemeClr val="accent3"/>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3" name="Freeform 12"/>
            <p:cNvSpPr/>
            <p:nvPr/>
          </p:nvSpPr>
          <p:spPr>
            <a:xfrm>
              <a:off x="4848433" y="3817314"/>
              <a:ext cx="3562457" cy="1138314"/>
            </a:xfrm>
            <a:custGeom>
              <a:avLst/>
              <a:gdLst>
                <a:gd name="connsiteX0" fmla="*/ 0 w 3612015"/>
                <a:gd name="connsiteY0" fmla="*/ 189757 h 1138314"/>
                <a:gd name="connsiteX1" fmla="*/ 189757 w 3612015"/>
                <a:gd name="connsiteY1" fmla="*/ 0 h 1138314"/>
                <a:gd name="connsiteX2" fmla="*/ 3422258 w 3612015"/>
                <a:gd name="connsiteY2" fmla="*/ 0 h 1138314"/>
                <a:gd name="connsiteX3" fmla="*/ 3612015 w 3612015"/>
                <a:gd name="connsiteY3" fmla="*/ 189757 h 1138314"/>
                <a:gd name="connsiteX4" fmla="*/ 3612015 w 3612015"/>
                <a:gd name="connsiteY4" fmla="*/ 948557 h 1138314"/>
                <a:gd name="connsiteX5" fmla="*/ 3422258 w 3612015"/>
                <a:gd name="connsiteY5" fmla="*/ 1138314 h 1138314"/>
                <a:gd name="connsiteX6" fmla="*/ 189757 w 3612015"/>
                <a:gd name="connsiteY6" fmla="*/ 1138314 h 1138314"/>
                <a:gd name="connsiteX7" fmla="*/ 0 w 3612015"/>
                <a:gd name="connsiteY7" fmla="*/ 948557 h 1138314"/>
                <a:gd name="connsiteX8" fmla="*/ 0 w 3612015"/>
                <a:gd name="connsiteY8" fmla="*/ 189757 h 1138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12015" h="1138314">
                  <a:moveTo>
                    <a:pt x="0" y="189757"/>
                  </a:moveTo>
                  <a:cubicBezTo>
                    <a:pt x="0" y="84957"/>
                    <a:pt x="84957" y="0"/>
                    <a:pt x="189757" y="0"/>
                  </a:cubicBezTo>
                  <a:lnTo>
                    <a:pt x="3422258" y="0"/>
                  </a:lnTo>
                  <a:cubicBezTo>
                    <a:pt x="3527058" y="0"/>
                    <a:pt x="3612015" y="84957"/>
                    <a:pt x="3612015" y="189757"/>
                  </a:cubicBezTo>
                  <a:lnTo>
                    <a:pt x="3612015" y="948557"/>
                  </a:lnTo>
                  <a:cubicBezTo>
                    <a:pt x="3612015" y="1053357"/>
                    <a:pt x="3527058" y="1138314"/>
                    <a:pt x="3422258" y="1138314"/>
                  </a:cubicBezTo>
                  <a:lnTo>
                    <a:pt x="189757" y="1138314"/>
                  </a:lnTo>
                  <a:cubicBezTo>
                    <a:pt x="84957" y="1138314"/>
                    <a:pt x="0" y="1053357"/>
                    <a:pt x="0" y="948557"/>
                  </a:cubicBezTo>
                  <a:lnTo>
                    <a:pt x="0" y="189757"/>
                  </a:lnTo>
                  <a:close/>
                </a:path>
              </a:pathLst>
            </a:custGeom>
            <a:solidFill>
              <a:schemeClr val="bg1"/>
            </a:solidFill>
            <a:ln w="38100">
              <a:solidFill>
                <a:schemeClr val="accent3"/>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76482" tIns="176482" rIns="176482" bIns="176482" numCol="1" spcCol="1270" anchor="ctr" anchorCtr="0">
              <a:noAutofit/>
            </a:bodyPr>
            <a:lstStyle/>
            <a:p>
              <a:pPr lvl="0" algn="ctr" defTabSz="755650">
                <a:lnSpc>
                  <a:spcPct val="90000"/>
                </a:lnSpc>
                <a:spcBef>
                  <a:spcPct val="0"/>
                </a:spcBef>
                <a:spcAft>
                  <a:spcPct val="35000"/>
                </a:spcAft>
              </a:pPr>
              <a:endParaRPr lang="en-CA" sz="1700" kern="1200" dirty="0"/>
            </a:p>
          </p:txBody>
        </p:sp>
        <p:sp>
          <p:nvSpPr>
            <p:cNvPr id="14" name="Rounded Rectangle 13"/>
            <p:cNvSpPr/>
            <p:nvPr/>
          </p:nvSpPr>
          <p:spPr>
            <a:xfrm>
              <a:off x="3563892" y="5171006"/>
              <a:ext cx="1138314" cy="1138314"/>
            </a:xfrm>
            <a:prstGeom prst="roundRect">
              <a:avLst>
                <a:gd name="adj" fmla="val 16670"/>
              </a:avLst>
            </a:prstGeom>
            <a:solidFill>
              <a:schemeClr val="bg1"/>
            </a:solidFill>
            <a:ln w="38100">
              <a:solidFill>
                <a:schemeClr val="accent3"/>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15" name="Freeform 14"/>
            <p:cNvSpPr/>
            <p:nvPr/>
          </p:nvSpPr>
          <p:spPr>
            <a:xfrm>
              <a:off x="4848433" y="5171006"/>
              <a:ext cx="3562458" cy="1354338"/>
            </a:xfrm>
            <a:custGeom>
              <a:avLst/>
              <a:gdLst>
                <a:gd name="connsiteX0" fmla="*/ 0 w 3612015"/>
                <a:gd name="connsiteY0" fmla="*/ 189757 h 1138314"/>
                <a:gd name="connsiteX1" fmla="*/ 189757 w 3612015"/>
                <a:gd name="connsiteY1" fmla="*/ 0 h 1138314"/>
                <a:gd name="connsiteX2" fmla="*/ 3422258 w 3612015"/>
                <a:gd name="connsiteY2" fmla="*/ 0 h 1138314"/>
                <a:gd name="connsiteX3" fmla="*/ 3612015 w 3612015"/>
                <a:gd name="connsiteY3" fmla="*/ 189757 h 1138314"/>
                <a:gd name="connsiteX4" fmla="*/ 3612015 w 3612015"/>
                <a:gd name="connsiteY4" fmla="*/ 948557 h 1138314"/>
                <a:gd name="connsiteX5" fmla="*/ 3422258 w 3612015"/>
                <a:gd name="connsiteY5" fmla="*/ 1138314 h 1138314"/>
                <a:gd name="connsiteX6" fmla="*/ 189757 w 3612015"/>
                <a:gd name="connsiteY6" fmla="*/ 1138314 h 1138314"/>
                <a:gd name="connsiteX7" fmla="*/ 0 w 3612015"/>
                <a:gd name="connsiteY7" fmla="*/ 948557 h 1138314"/>
                <a:gd name="connsiteX8" fmla="*/ 0 w 3612015"/>
                <a:gd name="connsiteY8" fmla="*/ 189757 h 11383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612015" h="1138314">
                  <a:moveTo>
                    <a:pt x="0" y="189757"/>
                  </a:moveTo>
                  <a:cubicBezTo>
                    <a:pt x="0" y="84957"/>
                    <a:pt x="84957" y="0"/>
                    <a:pt x="189757" y="0"/>
                  </a:cubicBezTo>
                  <a:lnTo>
                    <a:pt x="3422258" y="0"/>
                  </a:lnTo>
                  <a:cubicBezTo>
                    <a:pt x="3527058" y="0"/>
                    <a:pt x="3612015" y="84957"/>
                    <a:pt x="3612015" y="189757"/>
                  </a:cubicBezTo>
                  <a:lnTo>
                    <a:pt x="3612015" y="948557"/>
                  </a:lnTo>
                  <a:cubicBezTo>
                    <a:pt x="3612015" y="1053357"/>
                    <a:pt x="3527058" y="1138314"/>
                    <a:pt x="3422258" y="1138314"/>
                  </a:cubicBezTo>
                  <a:lnTo>
                    <a:pt x="189757" y="1138314"/>
                  </a:lnTo>
                  <a:cubicBezTo>
                    <a:pt x="84957" y="1138314"/>
                    <a:pt x="0" y="1053357"/>
                    <a:pt x="0" y="948557"/>
                  </a:cubicBezTo>
                  <a:lnTo>
                    <a:pt x="0" y="189757"/>
                  </a:lnTo>
                  <a:close/>
                </a:path>
              </a:pathLst>
            </a:custGeom>
            <a:solidFill>
              <a:schemeClr val="bg1"/>
            </a:solidFill>
            <a:ln w="38100">
              <a:solidFill>
                <a:schemeClr val="accent3"/>
              </a:solidFill>
            </a:ln>
          </p:spPr>
          <p:style>
            <a:lnRef idx="2">
              <a:scrgbClr r="0" g="0" b="0"/>
            </a:lnRef>
            <a:fillRef idx="1">
              <a:scrgbClr r="0" g="0" b="0"/>
            </a:fillRef>
            <a:effectRef idx="0">
              <a:schemeClr val="accent1">
                <a:hueOff val="0"/>
                <a:satOff val="0"/>
                <a:lumOff val="0"/>
                <a:alphaOff val="0"/>
              </a:schemeClr>
            </a:effectRef>
            <a:fontRef idx="minor">
              <a:schemeClr val="lt1"/>
            </a:fontRef>
          </p:style>
          <p:txBody>
            <a:bodyPr spcFirstLastPara="0" vert="horz" wrap="square" lIns="176482" tIns="176482" rIns="176482" bIns="176482" numCol="1" spcCol="1270" anchor="ctr" anchorCtr="0">
              <a:noAutofit/>
            </a:bodyPr>
            <a:lstStyle/>
            <a:p>
              <a:pPr lvl="0" algn="ctr" defTabSz="755650">
                <a:lnSpc>
                  <a:spcPct val="90000"/>
                </a:lnSpc>
                <a:spcBef>
                  <a:spcPct val="0"/>
                </a:spcBef>
                <a:spcAft>
                  <a:spcPct val="35000"/>
                </a:spcAft>
              </a:pPr>
              <a:endParaRPr lang="en-CA" sz="1700" kern="1200" dirty="0"/>
            </a:p>
          </p:txBody>
        </p:sp>
      </p:grpSp>
      <p:sp>
        <p:nvSpPr>
          <p:cNvPr id="24" name="Rectangle 23"/>
          <p:cNvSpPr/>
          <p:nvPr/>
        </p:nvSpPr>
        <p:spPr>
          <a:xfrm>
            <a:off x="4932040" y="2588770"/>
            <a:ext cx="3384376" cy="1089529"/>
          </a:xfrm>
          <a:prstGeom prst="rect">
            <a:avLst/>
          </a:prstGeom>
        </p:spPr>
        <p:txBody>
          <a:bodyPr wrap="square">
            <a:spAutoFit/>
          </a:bodyPr>
          <a:lstStyle/>
          <a:p>
            <a:pPr lvl="0" algn="ctr" defTabSz="755650">
              <a:lnSpc>
                <a:spcPct val="90000"/>
              </a:lnSpc>
              <a:spcBef>
                <a:spcPct val="0"/>
              </a:spcBef>
              <a:spcAft>
                <a:spcPct val="35000"/>
              </a:spcAft>
            </a:pPr>
            <a:r>
              <a:rPr lang="fr-CA" dirty="0" smtClean="0"/>
              <a:t>Isolement</a:t>
            </a:r>
            <a:r>
              <a:rPr lang="fr-CA" dirty="0" smtClean="0">
                <a:solidFill>
                  <a:srgbClr val="002060"/>
                </a:solidFill>
              </a:rPr>
              <a:t> de </a:t>
            </a:r>
            <a:r>
              <a:rPr lang="fr-CA" i="1" dirty="0" smtClean="0">
                <a:solidFill>
                  <a:srgbClr val="002060"/>
                </a:solidFill>
              </a:rPr>
              <a:t>N. gonorrhoeae </a:t>
            </a:r>
            <a:r>
              <a:rPr lang="fr-CA" dirty="0" smtClean="0">
                <a:solidFill>
                  <a:srgbClr val="002060"/>
                </a:solidFill>
              </a:rPr>
              <a:t>dans une culture d’échantillon prélevé au moins 72 heures après la fin du traitement</a:t>
            </a:r>
            <a:endParaRPr lang="fr-CA" dirty="0">
              <a:solidFill>
                <a:srgbClr val="002060"/>
              </a:solidFill>
            </a:endParaRPr>
          </a:p>
        </p:txBody>
      </p:sp>
      <p:sp>
        <p:nvSpPr>
          <p:cNvPr id="26" name="Rectangle 25"/>
          <p:cNvSpPr/>
          <p:nvPr/>
        </p:nvSpPr>
        <p:spPr>
          <a:xfrm>
            <a:off x="4932040" y="3956922"/>
            <a:ext cx="3384376" cy="840230"/>
          </a:xfrm>
          <a:prstGeom prst="rect">
            <a:avLst/>
          </a:prstGeom>
        </p:spPr>
        <p:txBody>
          <a:bodyPr wrap="square">
            <a:spAutoFit/>
          </a:bodyPr>
          <a:lstStyle/>
          <a:p>
            <a:pPr algn="ctr" defTabSz="755650">
              <a:lnSpc>
                <a:spcPct val="90000"/>
              </a:lnSpc>
              <a:spcBef>
                <a:spcPct val="0"/>
              </a:spcBef>
              <a:spcAft>
                <a:spcPct val="35000"/>
              </a:spcAft>
            </a:pPr>
            <a:r>
              <a:rPr lang="fr-CA" dirty="0" smtClean="0">
                <a:solidFill>
                  <a:srgbClr val="002060"/>
                </a:solidFill>
              </a:rPr>
              <a:t>TAAN positif sur un échantillon prélevé au moins 2 à 3 semaines après la fin du traitement</a:t>
            </a:r>
            <a:endParaRPr lang="fr-CA" dirty="0"/>
          </a:p>
        </p:txBody>
      </p:sp>
      <p:sp>
        <p:nvSpPr>
          <p:cNvPr id="27" name="Rectangle 26"/>
          <p:cNvSpPr/>
          <p:nvPr/>
        </p:nvSpPr>
        <p:spPr>
          <a:xfrm>
            <a:off x="4932040" y="5219791"/>
            <a:ext cx="3384376" cy="1338828"/>
          </a:xfrm>
          <a:prstGeom prst="rect">
            <a:avLst/>
          </a:prstGeom>
        </p:spPr>
        <p:txBody>
          <a:bodyPr wrap="square">
            <a:spAutoFit/>
          </a:bodyPr>
          <a:lstStyle/>
          <a:p>
            <a:pPr algn="ctr" defTabSz="755650">
              <a:lnSpc>
                <a:spcPct val="90000"/>
              </a:lnSpc>
              <a:spcBef>
                <a:spcPct val="0"/>
              </a:spcBef>
              <a:spcAft>
                <a:spcPct val="35000"/>
              </a:spcAft>
            </a:pPr>
            <a:r>
              <a:rPr lang="fr-CA" dirty="0" smtClean="0">
                <a:solidFill>
                  <a:srgbClr val="002060"/>
                </a:solidFill>
              </a:rPr>
              <a:t>Présence de diplocoques Gram négatif intracellulaires à l’examen microscopique d’échantillons prélevés au moins 72 heures après la fin du traitement</a:t>
            </a:r>
            <a:endParaRPr lang="fr-CA" dirty="0"/>
          </a:p>
        </p:txBody>
      </p:sp>
      <p:pic>
        <p:nvPicPr>
          <p:cNvPr id="28" name="Picture 27"/>
          <p:cNvPicPr>
            <a:picLocks noChangeAspect="1"/>
          </p:cNvPicPr>
          <p:nvPr>
            <p:custDataLst>
              <p:tags r:id="rId5"/>
            </p:custDataLst>
          </p:nvPr>
        </p:nvPicPr>
        <p:blipFill>
          <a:blip r:embed="rId11" cstate="print">
            <a:extLst>
              <a:ext uri="{28A0092B-C50C-407E-A947-70E740481C1C}">
                <a14:useLocalDpi xmlns:a14="http://schemas.microsoft.com/office/drawing/2010/main" val="0"/>
              </a:ext>
            </a:extLst>
          </a:blip>
          <a:stretch>
            <a:fillRect/>
          </a:stretch>
        </p:blipFill>
        <p:spPr>
          <a:xfrm>
            <a:off x="3635896" y="2636912"/>
            <a:ext cx="982558" cy="982558"/>
          </a:xfrm>
          <a:prstGeom prst="rect">
            <a:avLst/>
          </a:prstGeom>
        </p:spPr>
      </p:pic>
      <p:pic>
        <p:nvPicPr>
          <p:cNvPr id="29" name="Picture 28"/>
          <p:cNvPicPr>
            <a:picLocks noChangeAspect="1"/>
          </p:cNvPicPr>
          <p:nvPr>
            <p:custDataLst>
              <p:tags r:id="rId6"/>
            </p:custDataLst>
          </p:nvPr>
        </p:nvPicPr>
        <p:blipFill>
          <a:blip r:embed="rId12" cstate="print">
            <a:extLst>
              <a:ext uri="{28A0092B-C50C-407E-A947-70E740481C1C}">
                <a14:useLocalDpi xmlns:a14="http://schemas.microsoft.com/office/drawing/2010/main" val="0"/>
              </a:ext>
            </a:extLst>
          </a:blip>
          <a:stretch>
            <a:fillRect/>
          </a:stretch>
        </p:blipFill>
        <p:spPr>
          <a:xfrm>
            <a:off x="3635896" y="3917014"/>
            <a:ext cx="936104" cy="936104"/>
          </a:xfrm>
          <a:prstGeom prst="rect">
            <a:avLst/>
          </a:prstGeom>
        </p:spPr>
      </p:pic>
      <p:pic>
        <p:nvPicPr>
          <p:cNvPr id="30" name="Picture 29"/>
          <p:cNvPicPr>
            <a:picLocks noChangeAspect="1"/>
          </p:cNvPicPr>
          <p:nvPr>
            <p:custDataLst>
              <p:tags r:id="rId7"/>
            </p:custDataLst>
          </p:nvPr>
        </p:nvPicPr>
        <p:blipFill>
          <a:blip r:embed="rId13" cstate="print">
            <a:extLst>
              <a:ext uri="{28A0092B-C50C-407E-A947-70E740481C1C}">
                <a14:useLocalDpi xmlns:a14="http://schemas.microsoft.com/office/drawing/2010/main" val="0"/>
              </a:ext>
            </a:extLst>
          </a:blip>
          <a:stretch>
            <a:fillRect/>
          </a:stretch>
        </p:blipFill>
        <p:spPr>
          <a:xfrm>
            <a:off x="3635896" y="5157192"/>
            <a:ext cx="1019944" cy="1019944"/>
          </a:xfrm>
          <a:prstGeom prst="rect">
            <a:avLst/>
          </a:prstGeom>
        </p:spPr>
      </p:pic>
    </p:spTree>
    <p:extLst>
      <p:ext uri="{BB962C8B-B14F-4D97-AF65-F5344CB8AC3E}">
        <p14:creationId xmlns:p14="http://schemas.microsoft.com/office/powerpoint/2010/main" val="12003400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9512" y="116632"/>
            <a:ext cx="8856984" cy="738664"/>
          </a:xfrm>
          <a:prstGeom prst="rect">
            <a:avLst/>
          </a:prstGeom>
          <a:noFill/>
        </p:spPr>
        <p:txBody>
          <a:bodyPr wrap="square" rtlCol="0">
            <a:spAutoFit/>
          </a:bodyPr>
          <a:lstStyle/>
          <a:p>
            <a:pPr algn="ctr"/>
            <a:r>
              <a:rPr lang="fr-FR" sz="2400" b="1" i="1" dirty="0" smtClean="0">
                <a:solidFill>
                  <a:prstClr val="white"/>
                </a:solidFill>
              </a:rPr>
              <a:t>N. gonorrhoeae </a:t>
            </a:r>
            <a:r>
              <a:rPr lang="fr-FR" sz="2400" b="1" dirty="0" smtClean="0">
                <a:solidFill>
                  <a:prstClr val="white"/>
                </a:solidFill>
              </a:rPr>
              <a:t>résistante aux antimicrobiens: Séance d’information</a:t>
            </a:r>
            <a:endParaRPr lang="fr-CA" sz="2400" dirty="0" smtClean="0">
              <a:solidFill>
                <a:prstClr val="white"/>
              </a:solidFill>
              <a:latin typeface="Arial Rounded MT Bold" pitchFamily="34" charset="0"/>
            </a:endParaRPr>
          </a:p>
          <a:p>
            <a:endParaRPr lang="en-CA" dirty="0"/>
          </a:p>
        </p:txBody>
      </p:sp>
      <p:sp>
        <p:nvSpPr>
          <p:cNvPr id="3" name="TextBox 2"/>
          <p:cNvSpPr txBox="1"/>
          <p:nvPr/>
        </p:nvSpPr>
        <p:spPr>
          <a:xfrm>
            <a:off x="179512" y="692696"/>
            <a:ext cx="3384376" cy="738664"/>
          </a:xfrm>
          <a:prstGeom prst="rect">
            <a:avLst/>
          </a:prstGeom>
          <a:noFill/>
        </p:spPr>
        <p:txBody>
          <a:bodyPr wrap="square" rtlCol="0">
            <a:spAutoFit/>
          </a:bodyPr>
          <a:lstStyle/>
          <a:p>
            <a:r>
              <a:rPr lang="en-CA" sz="2400" b="1" dirty="0" smtClean="0">
                <a:solidFill>
                  <a:schemeClr val="bg1"/>
                </a:solidFill>
                <a:latin typeface="Arial Rounded MT Bold" pitchFamily="34" charset="0"/>
              </a:rPr>
              <a:t>CONCLUSION</a:t>
            </a:r>
          </a:p>
          <a:p>
            <a:endParaRPr lang="en-CA" dirty="0"/>
          </a:p>
        </p:txBody>
      </p:sp>
      <p:grpSp>
        <p:nvGrpSpPr>
          <p:cNvPr id="4" name="Group 3"/>
          <p:cNvGrpSpPr/>
          <p:nvPr>
            <p:custDataLst>
              <p:tags r:id="rId1"/>
            </p:custDataLst>
          </p:nvPr>
        </p:nvGrpSpPr>
        <p:grpSpPr>
          <a:xfrm>
            <a:off x="539552" y="2060848"/>
            <a:ext cx="8064896" cy="2376264"/>
            <a:chOff x="683568" y="2060848"/>
            <a:chExt cx="7992887" cy="2376264"/>
          </a:xfrm>
        </p:grpSpPr>
        <p:sp>
          <p:nvSpPr>
            <p:cNvPr id="5" name="Rounded Rectangle 4"/>
            <p:cNvSpPr/>
            <p:nvPr/>
          </p:nvSpPr>
          <p:spPr>
            <a:xfrm>
              <a:off x="683568" y="2060848"/>
              <a:ext cx="7992887" cy="2376264"/>
            </a:xfrm>
            <a:prstGeom prst="roundRect">
              <a:avLst>
                <a:gd name="adj" fmla="val 10000"/>
              </a:avLst>
            </a:prstGeom>
            <a:solidFill>
              <a:schemeClr val="bg1"/>
            </a:solidFill>
            <a:ln w="38100">
              <a:solidFill>
                <a:schemeClr val="accent3"/>
              </a:solidFill>
            </a:ln>
          </p:spPr>
          <p:style>
            <a:lnRef idx="2">
              <a:scrgbClr r="0" g="0" b="0"/>
            </a:lnRef>
            <a:fillRef idx="1">
              <a:scrgbClr r="0" g="0" b="0"/>
            </a:fillRef>
            <a:effectRef idx="0">
              <a:schemeClr val="accent1">
                <a:hueOff val="0"/>
                <a:satOff val="0"/>
                <a:lumOff val="0"/>
                <a:alphaOff val="0"/>
              </a:schemeClr>
            </a:effectRef>
            <a:fontRef idx="minor">
              <a:schemeClr val="lt1"/>
            </a:fontRef>
          </p:style>
        </p:sp>
        <p:sp>
          <p:nvSpPr>
            <p:cNvPr id="6" name="Rounded Rectangle 4"/>
            <p:cNvSpPr/>
            <p:nvPr/>
          </p:nvSpPr>
          <p:spPr>
            <a:xfrm>
              <a:off x="738871" y="2060848"/>
              <a:ext cx="7882282" cy="233006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38100" tIns="25400" rIns="38100" bIns="25400" numCol="1" spcCol="1270" anchor="ctr" anchorCtr="0">
              <a:noAutofit/>
            </a:bodyPr>
            <a:lstStyle/>
            <a:p>
              <a:pPr algn="ctr"/>
              <a:r>
                <a:rPr lang="fr-CA" sz="3200" dirty="0" smtClean="0">
                  <a:solidFill>
                    <a:srgbClr val="002060"/>
                  </a:solidFill>
                </a:rPr>
                <a:t>Pour répondre efficacement au risque pour la santé publique posé par la gonorrhée résistante aux antimicrobiens, tous les professionnels des soins primaires et de la santé publique doivent collaborer.</a:t>
              </a:r>
              <a:endParaRPr lang="fr-CA" sz="3200" dirty="0">
                <a:solidFill>
                  <a:srgbClr val="002060"/>
                </a:solidFill>
              </a:endParaRPr>
            </a:p>
          </p:txBody>
        </p:sp>
      </p:grpSp>
    </p:spTree>
    <p:extLst>
      <p:ext uri="{BB962C8B-B14F-4D97-AF65-F5344CB8AC3E}">
        <p14:creationId xmlns:p14="http://schemas.microsoft.com/office/powerpoint/2010/main" val="279488460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2"/>
</p:tagLst>
</file>

<file path=ppt/tags/tag10.xml><?xml version="1.0" encoding="utf-8"?>
<p:tagLst xmlns:a="http://schemas.openxmlformats.org/drawingml/2006/main" xmlns:r="http://schemas.openxmlformats.org/officeDocument/2006/relationships" xmlns:p="http://schemas.openxmlformats.org/presentationml/2006/main">
  <p:tag name="NUM" val="12"/>
</p:tagLst>
</file>

<file path=ppt/tags/tag11.xml><?xml version="1.0" encoding="utf-8"?>
<p:tagLst xmlns:a="http://schemas.openxmlformats.org/drawingml/2006/main" xmlns:r="http://schemas.openxmlformats.org/officeDocument/2006/relationships" xmlns:p="http://schemas.openxmlformats.org/presentationml/2006/main">
  <p:tag name="NUM" val="5"/>
</p:tagLst>
</file>

<file path=ppt/tags/tag12.xml><?xml version="1.0" encoding="utf-8"?>
<p:tagLst xmlns:a="http://schemas.openxmlformats.org/drawingml/2006/main" xmlns:r="http://schemas.openxmlformats.org/officeDocument/2006/relationships" xmlns:p="http://schemas.openxmlformats.org/presentationml/2006/main">
  <p:tag name="NUM" val="7"/>
</p:tagLst>
</file>

<file path=ppt/tags/tag13.xml><?xml version="1.0" encoding="utf-8"?>
<p:tagLst xmlns:a="http://schemas.openxmlformats.org/drawingml/2006/main" xmlns:r="http://schemas.openxmlformats.org/officeDocument/2006/relationships" xmlns:p="http://schemas.openxmlformats.org/presentationml/2006/main">
  <p:tag name="NUM" val="9"/>
</p:tagLst>
</file>

<file path=ppt/tags/tag14.xml><?xml version="1.0" encoding="utf-8"?>
<p:tagLst xmlns:a="http://schemas.openxmlformats.org/drawingml/2006/main" xmlns:r="http://schemas.openxmlformats.org/officeDocument/2006/relationships" xmlns:p="http://schemas.openxmlformats.org/presentationml/2006/main">
  <p:tag name="NUM" val="11"/>
</p:tagLst>
</file>

<file path=ppt/tags/tag15.xml><?xml version="1.0" encoding="utf-8"?>
<p:tagLst xmlns:a="http://schemas.openxmlformats.org/drawingml/2006/main" xmlns:r="http://schemas.openxmlformats.org/officeDocument/2006/relationships" xmlns:p="http://schemas.openxmlformats.org/presentationml/2006/main">
  <p:tag name="NUM" val="6"/>
</p:tagLst>
</file>

<file path=ppt/tags/tag16.xml><?xml version="1.0" encoding="utf-8"?>
<p:tagLst xmlns:a="http://schemas.openxmlformats.org/drawingml/2006/main" xmlns:r="http://schemas.openxmlformats.org/officeDocument/2006/relationships" xmlns:p="http://schemas.openxmlformats.org/presentationml/2006/main">
  <p:tag name="NUM" val="13"/>
</p:tagLst>
</file>

<file path=ppt/tags/tag17.xml><?xml version="1.0" encoding="utf-8"?>
<p:tagLst xmlns:a="http://schemas.openxmlformats.org/drawingml/2006/main" xmlns:r="http://schemas.openxmlformats.org/officeDocument/2006/relationships" xmlns:p="http://schemas.openxmlformats.org/presentationml/2006/main">
  <p:tag name="NUM" val="8"/>
</p:tagLst>
</file>

<file path=ppt/tags/tag18.xml><?xml version="1.0" encoding="utf-8"?>
<p:tagLst xmlns:a="http://schemas.openxmlformats.org/drawingml/2006/main" xmlns:r="http://schemas.openxmlformats.org/officeDocument/2006/relationships" xmlns:p="http://schemas.openxmlformats.org/presentationml/2006/main">
  <p:tag name="NUM" val="14"/>
</p:tagLst>
</file>

<file path=ppt/tags/tag19.xml><?xml version="1.0" encoding="utf-8"?>
<p:tagLst xmlns:a="http://schemas.openxmlformats.org/drawingml/2006/main" xmlns:r="http://schemas.openxmlformats.org/officeDocument/2006/relationships" xmlns:p="http://schemas.openxmlformats.org/presentationml/2006/main">
  <p:tag name="NUM" val="15"/>
</p:tagLst>
</file>

<file path=ppt/tags/tag2.xml><?xml version="1.0" encoding="utf-8"?>
<p:tagLst xmlns:a="http://schemas.openxmlformats.org/drawingml/2006/main" xmlns:r="http://schemas.openxmlformats.org/officeDocument/2006/relationships" xmlns:p="http://schemas.openxmlformats.org/presentationml/2006/main">
  <p:tag name="NUM" val="4"/>
</p:tagLst>
</file>

<file path=ppt/tags/tag20.xml><?xml version="1.0" encoding="utf-8"?>
<p:tagLst xmlns:a="http://schemas.openxmlformats.org/drawingml/2006/main" xmlns:r="http://schemas.openxmlformats.org/officeDocument/2006/relationships" xmlns:p="http://schemas.openxmlformats.org/presentationml/2006/main">
  <p:tag name="NUM" val="10"/>
</p:tagLst>
</file>

<file path=ppt/tags/tag21.xml><?xml version="1.0" encoding="utf-8"?>
<p:tagLst xmlns:a="http://schemas.openxmlformats.org/drawingml/2006/main" xmlns:r="http://schemas.openxmlformats.org/officeDocument/2006/relationships" xmlns:p="http://schemas.openxmlformats.org/presentationml/2006/main">
  <p:tag name="NUM" val="4"/>
</p:tagLst>
</file>

<file path=ppt/tags/tag22.xml><?xml version="1.0" encoding="utf-8"?>
<p:tagLst xmlns:a="http://schemas.openxmlformats.org/drawingml/2006/main" xmlns:r="http://schemas.openxmlformats.org/officeDocument/2006/relationships" xmlns:p="http://schemas.openxmlformats.org/presentationml/2006/main">
  <p:tag name="NUM" val="2"/>
</p:tagLst>
</file>

<file path=ppt/tags/tag23.xml><?xml version="1.0" encoding="utf-8"?>
<p:tagLst xmlns:a="http://schemas.openxmlformats.org/drawingml/2006/main" xmlns:r="http://schemas.openxmlformats.org/officeDocument/2006/relationships" xmlns:p="http://schemas.openxmlformats.org/presentationml/2006/main">
  <p:tag name="NUM" val="1"/>
</p:tagLst>
</file>

<file path=ppt/tags/tag24.xml><?xml version="1.0" encoding="utf-8"?>
<p:tagLst xmlns:a="http://schemas.openxmlformats.org/drawingml/2006/main" xmlns:r="http://schemas.openxmlformats.org/officeDocument/2006/relationships" xmlns:p="http://schemas.openxmlformats.org/presentationml/2006/main">
  <p:tag name="NUM" val="3"/>
</p:tagLst>
</file>

<file path=ppt/tags/tag25.xml><?xml version="1.0" encoding="utf-8"?>
<p:tagLst xmlns:a="http://schemas.openxmlformats.org/drawingml/2006/main" xmlns:r="http://schemas.openxmlformats.org/officeDocument/2006/relationships" xmlns:p="http://schemas.openxmlformats.org/presentationml/2006/main">
  <p:tag name="NUM" val="5"/>
</p:tagLst>
</file>

<file path=ppt/tags/tag26.xml><?xml version="1.0" encoding="utf-8"?>
<p:tagLst xmlns:a="http://schemas.openxmlformats.org/drawingml/2006/main" xmlns:r="http://schemas.openxmlformats.org/officeDocument/2006/relationships" xmlns:p="http://schemas.openxmlformats.org/presentationml/2006/main">
  <p:tag name="NUM" val="4"/>
</p:tagLst>
</file>

<file path=ppt/tags/tag27.xml><?xml version="1.0" encoding="utf-8"?>
<p:tagLst xmlns:a="http://schemas.openxmlformats.org/drawingml/2006/main" xmlns:r="http://schemas.openxmlformats.org/officeDocument/2006/relationships" xmlns:p="http://schemas.openxmlformats.org/presentationml/2006/main">
  <p:tag name="NUM" val="8"/>
</p:tagLst>
</file>

<file path=ppt/tags/tag28.xml><?xml version="1.0" encoding="utf-8"?>
<p:tagLst xmlns:a="http://schemas.openxmlformats.org/drawingml/2006/main" xmlns:r="http://schemas.openxmlformats.org/officeDocument/2006/relationships" xmlns:p="http://schemas.openxmlformats.org/presentationml/2006/main">
  <p:tag name="NUM" val="7"/>
</p:tagLst>
</file>

<file path=ppt/tags/tag29.xml><?xml version="1.0" encoding="utf-8"?>
<p:tagLst xmlns:a="http://schemas.openxmlformats.org/drawingml/2006/main" xmlns:r="http://schemas.openxmlformats.org/officeDocument/2006/relationships" xmlns:p="http://schemas.openxmlformats.org/presentationml/2006/main">
  <p:tag name="NUM" val="6"/>
</p:tagLst>
</file>

<file path=ppt/tags/tag3.xml><?xml version="1.0" encoding="utf-8"?>
<p:tagLst xmlns:a="http://schemas.openxmlformats.org/drawingml/2006/main" xmlns:r="http://schemas.openxmlformats.org/officeDocument/2006/relationships" xmlns:p="http://schemas.openxmlformats.org/presentationml/2006/main">
  <p:tag name="NUM" val="2"/>
</p:tagLst>
</file>

<file path=ppt/tags/tag30.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8"/>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7.xml><?xml version="1.0" encoding="utf-8"?>
<p:tagLst xmlns:a="http://schemas.openxmlformats.org/drawingml/2006/main" xmlns:r="http://schemas.openxmlformats.org/officeDocument/2006/relationships" xmlns:p="http://schemas.openxmlformats.org/presentationml/2006/main">
  <p:tag name="NUM" val="3"/>
</p:tagLst>
</file>

<file path=ppt/tags/tag8.xml><?xml version="1.0" encoding="utf-8"?>
<p:tagLst xmlns:a="http://schemas.openxmlformats.org/drawingml/2006/main" xmlns:r="http://schemas.openxmlformats.org/officeDocument/2006/relationships" xmlns:p="http://schemas.openxmlformats.org/presentationml/2006/main">
  <p:tag name="NUM" val="1"/>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AMRG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AMRGC</Template>
  <TotalTime>213</TotalTime>
  <Words>1156</Words>
  <Application>Microsoft Office PowerPoint</Application>
  <PresentationFormat>On-screen Show (4:3)</PresentationFormat>
  <Paragraphs>103</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AMRGC</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Health Canada - Santé Canada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MARIA-ELENA SULTAN-KHAN</dc:creator>
  <cp:lastModifiedBy>MARIA-ELENA SULTAN-KHAN</cp:lastModifiedBy>
  <cp:revision>28</cp:revision>
  <cp:lastPrinted>2015-02-10T19:34:44Z</cp:lastPrinted>
  <dcterms:created xsi:type="dcterms:W3CDTF">2014-11-06T19:03:14Z</dcterms:created>
  <dcterms:modified xsi:type="dcterms:W3CDTF">2015-02-10T19:34:54Z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