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3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4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86" autoAdjust="0"/>
  </p:normalViewPr>
  <p:slideViewPr>
    <p:cSldViewPr>
      <p:cViewPr>
        <p:scale>
          <a:sx n="60" d="100"/>
          <a:sy n="60" d="100"/>
        </p:scale>
        <p:origin x="-3000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AC7AC-2FF3-4340-900F-D492E896FDB1}" type="datetimeFigureOut">
              <a:rPr lang="en-CA" smtClean="0"/>
              <a:t>2015-02-10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C9E2E-C598-4BEE-A673-46ADDEF29B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783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defTabSz="914350">
              <a:buFont typeface="Arial" panose="020B0604020202020204" pitchFamily="34" charset="0"/>
              <a:buChar char="•"/>
              <a:defRPr/>
            </a:pPr>
            <a:r>
              <a:rPr lang="fr-CA" noProof="0" dirty="0" smtClean="0"/>
              <a:t>Votre patiente,</a:t>
            </a:r>
            <a:r>
              <a:rPr lang="fr-CA" baseline="0" noProof="0" dirty="0" smtClean="0"/>
              <a:t> Miranda, est une étudiante de 20 ans qui rentrera chez elle dans les prochains jours pour occuper un emploi d’été. Elle a des relations sexuelles avec un nouveau partenaire depuis environ un mois. </a:t>
            </a:r>
          </a:p>
          <a:p>
            <a:pPr marL="171450" indent="-171450" defTabSz="914350">
              <a:buFont typeface="Arial" panose="020B0604020202020204" pitchFamily="34" charset="0"/>
              <a:buChar char="•"/>
              <a:defRPr/>
            </a:pPr>
            <a:r>
              <a:rPr lang="fr-CA" baseline="0" noProof="0" dirty="0" smtClean="0"/>
              <a:t>Elle n’a pas de médecin de famille.</a:t>
            </a:r>
          </a:p>
          <a:p>
            <a:pPr marL="171450" indent="-171450" defTabSz="914350">
              <a:buFont typeface="Arial" panose="020B0604020202020204" pitchFamily="34" charset="0"/>
              <a:buChar char="•"/>
              <a:defRPr/>
            </a:pPr>
            <a:r>
              <a:rPr lang="fr-CA" baseline="0" noProof="0" dirty="0" smtClean="0"/>
              <a:t>Elle rapporte les symptômes suivants, qui sont apparus il y a 5 à 7 jours.</a:t>
            </a:r>
          </a:p>
          <a:p>
            <a:pPr marL="628650" lvl="1" indent="-171450" defTabSz="914350">
              <a:buFont typeface="Arial" panose="020B0604020202020204" pitchFamily="34" charset="0"/>
              <a:buChar char="•"/>
              <a:defRPr/>
            </a:pPr>
            <a:r>
              <a:rPr lang="fr-CA" baseline="0" noProof="0" dirty="0" smtClean="0"/>
              <a:t>Pertes vaginales anormales</a:t>
            </a:r>
          </a:p>
          <a:p>
            <a:pPr marL="628650" lvl="1" indent="-171450" defTabSz="914350">
              <a:buFont typeface="Arial" panose="020B0604020202020204" pitchFamily="34" charset="0"/>
              <a:buChar char="•"/>
              <a:defRPr/>
            </a:pPr>
            <a:r>
              <a:rPr lang="fr-CA" baseline="0" noProof="0" dirty="0" smtClean="0"/>
              <a:t>Douleur pendant les rapports sexuels</a:t>
            </a:r>
          </a:p>
          <a:p>
            <a:pPr marL="171450" lvl="0" indent="-171450" defTabSz="914350">
              <a:buFont typeface="Arial" panose="020B0604020202020204" pitchFamily="34" charset="0"/>
              <a:buChar char="•"/>
              <a:defRPr/>
            </a:pPr>
            <a:r>
              <a:rPr lang="fr-CA" baseline="0" noProof="0" dirty="0" smtClean="0"/>
              <a:t>Ses dernières règles remontent à il y a deux semaines. </a:t>
            </a:r>
            <a:r>
              <a:rPr lang="fr-CA" i="1" baseline="0" noProof="0" dirty="0" smtClean="0"/>
              <a:t> </a:t>
            </a:r>
          </a:p>
          <a:p>
            <a:pPr marL="171450" lvl="0" indent="-171450" defTabSz="914350">
              <a:buFont typeface="Arial" panose="020B0604020202020204" pitchFamily="34" charset="0"/>
              <a:buChar char="•"/>
              <a:defRPr/>
            </a:pPr>
            <a:r>
              <a:rPr lang="fr-CA" i="0" baseline="0" noProof="0" dirty="0" smtClean="0"/>
              <a:t>QUESTIONS :</a:t>
            </a:r>
          </a:p>
          <a:p>
            <a:pPr marL="628650" lvl="1" indent="-171450" defTabSz="914350">
              <a:buFont typeface="Arial" panose="020B0604020202020204" pitchFamily="34" charset="0"/>
              <a:buChar char="•"/>
              <a:defRPr/>
            </a:pPr>
            <a:r>
              <a:rPr lang="fr-CA" i="0" baseline="0" noProof="0" dirty="0" smtClean="0"/>
              <a:t>Comment pourriez-vous poser un diagnostic et procéder au dépistage de Miranda?</a:t>
            </a:r>
          </a:p>
          <a:p>
            <a:pPr marL="628650" lvl="1" indent="-171450" defTabSz="914350">
              <a:buFont typeface="Arial" panose="020B0604020202020204" pitchFamily="34" charset="0"/>
              <a:buChar char="•"/>
              <a:defRPr/>
            </a:pPr>
            <a:r>
              <a:rPr lang="fr-CA" i="0" baseline="0" noProof="0" dirty="0" smtClean="0"/>
              <a:t>Quel serait le traitement offert à Miranda?</a:t>
            </a:r>
          </a:p>
          <a:p>
            <a:pPr marL="628650" lvl="1" indent="-171450" defTabSz="914350">
              <a:buFont typeface="Arial" panose="020B0604020202020204" pitchFamily="34" charset="0"/>
              <a:buChar char="•"/>
              <a:defRPr/>
            </a:pPr>
            <a:r>
              <a:rPr lang="fr-CA" i="0" baseline="0" noProof="0" dirty="0" smtClean="0"/>
              <a:t>Est-ce que d’autres mesures devraient être prises?</a:t>
            </a:r>
          </a:p>
          <a:p>
            <a:pPr marL="171450" lvl="0" indent="-171450" defTabSz="914350">
              <a:buFont typeface="Arial" panose="020B0604020202020204" pitchFamily="34" charset="0"/>
              <a:buChar char="•"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F7B11-253E-4709-B838-A1E286F318FA}" type="slidenum">
              <a:rPr lang="en-CA" smtClean="0">
                <a:solidFill>
                  <a:prstClr val="black"/>
                </a:solidFill>
              </a:rPr>
              <a:pPr/>
              <a:t>1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425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14350">
              <a:buFont typeface="Arial" panose="020B0604020202020204" pitchFamily="34" charset="0"/>
              <a:buNone/>
              <a:defRPr/>
            </a:pPr>
            <a:r>
              <a:rPr lang="fr-CA" noProof="0" dirty="0" smtClean="0">
                <a:solidFill>
                  <a:schemeClr val="accent1">
                    <a:lumMod val="50000"/>
                  </a:schemeClr>
                </a:solidFill>
              </a:rPr>
              <a:t>Pour</a:t>
            </a:r>
            <a:r>
              <a:rPr lang="fr-CA" baseline="0" noProof="0" dirty="0" smtClean="0">
                <a:solidFill>
                  <a:schemeClr val="accent1">
                    <a:lumMod val="50000"/>
                  </a:schemeClr>
                </a:solidFill>
              </a:rPr>
              <a:t> poser un diagnostic concernant</a:t>
            </a:r>
            <a:r>
              <a:rPr lang="fr-CA" noProof="0" dirty="0" smtClean="0">
                <a:solidFill>
                  <a:schemeClr val="accent1">
                    <a:lumMod val="50000"/>
                  </a:schemeClr>
                </a:solidFill>
              </a:rPr>
              <a:t> Miranda,</a:t>
            </a:r>
            <a:r>
              <a:rPr lang="fr-CA" baseline="0" noProof="0" dirty="0" smtClean="0">
                <a:solidFill>
                  <a:schemeClr val="accent1">
                    <a:lumMod val="50000"/>
                  </a:schemeClr>
                </a:solidFill>
              </a:rPr>
              <a:t> les étapes suivantes sont recommandées :</a:t>
            </a:r>
            <a:endParaRPr lang="fr-CA" noProof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 defTabSz="914350">
              <a:buFont typeface="Arial" panose="020B0604020202020204" pitchFamily="34" charset="0"/>
              <a:buChar char="•"/>
              <a:defRPr/>
            </a:pPr>
            <a:r>
              <a:rPr lang="fr-CA" noProof="0" dirty="0" smtClean="0">
                <a:solidFill>
                  <a:schemeClr val="accent1">
                    <a:lumMod val="50000"/>
                  </a:schemeClr>
                </a:solidFill>
              </a:rPr>
              <a:t>Effectuer</a:t>
            </a:r>
            <a:r>
              <a:rPr lang="fr-CA" baseline="0" noProof="0" dirty="0" smtClean="0">
                <a:solidFill>
                  <a:schemeClr val="accent1">
                    <a:lumMod val="50000"/>
                  </a:schemeClr>
                </a:solidFill>
              </a:rPr>
              <a:t> un examen abdominal et pelvien complet.</a:t>
            </a:r>
          </a:p>
          <a:p>
            <a:pPr marL="628650" lvl="1" indent="-171450" defTabSz="914350">
              <a:buFont typeface="Arial" panose="020B0604020202020204" pitchFamily="34" charset="0"/>
              <a:buChar char="•"/>
              <a:defRPr/>
            </a:pPr>
            <a:r>
              <a:rPr lang="fr-CA" baseline="0" noProof="0" dirty="0" smtClean="0">
                <a:solidFill>
                  <a:schemeClr val="accent1">
                    <a:lumMod val="50000"/>
                  </a:schemeClr>
                </a:solidFill>
              </a:rPr>
              <a:t>Justification : toute patiente qui souffre de douleurs abdominales basses devrait faire l’objet d’une examen pelvien complet.</a:t>
            </a:r>
          </a:p>
          <a:p>
            <a:pPr marL="171450" lvl="0" indent="-171450" defTabSz="914350">
              <a:buFont typeface="Arial" panose="020B0604020202020204" pitchFamily="34" charset="0"/>
              <a:buChar char="•"/>
              <a:defRPr/>
            </a:pPr>
            <a:r>
              <a:rPr lang="fr-CA" baseline="0" noProof="0" dirty="0" smtClean="0">
                <a:solidFill>
                  <a:schemeClr val="accent1">
                    <a:lumMod val="50000"/>
                  </a:schemeClr>
                </a:solidFill>
              </a:rPr>
              <a:t>Un TAAN et une culture devraient être effectués. Des TAAN devrait être réalisés pour tester la présence de gonorrhée et de chlamydia, et la culture n’est requise que pour la gonorrhée.</a:t>
            </a:r>
          </a:p>
          <a:p>
            <a:pPr marL="628650" lvl="1" indent="-171450" defTabSz="914350">
              <a:buFont typeface="Arial" panose="020B0604020202020204" pitchFamily="34" charset="0"/>
              <a:buChar char="•"/>
              <a:defRPr/>
            </a:pPr>
            <a:r>
              <a:rPr lang="fr-CA" baseline="0" noProof="0" dirty="0" smtClean="0">
                <a:solidFill>
                  <a:schemeClr val="accent1">
                    <a:lumMod val="50000"/>
                  </a:schemeClr>
                </a:solidFill>
              </a:rPr>
              <a:t>Justification : les patients symptomatiques devraient faire l’objet d’une culture, en particulier si on soupçonne que le patient pourrait souffrir d’une </a:t>
            </a:r>
            <a:r>
              <a:rPr lang="fr-CA" b="0" baseline="0" noProof="0" dirty="0" smtClean="0">
                <a:solidFill>
                  <a:schemeClr val="tx1"/>
                </a:solidFill>
              </a:rPr>
              <a:t>atteinte</a:t>
            </a:r>
            <a:r>
              <a:rPr lang="fr-CA" baseline="0" noProof="0" dirty="0" smtClean="0">
                <a:solidFill>
                  <a:schemeClr val="accent1">
                    <a:lumMod val="50000"/>
                  </a:schemeClr>
                </a:solidFill>
              </a:rPr>
              <a:t> inflammatoire pelvienne. Les cultures permettent </a:t>
            </a:r>
            <a:r>
              <a:rPr lang="fr-CA" b="0" baseline="0" noProof="0" dirty="0" smtClean="0">
                <a:solidFill>
                  <a:schemeClr val="accent1">
                    <a:lumMod val="50000"/>
                  </a:schemeClr>
                </a:solidFill>
              </a:rPr>
              <a:t>d’effectuer l’épreuve de </a:t>
            </a:r>
            <a:r>
              <a:rPr lang="fr-CA" baseline="0" noProof="0" dirty="0" smtClean="0">
                <a:solidFill>
                  <a:schemeClr val="accent1">
                    <a:lumMod val="50000"/>
                  </a:schemeClr>
                </a:solidFill>
              </a:rPr>
              <a:t>sensibilité aux antimicrobiens. Elles sont aussi importantes pour la recherche des contacts. </a:t>
            </a:r>
            <a:endParaRPr lang="fr-CA" i="0" baseline="0" noProof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71450" lvl="0" indent="-171450" defTabSz="914350">
              <a:buFont typeface="Arial" panose="020B0604020202020204" pitchFamily="34" charset="0"/>
              <a:buChar char="•"/>
              <a:defRPr/>
            </a:pPr>
            <a:r>
              <a:rPr lang="fr-CA" i="0" baseline="0" noProof="0" dirty="0" smtClean="0">
                <a:solidFill>
                  <a:schemeClr val="accent1">
                    <a:lumMod val="50000"/>
                  </a:schemeClr>
                </a:solidFill>
              </a:rPr>
              <a:t>Des écouvillons endocervicaux devraient être </a:t>
            </a:r>
            <a:r>
              <a:rPr lang="fr-CA" b="0" i="0" baseline="0" noProof="0" dirty="0" smtClean="0">
                <a:solidFill>
                  <a:schemeClr val="accent1">
                    <a:lumMod val="50000"/>
                  </a:schemeClr>
                </a:solidFill>
              </a:rPr>
              <a:t>prélevés</a:t>
            </a:r>
            <a:r>
              <a:rPr lang="fr-CA" i="0" baseline="0" noProof="0" dirty="0" smtClean="0">
                <a:solidFill>
                  <a:schemeClr val="accent1">
                    <a:lumMod val="50000"/>
                  </a:schemeClr>
                </a:solidFill>
              </a:rPr>
              <a:t> pour la détection de la gonorrhée et de la chlamydia.</a:t>
            </a:r>
          </a:p>
          <a:p>
            <a:pPr marL="628650" lvl="1" indent="-171450" defTabSz="914350">
              <a:buFont typeface="Arial" panose="020B0604020202020204" pitchFamily="34" charset="0"/>
              <a:buChar char="•"/>
              <a:defRPr/>
            </a:pPr>
            <a:r>
              <a:rPr lang="fr-CA" i="0" baseline="0" noProof="0" dirty="0" smtClean="0">
                <a:solidFill>
                  <a:schemeClr val="accent1">
                    <a:lumMod val="50000"/>
                  </a:schemeClr>
                </a:solidFill>
              </a:rPr>
              <a:t>Justification : la gonorrhée et la chlamydia sont souvent des infections </a:t>
            </a:r>
            <a:r>
              <a:rPr lang="fr-CA" b="0" i="0" baseline="0" noProof="0" dirty="0" smtClean="0">
                <a:solidFill>
                  <a:schemeClr val="accent1">
                    <a:lumMod val="50000"/>
                  </a:schemeClr>
                </a:solidFill>
              </a:rPr>
              <a:t>concomitantes.</a:t>
            </a:r>
          </a:p>
          <a:p>
            <a:pPr marL="171450" lvl="0" indent="-171450" defTabSz="914350">
              <a:buFont typeface="Arial" panose="020B0604020202020204" pitchFamily="34" charset="0"/>
              <a:buChar char="•"/>
              <a:defRPr/>
            </a:pPr>
            <a:r>
              <a:rPr lang="fr-CA" i="0" baseline="0" noProof="0" dirty="0" smtClean="0">
                <a:solidFill>
                  <a:schemeClr val="accent1">
                    <a:lumMod val="50000"/>
                  </a:schemeClr>
                </a:solidFill>
              </a:rPr>
              <a:t>Un écouvillon rectal aux fin de culture ou de TAAN validé devrait être prélevé.</a:t>
            </a:r>
          </a:p>
          <a:p>
            <a:pPr marL="628650" lvl="1" indent="-171450" defTabSz="914350">
              <a:buFont typeface="Arial" panose="020B0604020202020204" pitchFamily="34" charset="0"/>
              <a:buChar char="•"/>
              <a:defRPr/>
            </a:pPr>
            <a:r>
              <a:rPr lang="fr-CA" i="0" baseline="0" noProof="0" dirty="0" smtClean="0">
                <a:solidFill>
                  <a:schemeClr val="accent1">
                    <a:lumMod val="50000"/>
                  </a:schemeClr>
                </a:solidFill>
              </a:rPr>
              <a:t>Justification : il peut y avoir colonisation sans pénétration anale.</a:t>
            </a:r>
            <a:endParaRPr lang="fr-CA" noProof="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F7B11-253E-4709-B838-A1E286F318FA}" type="slidenum">
              <a:rPr lang="en-CA" smtClean="0">
                <a:solidFill>
                  <a:prstClr val="black"/>
                </a:solidFill>
              </a:rPr>
              <a:pPr/>
              <a:t>2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39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fr-CA" baseline="0" noProof="0" dirty="0" smtClean="0">
                <a:solidFill>
                  <a:schemeClr val="accent1">
                    <a:lumMod val="50000"/>
                  </a:schemeClr>
                </a:solidFill>
              </a:rPr>
              <a:t>Voici le traitement recommandé pour Miranda 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baseline="0" noProof="0" dirty="0" smtClean="0">
                <a:solidFill>
                  <a:schemeClr val="accent1">
                    <a:lumMod val="50000"/>
                  </a:schemeClr>
                </a:solidFill>
              </a:rPr>
              <a:t>Elle devrait recevoir un traitement</a:t>
            </a:r>
            <a:r>
              <a:rPr lang="fr-CA" b="1" baseline="0" noProof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CA" b="0" baseline="0" noProof="0" dirty="0" smtClean="0">
                <a:solidFill>
                  <a:schemeClr val="accent1">
                    <a:lumMod val="50000"/>
                  </a:schemeClr>
                </a:solidFill>
              </a:rPr>
              <a:t>présomptif</a:t>
            </a:r>
            <a:r>
              <a:rPr lang="fr-CA" b="1" baseline="0" noProof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CA" baseline="0" noProof="0" dirty="0" smtClean="0">
                <a:solidFill>
                  <a:schemeClr val="accent1">
                    <a:lumMod val="50000"/>
                  </a:schemeClr>
                </a:solidFill>
              </a:rPr>
              <a:t>pour deux raisons. Elle est symptomatique et quitte la ville pour l’été ce qui rend le suivi incertain.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CA" baseline="0" noProof="0" dirty="0" smtClean="0">
                <a:solidFill>
                  <a:schemeClr val="accent1">
                    <a:lumMod val="50000"/>
                  </a:schemeClr>
                </a:solidFill>
              </a:rPr>
              <a:t>Il est important de noter que les femmes sont souvent asymptomatiques.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CA" baseline="0" noProof="0" dirty="0" smtClean="0">
                <a:solidFill>
                  <a:schemeClr val="accent1">
                    <a:lumMod val="50000"/>
                  </a:schemeClr>
                </a:solidFill>
              </a:rPr>
              <a:t>Miranda devrait être traitée avec de la ceftriaxone (250 mg i.m., en dose unique) ET de l’azithromycine (1 g p.o. , en dose unique).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CA" baseline="0" noProof="0" dirty="0" smtClean="0">
                <a:solidFill>
                  <a:schemeClr val="accent1">
                    <a:lumMod val="50000"/>
                  </a:schemeClr>
                </a:solidFill>
              </a:rPr>
              <a:t>Un traitement d’association devrait être utilisé pour traiter la gonorrhée.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F7B11-253E-4709-B838-A1E286F318FA}" type="slidenum">
              <a:rPr lang="en-CA" smtClean="0">
                <a:solidFill>
                  <a:prstClr val="black"/>
                </a:solidFill>
              </a:rPr>
              <a:pPr/>
              <a:t>3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39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CA" baseline="0" noProof="0" dirty="0" smtClean="0">
                <a:solidFill>
                  <a:schemeClr val="tx1"/>
                </a:solidFill>
              </a:rPr>
              <a:t>Pendant que Miranda se trouve dans votre bureau, vous devriez lui donner des conseils en matière de prévention.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CA" baseline="0" noProof="0" dirty="0" smtClean="0">
                <a:solidFill>
                  <a:schemeClr val="tx1"/>
                </a:solidFill>
              </a:rPr>
              <a:t>Elle doit être informée qu’une </a:t>
            </a:r>
            <a:r>
              <a:rPr lang="fr-CA" noProof="0" dirty="0" smtClean="0">
                <a:solidFill>
                  <a:schemeClr val="tx1"/>
                </a:solidFill>
                <a:effectLst/>
              </a:rPr>
              <a:t>infection transmissible sexuellement augmente les risques que d’autres</a:t>
            </a:r>
            <a:r>
              <a:rPr lang="fr-CA" baseline="0" noProof="0" dirty="0" smtClean="0">
                <a:solidFill>
                  <a:schemeClr val="tx1"/>
                </a:solidFill>
                <a:effectLst/>
              </a:rPr>
              <a:t> infections soient présentes.</a:t>
            </a:r>
            <a:endParaRPr lang="fr-CA" baseline="0" noProof="0" dirty="0" smtClean="0">
              <a:solidFill>
                <a:schemeClr val="tx1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CA" baseline="0" noProof="0" dirty="0" smtClean="0">
                <a:solidFill>
                  <a:schemeClr val="tx1"/>
                </a:solidFill>
              </a:rPr>
              <a:t>Les patients atteint de gonorrhée sont plus susceptibles de transmettre et d’acquérir le VIH; un dépistage du VIH est recommandé</a:t>
            </a:r>
            <a:r>
              <a:rPr lang="fr-CA" noProof="0" dirty="0" smtClean="0">
                <a:solidFill>
                  <a:schemeClr val="tx1"/>
                </a:solidFill>
              </a:rPr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CA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elle n’est pas traitée, la gonorrhée chez la femme peut entraîner une infection des voies génitales supérieures</a:t>
            </a:r>
            <a:r>
              <a:rPr lang="fr-CA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pouvant causer une</a:t>
            </a:r>
            <a:r>
              <a:rPr lang="fr-CA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A" b="0" noProof="0" dirty="0" smtClean="0">
                <a:solidFill>
                  <a:schemeClr val="tx1"/>
                </a:solidFill>
                <a:effectLst/>
              </a:rPr>
              <a:t>atteinte</a:t>
            </a:r>
            <a:r>
              <a:rPr lang="fr-CA" noProof="0" dirty="0" smtClean="0">
                <a:solidFill>
                  <a:schemeClr val="tx1"/>
                </a:solidFill>
                <a:effectLst/>
              </a:rPr>
              <a:t> inflammatoire pelvienne</a:t>
            </a:r>
            <a:r>
              <a:rPr lang="fr-CA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l’infertilité ou</a:t>
            </a:r>
            <a:r>
              <a:rPr lang="fr-CA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une grossesse ectopique</a:t>
            </a:r>
            <a:r>
              <a:rPr lang="fr-CA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41" marR="0" lvl="1" indent="-17144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CA" sz="120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gonorrhée se transmet efficacement de l’homme à la femme lors de relations sexuelles vaginales, rectales ou de fellations</a:t>
            </a:r>
            <a:r>
              <a:rPr lang="fr-CA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41" marR="0" lvl="1" indent="-17144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CA" sz="120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gonorrhée</a:t>
            </a:r>
            <a:r>
              <a:rPr lang="fr-CA" sz="1200" i="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transmet efficacement de la femme à l’homme lors de relations sexuelles vaginales et moins efficacement, de cunnilingus.</a:t>
            </a:r>
            <a:endParaRPr lang="fr-CA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41" marR="0" lvl="1" indent="-17144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CA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patients atteints</a:t>
            </a:r>
            <a:r>
              <a:rPr lang="fr-CA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gonorrhée sont plus susceptibles de transmettre et d’acquérir le VIH.</a:t>
            </a:r>
            <a:endParaRPr lang="fr-CA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41" marR="0" lvl="1" indent="-17144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CA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Miranda doit éviter toute relation sexuelle jusqu’à la fin du traitement et jusqu’à ce qu’elle et ses</a:t>
            </a:r>
            <a:r>
              <a:rPr lang="fr-CA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partenaires sexuels n’aient plus de symptômes.</a:t>
            </a:r>
            <a:endParaRPr lang="fr-CA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41" marR="0" lvl="1" indent="-17144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CA" noProof="0" dirty="0" smtClean="0">
                <a:solidFill>
                  <a:schemeClr val="tx1"/>
                </a:solidFill>
                <a:effectLst/>
              </a:rPr>
              <a:t>L’utilisation correcte et systématique du condom</a:t>
            </a:r>
            <a:r>
              <a:rPr lang="fr-CA" baseline="0" noProof="0" dirty="0" smtClean="0">
                <a:solidFill>
                  <a:schemeClr val="tx1"/>
                </a:solidFill>
                <a:effectLst/>
              </a:rPr>
              <a:t> </a:t>
            </a:r>
            <a:r>
              <a:rPr lang="fr-CA" noProof="0" dirty="0" smtClean="0">
                <a:solidFill>
                  <a:schemeClr val="tx1"/>
                </a:solidFill>
                <a:effectLst/>
              </a:rPr>
              <a:t>en latex permet de réduire le risque de transmission de</a:t>
            </a:r>
            <a:r>
              <a:rPr lang="fr-CA" baseline="0" noProof="0" dirty="0" smtClean="0">
                <a:solidFill>
                  <a:schemeClr val="tx1"/>
                </a:solidFill>
                <a:effectLst/>
              </a:rPr>
              <a:t> la gonorrhée</a:t>
            </a:r>
            <a:r>
              <a:rPr lang="fr-CA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41" lvl="1" indent="-171441">
              <a:buFont typeface="Arial" panose="020B0604020202020204" pitchFamily="34" charset="0"/>
              <a:buChar char="•"/>
            </a:pPr>
            <a:endParaRPr lang="fr-CA" noProof="0" dirty="0" smtClean="0">
              <a:solidFill>
                <a:schemeClr val="tx1"/>
              </a:solidFill>
            </a:endParaRPr>
          </a:p>
          <a:p>
            <a:pPr marL="171441" indent="-171441" defTabSz="897301">
              <a:buFont typeface="Arial" panose="020B0604020202020204" pitchFamily="34" charset="0"/>
              <a:buChar char="•"/>
              <a:defRPr/>
            </a:pPr>
            <a:r>
              <a:rPr lang="fr-CA" noProof="0" dirty="0" smtClean="0">
                <a:solidFill>
                  <a:schemeClr val="tx1"/>
                </a:solidFill>
              </a:rPr>
              <a:t>Discutez</a:t>
            </a:r>
            <a:r>
              <a:rPr lang="fr-CA" baseline="0" noProof="0" dirty="0" smtClean="0">
                <a:solidFill>
                  <a:schemeClr val="tx1"/>
                </a:solidFill>
              </a:rPr>
              <a:t> du vaccin </a:t>
            </a:r>
            <a:r>
              <a:rPr lang="fr-CA" noProof="0" dirty="0" smtClean="0">
                <a:solidFill>
                  <a:schemeClr val="tx1"/>
                </a:solidFill>
              </a:rPr>
              <a:t>contre le virus du papillome humain avec Miranda conformément aux recommandations émises par le Comité consultatif national de l'immunisation dans</a:t>
            </a:r>
            <a:r>
              <a:rPr lang="fr-CA" baseline="0" noProof="0" dirty="0" smtClean="0">
                <a:solidFill>
                  <a:schemeClr val="tx1"/>
                </a:solidFill>
              </a:rPr>
              <a:t> le document</a:t>
            </a:r>
            <a:r>
              <a:rPr lang="fr-CA" noProof="0" dirty="0" smtClean="0">
                <a:solidFill>
                  <a:schemeClr val="tx1"/>
                </a:solidFill>
              </a:rPr>
              <a:t> </a:t>
            </a:r>
            <a:r>
              <a:rPr lang="fr-CA" i="1" noProof="0" dirty="0" smtClean="0">
                <a:solidFill>
                  <a:schemeClr val="tx1"/>
                </a:solidFill>
              </a:rPr>
              <a:t>Mise à jour sur les vaccins contre le virus du papillome humain.</a:t>
            </a:r>
            <a:endParaRPr lang="fr-CA" i="0" noProof="0" dirty="0" smtClean="0">
              <a:solidFill>
                <a:schemeClr val="tx1"/>
              </a:solidFill>
            </a:endParaRPr>
          </a:p>
          <a:p>
            <a:pPr marL="171441" indent="-171441" defTabSz="897301">
              <a:buFont typeface="Arial" panose="020B0604020202020204" pitchFamily="34" charset="0"/>
              <a:buChar char="•"/>
              <a:defRPr/>
            </a:pPr>
            <a:endParaRPr lang="fr-CA" i="0" noProof="0" dirty="0" smtClean="0">
              <a:solidFill>
                <a:schemeClr val="tx1"/>
              </a:solidFill>
            </a:endParaRPr>
          </a:p>
          <a:p>
            <a:pPr marL="171441" indent="-171441" defTabSz="897301">
              <a:buFont typeface="Arial" panose="020B0604020202020204" pitchFamily="34" charset="0"/>
              <a:buChar char="•"/>
              <a:defRPr/>
            </a:pPr>
            <a:r>
              <a:rPr lang="fr-CA" i="0" noProof="0" dirty="0" smtClean="0">
                <a:solidFill>
                  <a:schemeClr val="tx1"/>
                </a:solidFill>
              </a:rPr>
              <a:t>Tous les partenaires sexuels</a:t>
            </a:r>
            <a:r>
              <a:rPr lang="fr-CA" i="0" baseline="0" noProof="0" dirty="0" smtClean="0">
                <a:solidFill>
                  <a:schemeClr val="tx1"/>
                </a:solidFill>
              </a:rPr>
              <a:t> de Miranda au cours des 60 jours précédant l’apparition des symptômes doivent être informés. Ils devraient tous être avisés, dépistés et traités de façon empirique (puisque Miranda a des symptômes).</a:t>
            </a:r>
            <a:endParaRPr lang="fr-CA" b="1" noProof="0" dirty="0" smtClean="0">
              <a:solidFill>
                <a:schemeClr val="tx1"/>
              </a:solidFill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F7B11-253E-4709-B838-A1E286F318FA}" type="slidenum">
              <a:rPr lang="en-CA" smtClean="0">
                <a:solidFill>
                  <a:prstClr val="black"/>
                </a:solidFill>
              </a:rPr>
              <a:pPr/>
              <a:t>4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8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defTabSz="914350">
              <a:buFont typeface="Arial" panose="020B0604020202020204" pitchFamily="34" charset="0"/>
              <a:buChar char="•"/>
              <a:defRPr/>
            </a:pPr>
            <a:r>
              <a:rPr lang="fr-CA" noProof="0" dirty="0" smtClean="0"/>
              <a:t>Miranda</a:t>
            </a:r>
            <a:r>
              <a:rPr lang="fr-CA" baseline="0" noProof="0" dirty="0" smtClean="0"/>
              <a:t> devrait être fortement encouragée à retourner dans une clinique pour répéter les tests (au plus tard dans 3 semaines) pour s’assurer que les antibiotiques ont été efficaces. </a:t>
            </a:r>
          </a:p>
          <a:p>
            <a:pPr marL="171450" indent="-171450" defTabSz="914350">
              <a:buFont typeface="Arial" panose="020B0604020202020204" pitchFamily="34" charset="0"/>
              <a:buChar char="•"/>
              <a:defRPr/>
            </a:pPr>
            <a:r>
              <a:rPr lang="fr-CA" baseline="0" noProof="0" dirty="0" smtClean="0"/>
              <a:t>Elle devrait à nouveau subir un test dans 6 mois.</a:t>
            </a:r>
          </a:p>
          <a:p>
            <a:pPr marL="171450" lvl="0" indent="-171450" defTabSz="914350">
              <a:buFont typeface="Arial" panose="020B0604020202020204" pitchFamily="34" charset="0"/>
              <a:buChar char="•"/>
              <a:defRPr/>
            </a:pPr>
            <a:r>
              <a:rPr lang="fr-CA" baseline="0" noProof="0" dirty="0" smtClean="0"/>
              <a:t>En tant que praticien, vous devez informer les autorités locales de la santé publique du cas.</a:t>
            </a:r>
          </a:p>
          <a:p>
            <a:pPr marL="628650" lvl="1" indent="-171450" defTabSz="914350">
              <a:buFont typeface="Arial" panose="020B0604020202020204" pitchFamily="34" charset="0"/>
              <a:buChar char="•"/>
              <a:defRPr/>
            </a:pPr>
            <a:r>
              <a:rPr lang="fr-CA" baseline="0" noProof="0" dirty="0" smtClean="0"/>
              <a:t>Si vous êtes informé que le traitement de Miranda n’a pas été efficace, cet échec doit aussi être</a:t>
            </a:r>
            <a:r>
              <a:rPr lang="fr-CA" b="1" baseline="0" noProof="0" dirty="0" smtClean="0"/>
              <a:t> </a:t>
            </a:r>
            <a:r>
              <a:rPr lang="fr-CA" b="0" baseline="0" noProof="0" dirty="0" smtClean="0"/>
              <a:t>déclaré.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F7B11-253E-4709-B838-A1E286F318FA}" type="slidenum">
              <a:rPr lang="en-CA" smtClean="0">
                <a:solidFill>
                  <a:prstClr val="black"/>
                </a:solidFill>
              </a:rPr>
              <a:pPr/>
              <a:t>5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39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866DE-A80F-4221-8030-C833714E5627}" type="datetimeFigureOut">
              <a:rPr lang="en-CA">
                <a:solidFill>
                  <a:prstClr val="black"/>
                </a:solidFill>
              </a:rPr>
              <a:pPr/>
              <a:t>2015-02-10</a:t>
            </a:fld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30465-20CD-4E25-9CAA-1440EBFACD4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7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866DE-A80F-4221-8030-C833714E5627}" type="datetimeFigureOut">
              <a:rPr lang="en-CA">
                <a:solidFill>
                  <a:prstClr val="black"/>
                </a:solidFill>
              </a:rPr>
              <a:pPr/>
              <a:t>2015-02-10</a:t>
            </a:fld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30465-20CD-4E25-9CAA-1440EBFACD4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67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866DE-A80F-4221-8030-C833714E5627}" type="datetimeFigureOut">
              <a:rPr lang="en-CA">
                <a:solidFill>
                  <a:prstClr val="black"/>
                </a:solidFill>
              </a:rPr>
              <a:pPr/>
              <a:t>2015-02-10</a:t>
            </a:fld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30465-20CD-4E25-9CAA-1440EBFACD4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4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866DE-A80F-4221-8030-C833714E5627}" type="datetimeFigureOut">
              <a:rPr lang="en-CA">
                <a:solidFill>
                  <a:prstClr val="black"/>
                </a:solidFill>
              </a:rPr>
              <a:pPr/>
              <a:t>2015-02-10</a:t>
            </a:fld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30465-20CD-4E25-9CAA-1440EBFACD4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98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866DE-A80F-4221-8030-C833714E5627}" type="datetimeFigureOut">
              <a:rPr lang="en-CA">
                <a:solidFill>
                  <a:prstClr val="black"/>
                </a:solidFill>
              </a:rPr>
              <a:pPr/>
              <a:t>2015-02-10</a:t>
            </a:fld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30465-20CD-4E25-9CAA-1440EBFACD4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583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866DE-A80F-4221-8030-C833714E5627}" type="datetimeFigureOut">
              <a:rPr lang="en-CA">
                <a:solidFill>
                  <a:prstClr val="black"/>
                </a:solidFill>
              </a:rPr>
              <a:pPr/>
              <a:t>2015-02-10</a:t>
            </a:fld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30465-20CD-4E25-9CAA-1440EBFACD4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41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866DE-A80F-4221-8030-C833714E5627}" type="datetimeFigureOut">
              <a:rPr lang="en-CA">
                <a:solidFill>
                  <a:prstClr val="black"/>
                </a:solidFill>
              </a:rPr>
              <a:pPr/>
              <a:t>2015-02-10</a:t>
            </a:fld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30465-20CD-4E25-9CAA-1440EBFACD4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10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866DE-A80F-4221-8030-C833714E5627}" type="datetimeFigureOut">
              <a:rPr lang="en-CA">
                <a:solidFill>
                  <a:prstClr val="black"/>
                </a:solidFill>
              </a:rPr>
              <a:pPr/>
              <a:t>2015-02-10</a:t>
            </a:fld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30465-20CD-4E25-9CAA-1440EBFACD4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4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56176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F7B30465-20CD-4E25-9CAA-1440EBFACD4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02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866DE-A80F-4221-8030-C833714E5627}" type="datetimeFigureOut">
              <a:rPr lang="en-CA">
                <a:solidFill>
                  <a:prstClr val="black"/>
                </a:solidFill>
              </a:rPr>
              <a:pPr/>
              <a:t>2015-02-10</a:t>
            </a:fld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30465-20CD-4E25-9CAA-1440EBFACD4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68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1866DE-A80F-4221-8030-C833714E5627}" type="datetimeFigureOut">
              <a:rPr lang="en-CA">
                <a:solidFill>
                  <a:prstClr val="black"/>
                </a:solidFill>
              </a:rPr>
              <a:pPr/>
              <a:t>2015-02-10</a:t>
            </a:fld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B30465-20CD-4E25-9CAA-1440EBFACD43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90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08304" y="6408308"/>
            <a:ext cx="827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4FD50-DCF5-4D3B-81A1-E7021BAF74D0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-27384"/>
            <a:ext cx="9158561" cy="648072"/>
          </a:xfrm>
          <a:prstGeom prst="rect">
            <a:avLst/>
          </a:prstGeom>
          <a:solidFill>
            <a:srgbClr val="313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prstClr val="white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6298"/>
            <a:ext cx="1990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526310"/>
            <a:ext cx="6572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692696"/>
            <a:ext cx="9158562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3" name="Pentagon 12"/>
          <p:cNvSpPr/>
          <p:nvPr userDrawn="1"/>
        </p:nvSpPr>
        <p:spPr>
          <a:xfrm>
            <a:off x="-36512" y="692696"/>
            <a:ext cx="2952328" cy="401608"/>
          </a:xfrm>
          <a:prstGeom prst="homePlate">
            <a:avLst>
              <a:gd name="adj" fmla="val 9322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5789" y="6426298"/>
            <a:ext cx="572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>
                <a:solidFill>
                  <a:prstClr val="black"/>
                </a:solidFill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72455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3.png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notesSlide" Target="../notesSlides/notesSlide2.xml"/><Relationship Id="rId5" Type="http://schemas.openxmlformats.org/officeDocument/2006/relationships/tags" Target="../tags/tag13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12.xml"/><Relationship Id="rId9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notesSlide" Target="../notesSlides/notesSlide3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10" Type="http://schemas.openxmlformats.org/officeDocument/2006/relationships/image" Target="../media/image4.png"/><Relationship Id="rId4" Type="http://schemas.openxmlformats.org/officeDocument/2006/relationships/tags" Target="../tags/tag32.xml"/><Relationship Id="rId9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10" Type="http://schemas.openxmlformats.org/officeDocument/2006/relationships/image" Target="../media/image5.png"/><Relationship Id="rId4" Type="http://schemas.openxmlformats.org/officeDocument/2006/relationships/tags" Target="../tags/tag39.xml"/><Relationship Id="rId9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-39880" y="663079"/>
            <a:ext cx="2955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>
                <a:solidFill>
                  <a:prstClr val="white"/>
                </a:solidFill>
                <a:latin typeface="Arial Rounded MT Bold"/>
              </a:rPr>
              <a:t>HISTORIQUE DU PATIENT</a:t>
            </a:r>
            <a:endParaRPr lang="en-CA" sz="1600" dirty="0">
              <a:solidFill>
                <a:prstClr val="white"/>
              </a:solidFill>
              <a:latin typeface="Arial Rounded MT Bold"/>
            </a:endParaRPr>
          </a:p>
        </p:txBody>
      </p:sp>
      <p:sp>
        <p:nvSpPr>
          <p:cNvPr id="7" name="Rounded Rectangle 4"/>
          <p:cNvSpPr/>
          <p:nvPr>
            <p:custDataLst>
              <p:tags r:id="rId2"/>
            </p:custDataLst>
          </p:nvPr>
        </p:nvSpPr>
        <p:spPr>
          <a:xfrm>
            <a:off x="454327" y="1340768"/>
            <a:ext cx="8379364" cy="480135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8100" tIns="25400" rIns="38100" bIns="2540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CA" sz="3200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>
            <p:custDataLst>
              <p:tags r:id="rId3"/>
            </p:custDataLst>
          </p:nvPr>
        </p:nvSpPr>
        <p:spPr>
          <a:xfrm>
            <a:off x="251520" y="1474658"/>
            <a:ext cx="8638628" cy="4834662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CA" sz="2600" dirty="0" smtClean="0">
              <a:solidFill>
                <a:srgbClr val="002060"/>
              </a:solidFill>
            </a:endParaRPr>
          </a:p>
          <a:p>
            <a:pPr algn="ctr"/>
            <a:endParaRPr lang="en-CA" sz="2600" dirty="0">
              <a:solidFill>
                <a:srgbClr val="002060"/>
              </a:solidFill>
            </a:endParaRPr>
          </a:p>
          <a:p>
            <a:pPr algn="ctr"/>
            <a:endParaRPr lang="en-CA" sz="2600" dirty="0" smtClean="0">
              <a:solidFill>
                <a:srgbClr val="002060"/>
              </a:solidFill>
            </a:endParaRPr>
          </a:p>
          <a:p>
            <a:pPr algn="ctr"/>
            <a:endParaRPr lang="en-CA" sz="2600" dirty="0">
              <a:solidFill>
                <a:srgbClr val="002060"/>
              </a:solidFill>
            </a:endParaRPr>
          </a:p>
          <a:p>
            <a:pPr algn="ctr"/>
            <a:endParaRPr lang="en-CA" sz="2600" dirty="0" smtClean="0">
              <a:solidFill>
                <a:srgbClr val="002060"/>
              </a:solidFill>
            </a:endParaRPr>
          </a:p>
          <a:p>
            <a:pPr algn="ctr"/>
            <a:endParaRPr lang="en-CA" sz="2600" dirty="0" smtClean="0">
              <a:solidFill>
                <a:srgbClr val="002060"/>
              </a:solidFill>
            </a:endParaRPr>
          </a:p>
          <a:p>
            <a:pPr algn="ctr"/>
            <a:endParaRPr lang="en-CA" sz="2600" dirty="0">
              <a:solidFill>
                <a:srgbClr val="002060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fr-CA" sz="2400" dirty="0" smtClean="0">
                <a:solidFill>
                  <a:srgbClr val="002060"/>
                </a:solidFill>
              </a:rPr>
              <a:t>Comment pourriez-vous poser un diagnostic et procéder au dépistage de Miranda?</a:t>
            </a:r>
          </a:p>
          <a:p>
            <a:pPr algn="ctr">
              <a:spcBef>
                <a:spcPts val="600"/>
              </a:spcBef>
            </a:pPr>
            <a:r>
              <a:rPr lang="fr-CA" sz="2400" dirty="0" smtClean="0">
                <a:solidFill>
                  <a:srgbClr val="002060"/>
                </a:solidFill>
              </a:rPr>
              <a:t>Quel serait le traitement offert à Miranda?</a:t>
            </a:r>
          </a:p>
          <a:p>
            <a:pPr algn="ctr">
              <a:spcBef>
                <a:spcPts val="600"/>
              </a:spcBef>
            </a:pPr>
            <a:r>
              <a:rPr lang="fr-CA" sz="2400" dirty="0" smtClean="0">
                <a:solidFill>
                  <a:srgbClr val="002060"/>
                </a:solidFill>
              </a:rPr>
              <a:t>Est-ce que d’autres mesures devraient être prises?</a:t>
            </a:r>
          </a:p>
          <a:p>
            <a:pPr algn="ctr">
              <a:spcBef>
                <a:spcPts val="600"/>
              </a:spcBef>
            </a:pPr>
            <a:r>
              <a:rPr lang="en-CA" sz="2600" dirty="0" smtClean="0">
                <a:solidFill>
                  <a:srgbClr val="002060"/>
                </a:solidFill>
              </a:rPr>
              <a:t> </a:t>
            </a:r>
            <a:endParaRPr lang="en-CA" sz="26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 bwMode="white">
          <a:xfrm>
            <a:off x="29152" y="44624"/>
            <a:ext cx="9079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i="1" dirty="0">
                <a:solidFill>
                  <a:prstClr val="white"/>
                </a:solidFill>
              </a:rPr>
              <a:t>N. gonorrhoeae </a:t>
            </a:r>
            <a:r>
              <a:rPr lang="fr-FR" sz="2600" b="1" dirty="0" smtClean="0">
                <a:solidFill>
                  <a:prstClr val="white"/>
                </a:solidFill>
              </a:rPr>
              <a:t>résistante </a:t>
            </a:r>
            <a:r>
              <a:rPr lang="fr-FR" sz="2600" b="1" dirty="0">
                <a:solidFill>
                  <a:prstClr val="white"/>
                </a:solidFill>
              </a:rPr>
              <a:t>aux antimicrobiens</a:t>
            </a:r>
            <a:r>
              <a:rPr lang="fr-CA" sz="2600" b="1" dirty="0" smtClean="0">
                <a:solidFill>
                  <a:prstClr val="white"/>
                </a:solidFill>
              </a:rPr>
              <a:t>– Étude de cas</a:t>
            </a:r>
            <a:endParaRPr lang="fr-CA" sz="2600" dirty="0">
              <a:solidFill>
                <a:prstClr val="white"/>
              </a:solidFill>
              <a:latin typeface="Arial Rounded MT Bold" pitchFamily="34" charset="0"/>
            </a:endParaRPr>
          </a:p>
        </p:txBody>
      </p:sp>
      <p:grpSp>
        <p:nvGrpSpPr>
          <p:cNvPr id="9" name="Group 8"/>
          <p:cNvGrpSpPr/>
          <p:nvPr>
            <p:custDataLst>
              <p:tags r:id="rId5"/>
            </p:custDataLst>
          </p:nvPr>
        </p:nvGrpSpPr>
        <p:grpSpPr>
          <a:xfrm>
            <a:off x="5925369" y="1474658"/>
            <a:ext cx="2751087" cy="1977717"/>
            <a:chOff x="4876202" y="2060848"/>
            <a:chExt cx="2908322" cy="2244080"/>
          </a:xfrm>
        </p:grpSpPr>
        <p:sp>
          <p:nvSpPr>
            <p:cNvPr id="10" name="Rounded Rectangle 9"/>
            <p:cNvSpPr/>
            <p:nvPr/>
          </p:nvSpPr>
          <p:spPr>
            <a:xfrm>
              <a:off x="4876202" y="3648924"/>
              <a:ext cx="2908322" cy="656004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  <a:prstDash val="soli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CA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4327" y="2060848"/>
              <a:ext cx="2172072" cy="2172072"/>
            </a:xfrm>
            <a:prstGeom prst="rect">
              <a:avLst/>
            </a:prstGeom>
          </p:spPr>
        </p:pic>
      </p:grpSp>
      <p:sp>
        <p:nvSpPr>
          <p:cNvPr id="13" name="Rounded Rectangle 4"/>
          <p:cNvSpPr/>
          <p:nvPr>
            <p:custDataLst>
              <p:tags r:id="rId6"/>
            </p:custDataLst>
          </p:nvPr>
        </p:nvSpPr>
        <p:spPr>
          <a:xfrm>
            <a:off x="5994404" y="1751946"/>
            <a:ext cx="8379364" cy="480135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8100" tIns="25400" rIns="38100" bIns="2540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CA" sz="3200" dirty="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>
            <p:custDataLst>
              <p:tags r:id="rId7"/>
            </p:custDataLst>
          </p:nvPr>
        </p:nvSpPr>
        <p:spPr>
          <a:xfrm>
            <a:off x="473276" y="1616178"/>
            <a:ext cx="54520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 smtClean="0">
                <a:solidFill>
                  <a:srgbClr val="4F81BD">
                    <a:lumMod val="50000"/>
                  </a:srgbClr>
                </a:solidFill>
              </a:rPr>
              <a:t>Miranda est une étudiante de 20 ans qui rentrera chez elle dans les prochains jours pour occuper un emploi d’été. Elle a des relations sexuelles avec un nouveau partenaire depuis environ un mois. Elle n’a pas de médecin de famille.</a:t>
            </a:r>
            <a:endParaRPr lang="fr-CA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3" name="Rectangle 2"/>
          <p:cNvSpPr/>
          <p:nvPr>
            <p:custDataLst>
              <p:tags r:id="rId8"/>
            </p:custDataLst>
          </p:nvPr>
        </p:nvSpPr>
        <p:spPr>
          <a:xfrm>
            <a:off x="473276" y="3093506"/>
            <a:ext cx="51788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 smtClean="0">
                <a:solidFill>
                  <a:srgbClr val="4F81BD">
                    <a:lumMod val="50000"/>
                  </a:srgbClr>
                </a:solidFill>
              </a:rPr>
              <a:t>Elle rapporte que ses dernières règles remontent à 2 semaines, qu’elle a des pertes vaginales anormales, qu’elle ressent de la douleur pendant les rapports sexuels et que ces symptômes sont apparus il y a 5 à 7 jours.</a:t>
            </a:r>
            <a:endParaRPr lang="fr-CA" dirty="0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42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Arrow Connector 21"/>
          <p:cNvCxnSpPr/>
          <p:nvPr>
            <p:custDataLst>
              <p:tags r:id="rId1"/>
            </p:custDataLst>
          </p:nvPr>
        </p:nvCxnSpPr>
        <p:spPr>
          <a:xfrm>
            <a:off x="4194700" y="3789040"/>
            <a:ext cx="356867" cy="0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2"/>
            </p:custDataLst>
          </p:nvPr>
        </p:nvCxnSpPr>
        <p:spPr>
          <a:xfrm>
            <a:off x="4230700" y="2564904"/>
            <a:ext cx="356867" cy="0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>
            <p:custDataLst>
              <p:tags r:id="rId3"/>
            </p:custDataLst>
          </p:nvPr>
        </p:nvSpPr>
        <p:spPr bwMode="white">
          <a:xfrm>
            <a:off x="29152" y="44624"/>
            <a:ext cx="9079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i="1" dirty="0">
                <a:solidFill>
                  <a:prstClr val="white"/>
                </a:solidFill>
              </a:rPr>
              <a:t>N. gonorrhoeae </a:t>
            </a:r>
            <a:r>
              <a:rPr lang="fr-FR" sz="2600" b="1" dirty="0">
                <a:solidFill>
                  <a:prstClr val="white"/>
                </a:solidFill>
              </a:rPr>
              <a:t>résistante aux antimicrobiens</a:t>
            </a:r>
            <a:r>
              <a:rPr lang="fr-CA" sz="2600" b="1" dirty="0">
                <a:solidFill>
                  <a:prstClr val="white"/>
                </a:solidFill>
              </a:rPr>
              <a:t>– Étude de cas</a:t>
            </a:r>
            <a:endParaRPr lang="fr-CA" sz="2600" dirty="0">
              <a:solidFill>
                <a:prstClr val="white"/>
              </a:solidFill>
              <a:latin typeface="Arial Rounded MT Bold" pitchFamily="34" charset="0"/>
            </a:endParaRPr>
          </a:p>
        </p:txBody>
      </p:sp>
      <p:sp>
        <p:nvSpPr>
          <p:cNvPr id="21" name="TextBox 20"/>
          <p:cNvSpPr txBox="1"/>
          <p:nvPr>
            <p:custDataLst>
              <p:tags r:id="rId4"/>
            </p:custDataLst>
          </p:nvPr>
        </p:nvSpPr>
        <p:spPr>
          <a:xfrm>
            <a:off x="-39880" y="663079"/>
            <a:ext cx="2307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>
                <a:solidFill>
                  <a:prstClr val="white"/>
                </a:solidFill>
                <a:latin typeface="Arial Rounded MT Bold"/>
              </a:rPr>
              <a:t>DIAGNOSTIC</a:t>
            </a:r>
            <a:endParaRPr lang="fr-CA" sz="2400" dirty="0">
              <a:solidFill>
                <a:prstClr val="white"/>
              </a:solidFill>
              <a:latin typeface="Arial Rounded MT Bold"/>
            </a:endParaRPr>
          </a:p>
        </p:txBody>
      </p:sp>
      <p:grpSp>
        <p:nvGrpSpPr>
          <p:cNvPr id="2" name="Group 1"/>
          <p:cNvGrpSpPr/>
          <p:nvPr>
            <p:custDataLst>
              <p:tags r:id="rId5"/>
            </p:custDataLst>
          </p:nvPr>
        </p:nvGrpSpPr>
        <p:grpSpPr>
          <a:xfrm>
            <a:off x="283930" y="2143425"/>
            <a:ext cx="8570643" cy="883007"/>
            <a:chOff x="251521" y="3854871"/>
            <a:chExt cx="8570643" cy="883007"/>
          </a:xfrm>
        </p:grpSpPr>
        <p:sp>
          <p:nvSpPr>
            <p:cNvPr id="28" name="Rounded Rectangle 27"/>
            <p:cNvSpPr/>
            <p:nvPr/>
          </p:nvSpPr>
          <p:spPr>
            <a:xfrm>
              <a:off x="4836002" y="3873782"/>
              <a:ext cx="3986162" cy="86409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0">
              <a:prstDash val="soli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CA" sz="1600" dirty="0" smtClean="0">
                  <a:solidFill>
                    <a:srgbClr val="4F81BD">
                      <a:lumMod val="50000"/>
                    </a:srgbClr>
                  </a:solidFill>
                </a:rPr>
                <a:t> Toute patiente qui souffre de douleurs abdominales basses devrait faire l’objet d’un examen pelvien complet </a:t>
              </a:r>
              <a:endParaRPr lang="fr-CA" sz="1600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51521" y="3854871"/>
              <a:ext cx="4000038" cy="883007"/>
            </a:xfrm>
            <a:prstGeom prst="roundRect">
              <a:avLst/>
            </a:prstGeom>
            <a:ln w="38100">
              <a:prstDash val="soli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CA" sz="1600" dirty="0" smtClean="0">
                  <a:solidFill>
                    <a:srgbClr val="4F81BD">
                      <a:lumMod val="50000"/>
                    </a:srgbClr>
                  </a:solidFill>
                </a:rPr>
                <a:t>Effectuer un examen abdominal et pelvien complet (examen bimanuel et au spéculum) </a:t>
              </a:r>
              <a:endParaRPr lang="fr-CA" sz="1600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</p:grpSp>
      <p:grpSp>
        <p:nvGrpSpPr>
          <p:cNvPr id="8" name="Group 7"/>
          <p:cNvGrpSpPr/>
          <p:nvPr>
            <p:custDataLst>
              <p:tags r:id="rId6"/>
            </p:custDataLst>
          </p:nvPr>
        </p:nvGrpSpPr>
        <p:grpSpPr>
          <a:xfrm>
            <a:off x="283930" y="4502307"/>
            <a:ext cx="8554617" cy="864096"/>
            <a:chOff x="283930" y="4581128"/>
            <a:chExt cx="8554617" cy="864096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4211961" y="5015031"/>
              <a:ext cx="356867" cy="0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283930" y="4581128"/>
              <a:ext cx="8554617" cy="864096"/>
              <a:chOff x="230769" y="4895277"/>
              <a:chExt cx="8554617" cy="864096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4815249" y="4895277"/>
                <a:ext cx="3970137" cy="864096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1750">
                <a:prstDash val="soli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A" sz="1600" dirty="0" smtClean="0">
                    <a:solidFill>
                      <a:srgbClr val="4F81BD">
                        <a:lumMod val="50000"/>
                      </a:srgbClr>
                    </a:solidFill>
                  </a:rPr>
                  <a:t>Compte tenu du taux élevé </a:t>
                </a:r>
                <a:r>
                  <a:rPr lang="fr-CA" sz="1600" dirty="0" smtClean="0">
                    <a:solidFill>
                      <a:schemeClr val="tx1"/>
                    </a:solidFill>
                  </a:rPr>
                  <a:t>d’infections</a:t>
                </a:r>
                <a:r>
                  <a:rPr lang="fr-CA" sz="1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CA" sz="1600" dirty="0" smtClean="0">
                    <a:solidFill>
                      <a:schemeClr val="tx1"/>
                    </a:solidFill>
                  </a:rPr>
                  <a:t>concomitantes</a:t>
                </a:r>
                <a:r>
                  <a:rPr lang="fr-CA" sz="1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CA" sz="1600" dirty="0" smtClean="0">
                    <a:solidFill>
                      <a:srgbClr val="4F81BD">
                        <a:lumMod val="50000"/>
                      </a:srgbClr>
                    </a:solidFill>
                  </a:rPr>
                  <a:t>de gonorrhée et de la chlamydia, des échantillons devraient être recueillis pour les deux </a:t>
                </a:r>
                <a:endParaRPr lang="fr-CA" sz="1600" dirty="0">
                  <a:solidFill>
                    <a:srgbClr val="4F81BD">
                      <a:lumMod val="50000"/>
                    </a:srgbClr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230769" y="4898987"/>
                <a:ext cx="4000038" cy="860386"/>
              </a:xfrm>
              <a:prstGeom prst="roundRect">
                <a:avLst/>
              </a:prstGeom>
              <a:ln w="38100">
                <a:prstDash val="soli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A" sz="1600" dirty="0" smtClean="0">
                    <a:solidFill>
                      <a:schemeClr val="tx1"/>
                    </a:solidFill>
                  </a:rPr>
                  <a:t>Prélever</a:t>
                </a:r>
                <a:r>
                  <a:rPr lang="fr-CA" sz="1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CA" sz="1600" dirty="0" smtClean="0">
                    <a:solidFill>
                      <a:srgbClr val="4F81BD">
                        <a:lumMod val="50000"/>
                      </a:srgbClr>
                    </a:solidFill>
                  </a:rPr>
                  <a:t>des écouvillon endocervicaux pour la détection de la gonorrhée et de la </a:t>
                </a:r>
                <a:r>
                  <a:rPr lang="fr-CA" sz="1600" dirty="0">
                    <a:solidFill>
                      <a:srgbClr val="4F81BD">
                        <a:lumMod val="50000"/>
                      </a:srgbClr>
                    </a:solidFill>
                  </a:rPr>
                  <a:t>c</a:t>
                </a:r>
                <a:r>
                  <a:rPr lang="fr-CA" sz="1600" dirty="0" smtClean="0">
                    <a:solidFill>
                      <a:srgbClr val="4F81BD">
                        <a:lumMod val="50000"/>
                      </a:srgbClr>
                    </a:solidFill>
                  </a:rPr>
                  <a:t>hlamydia</a:t>
                </a:r>
                <a:endParaRPr lang="fr-CA" sz="1600" dirty="0">
                  <a:solidFill>
                    <a:srgbClr val="4F81BD">
                      <a:lumMod val="50000"/>
                    </a:srgbClr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>
            <p:custDataLst>
              <p:tags r:id="rId7"/>
            </p:custDataLst>
          </p:nvPr>
        </p:nvGrpSpPr>
        <p:grpSpPr>
          <a:xfrm>
            <a:off x="283930" y="3183396"/>
            <a:ext cx="8554617" cy="1152128"/>
            <a:chOff x="314271" y="4293096"/>
            <a:chExt cx="8554617" cy="1152128"/>
          </a:xfrm>
        </p:grpSpPr>
        <p:sp>
          <p:nvSpPr>
            <p:cNvPr id="32" name="Rounded Rectangle 31"/>
            <p:cNvSpPr/>
            <p:nvPr/>
          </p:nvSpPr>
          <p:spPr>
            <a:xfrm>
              <a:off x="4898751" y="4308009"/>
              <a:ext cx="3970137" cy="1137215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0">
              <a:prstDash val="soli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CA" sz="1600" dirty="0" smtClean="0">
                  <a:solidFill>
                    <a:srgbClr val="4F81BD">
                      <a:lumMod val="50000"/>
                    </a:srgbClr>
                  </a:solidFill>
                </a:rPr>
                <a:t>Elle est symptomatique (possible AIP). La culture permet </a:t>
              </a:r>
              <a:r>
                <a:rPr lang="fr-CA" sz="1600" dirty="0" smtClean="0">
                  <a:solidFill>
                    <a:schemeClr val="tx1"/>
                  </a:solidFill>
                </a:rPr>
                <a:t>d’effectuer l’épreuve  </a:t>
              </a:r>
              <a:r>
                <a:rPr lang="fr-CA" sz="1600" dirty="0" smtClean="0">
                  <a:solidFill>
                    <a:srgbClr val="4F81BD">
                      <a:lumMod val="50000"/>
                    </a:srgbClr>
                  </a:solidFill>
                </a:rPr>
                <a:t>de sensibilité aux antimicrobiens et est importante pour la recherche des contacts</a:t>
              </a:r>
              <a:endParaRPr lang="fr-CA" sz="1600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14271" y="4293096"/>
              <a:ext cx="4000038" cy="1152128"/>
            </a:xfrm>
            <a:prstGeom prst="roundRect">
              <a:avLst/>
            </a:prstGeom>
            <a:ln w="38100">
              <a:prstDash val="soli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CA" sz="1600" dirty="0" smtClean="0">
                  <a:solidFill>
                    <a:srgbClr val="4F81BD">
                      <a:lumMod val="50000"/>
                    </a:srgbClr>
                  </a:solidFill>
                </a:rPr>
                <a:t>Effectuer un TAAN (pour les deux) </a:t>
              </a:r>
            </a:p>
            <a:p>
              <a:pPr algn="ctr"/>
              <a:r>
                <a:rPr lang="fr-CA" sz="1600" dirty="0" smtClean="0">
                  <a:solidFill>
                    <a:srgbClr val="4F81BD">
                      <a:lumMod val="50000"/>
                    </a:srgbClr>
                  </a:solidFill>
                </a:rPr>
                <a:t>et une culture (pour la gonorrhée)</a:t>
              </a:r>
              <a:endParaRPr lang="fr-CA" sz="1600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</p:grpSp>
      <p:grpSp>
        <p:nvGrpSpPr>
          <p:cNvPr id="10" name="Group 9"/>
          <p:cNvGrpSpPr/>
          <p:nvPr>
            <p:custDataLst>
              <p:tags r:id="rId8"/>
            </p:custDataLst>
          </p:nvPr>
        </p:nvGrpSpPr>
        <p:grpSpPr>
          <a:xfrm>
            <a:off x="315022" y="5517232"/>
            <a:ext cx="8570641" cy="546237"/>
            <a:chOff x="283930" y="5597623"/>
            <a:chExt cx="8570641" cy="546237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4220224" y="5870741"/>
              <a:ext cx="356867" cy="0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4884435" y="5597623"/>
              <a:ext cx="3970136" cy="546237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0">
              <a:prstDash val="soli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CA" sz="1600" dirty="0" smtClean="0">
                  <a:solidFill>
                    <a:srgbClr val="4F81BD">
                      <a:lumMod val="50000"/>
                    </a:srgbClr>
                  </a:solidFill>
                </a:rPr>
                <a:t>Il peut y avoir colonisation sans pénétration anale</a:t>
              </a:r>
              <a:endParaRPr lang="fr-CA" sz="1600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83930" y="5597623"/>
              <a:ext cx="4000038" cy="546237"/>
            </a:xfrm>
            <a:prstGeom prst="roundRect">
              <a:avLst/>
            </a:prstGeom>
            <a:ln w="38100">
              <a:prstDash val="soli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CA" sz="1600" dirty="0" smtClean="0">
                  <a:solidFill>
                    <a:schemeClr val="tx1"/>
                  </a:solidFill>
                </a:rPr>
                <a:t>Prélever</a:t>
              </a:r>
              <a:r>
                <a:rPr lang="fr-CA" sz="1600" dirty="0" smtClean="0">
                  <a:solidFill>
                    <a:srgbClr val="FF0000"/>
                  </a:solidFill>
                </a:rPr>
                <a:t> </a:t>
              </a:r>
              <a:r>
                <a:rPr lang="fr-CA" sz="1600" dirty="0" smtClean="0">
                  <a:solidFill>
                    <a:srgbClr val="4F81BD">
                      <a:lumMod val="50000"/>
                    </a:srgbClr>
                  </a:solidFill>
                </a:rPr>
                <a:t>un écouvillon rectal, soit une culture ou un TAAN validé</a:t>
              </a:r>
              <a:endParaRPr lang="fr-CA" sz="1600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</p:grpSp>
      <p:grpSp>
        <p:nvGrpSpPr>
          <p:cNvPr id="4" name="Group 3"/>
          <p:cNvGrpSpPr/>
          <p:nvPr>
            <p:custDataLst>
              <p:tags r:id="rId9"/>
            </p:custDataLst>
          </p:nvPr>
        </p:nvGrpSpPr>
        <p:grpSpPr>
          <a:xfrm>
            <a:off x="781203" y="1406764"/>
            <a:ext cx="7574839" cy="543654"/>
            <a:chOff x="781203" y="1406764"/>
            <a:chExt cx="7574839" cy="543654"/>
          </a:xfrm>
        </p:grpSpPr>
        <p:sp>
          <p:nvSpPr>
            <p:cNvPr id="9" name="Oval 8"/>
            <p:cNvSpPr/>
            <p:nvPr/>
          </p:nvSpPr>
          <p:spPr>
            <a:xfrm>
              <a:off x="781203" y="1406764"/>
              <a:ext cx="2973079" cy="54218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CA" b="1" dirty="0" smtClean="0">
                  <a:solidFill>
                    <a:srgbClr val="4F81BD">
                      <a:lumMod val="50000"/>
                    </a:srgbClr>
                  </a:solidFill>
                </a:rPr>
                <a:t>Recommandation</a:t>
              </a:r>
              <a:endParaRPr lang="fr-CA" b="1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  <p:sp>
          <p:nvSpPr>
            <p:cNvPr id="29" name="Oval 8"/>
            <p:cNvSpPr/>
            <p:nvPr/>
          </p:nvSpPr>
          <p:spPr>
            <a:xfrm>
              <a:off x="5382963" y="1408232"/>
              <a:ext cx="2973079" cy="54218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0">
              <a:solidFill>
                <a:schemeClr val="accent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CA" b="1" dirty="0" smtClean="0">
                  <a:solidFill>
                    <a:srgbClr val="4F81BD">
                      <a:lumMod val="50000"/>
                    </a:srgbClr>
                  </a:solidFill>
                </a:rPr>
                <a:t>Justification</a:t>
              </a:r>
              <a:endParaRPr lang="fr-CA" b="1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994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Arrow Connector 23"/>
          <p:cNvCxnSpPr/>
          <p:nvPr>
            <p:custDataLst>
              <p:tags r:id="rId1"/>
            </p:custDataLst>
          </p:nvPr>
        </p:nvCxnSpPr>
        <p:spPr>
          <a:xfrm>
            <a:off x="4317368" y="5295211"/>
            <a:ext cx="356867" cy="0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"/>
            </p:custDataLst>
          </p:nvPr>
        </p:nvCxnSpPr>
        <p:spPr>
          <a:xfrm>
            <a:off x="4317369" y="3796285"/>
            <a:ext cx="356867" cy="0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>
            <p:custDataLst>
              <p:tags r:id="rId3"/>
            </p:custDataLst>
          </p:nvPr>
        </p:nvCxnSpPr>
        <p:spPr>
          <a:xfrm>
            <a:off x="4317370" y="2934223"/>
            <a:ext cx="356867" cy="0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 bwMode="white">
          <a:xfrm>
            <a:off x="29152" y="44624"/>
            <a:ext cx="9079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i="1" dirty="0">
                <a:solidFill>
                  <a:prstClr val="white"/>
                </a:solidFill>
              </a:rPr>
              <a:t>N. gonorrhoeae </a:t>
            </a:r>
            <a:r>
              <a:rPr lang="fr-FR" sz="2600" b="1" dirty="0">
                <a:solidFill>
                  <a:prstClr val="white"/>
                </a:solidFill>
              </a:rPr>
              <a:t>résistante aux antimicrobiens</a:t>
            </a:r>
            <a:r>
              <a:rPr lang="fr-CA" sz="2600" b="1" dirty="0">
                <a:solidFill>
                  <a:prstClr val="white"/>
                </a:solidFill>
              </a:rPr>
              <a:t>– Étude de cas</a:t>
            </a:r>
            <a:endParaRPr lang="fr-CA" sz="2600" dirty="0">
              <a:solidFill>
                <a:prstClr val="white"/>
              </a:solidFill>
              <a:latin typeface="Arial Rounded MT Bold" pitchFamily="34" charset="0"/>
            </a:endParaRPr>
          </a:p>
        </p:txBody>
      </p:sp>
      <p:sp>
        <p:nvSpPr>
          <p:cNvPr id="12" name="Rounded Rectangle 11"/>
          <p:cNvSpPr/>
          <p:nvPr>
            <p:custDataLst>
              <p:tags r:id="rId5"/>
            </p:custDataLst>
          </p:nvPr>
        </p:nvSpPr>
        <p:spPr>
          <a:xfrm>
            <a:off x="4860032" y="2564904"/>
            <a:ext cx="3980382" cy="73863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0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rgbClr val="4F81BD">
                    <a:lumMod val="50000"/>
                  </a:srgbClr>
                </a:solidFill>
              </a:rPr>
              <a:t>Elle est symptomatique</a:t>
            </a:r>
            <a:endParaRPr lang="fr-CA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6"/>
            </p:custDataLst>
          </p:nvPr>
        </p:nvSpPr>
        <p:spPr>
          <a:xfrm>
            <a:off x="296240" y="4732079"/>
            <a:ext cx="4094153" cy="1444837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rgbClr val="4F81BD">
                    <a:lumMod val="50000"/>
                  </a:srgbClr>
                </a:solidFill>
              </a:rPr>
              <a:t> Ceftriaxone, 250 mg, i.m., en dose unique</a:t>
            </a:r>
          </a:p>
          <a:p>
            <a:pPr algn="ctr"/>
            <a:r>
              <a:rPr lang="fr-CA" b="1" dirty="0" smtClean="0">
                <a:solidFill>
                  <a:srgbClr val="4F81BD">
                    <a:lumMod val="50000"/>
                  </a:srgbClr>
                </a:solidFill>
              </a:rPr>
              <a:t>PLUS</a:t>
            </a:r>
            <a:r>
              <a:rPr lang="fr-CA" dirty="0" smtClean="0">
                <a:solidFill>
                  <a:srgbClr val="4F81BD">
                    <a:lumMod val="50000"/>
                  </a:srgbClr>
                </a:solidFill>
              </a:rPr>
              <a:t> </a:t>
            </a:r>
          </a:p>
          <a:p>
            <a:pPr algn="ctr"/>
            <a:r>
              <a:rPr lang="fr-CA" dirty="0" smtClean="0">
                <a:solidFill>
                  <a:srgbClr val="4F81BD">
                    <a:lumMod val="50000"/>
                  </a:srgbClr>
                </a:solidFill>
              </a:rPr>
              <a:t>Azithromycine, 1 g p.o. , en dose unique</a:t>
            </a:r>
            <a:endParaRPr lang="fr-CA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7"/>
            </p:custDataLst>
          </p:nvPr>
        </p:nvSpPr>
        <p:spPr>
          <a:xfrm>
            <a:off x="-39880" y="663079"/>
            <a:ext cx="2307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>
                <a:solidFill>
                  <a:prstClr val="white"/>
                </a:solidFill>
                <a:latin typeface="Arial Rounded MT Bold"/>
              </a:rPr>
              <a:t>TRAITEMENT</a:t>
            </a:r>
            <a:endParaRPr lang="fr-CA" sz="2400" dirty="0">
              <a:solidFill>
                <a:prstClr val="white"/>
              </a:solidFill>
              <a:latin typeface="Arial Rounded MT Bold"/>
            </a:endParaRPr>
          </a:p>
        </p:txBody>
      </p:sp>
      <p:sp>
        <p:nvSpPr>
          <p:cNvPr id="16" name="Rounded Rectangle 15"/>
          <p:cNvSpPr/>
          <p:nvPr>
            <p:custDataLst>
              <p:tags r:id="rId8"/>
            </p:custDataLst>
          </p:nvPr>
        </p:nvSpPr>
        <p:spPr>
          <a:xfrm>
            <a:off x="313401" y="2564904"/>
            <a:ext cx="4076992" cy="1584176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rgbClr val="4F81BD">
                    <a:lumMod val="50000"/>
                  </a:srgbClr>
                </a:solidFill>
              </a:rPr>
              <a:t>Miranda a besoin d’un traitement présomptif</a:t>
            </a:r>
            <a:endParaRPr lang="fr-CA" dirty="0">
              <a:solidFill>
                <a:srgbClr val="4F81BD">
                  <a:lumMod val="50000"/>
                </a:srgbClr>
              </a:solidFill>
            </a:endParaRPr>
          </a:p>
        </p:txBody>
      </p:sp>
      <p:grpSp>
        <p:nvGrpSpPr>
          <p:cNvPr id="18" name="Group 17"/>
          <p:cNvGrpSpPr/>
          <p:nvPr>
            <p:custDataLst>
              <p:tags r:id="rId9"/>
            </p:custDataLst>
          </p:nvPr>
        </p:nvGrpSpPr>
        <p:grpSpPr>
          <a:xfrm>
            <a:off x="781409" y="1412776"/>
            <a:ext cx="7574838" cy="546730"/>
            <a:chOff x="781204" y="1408232"/>
            <a:chExt cx="7574838" cy="546730"/>
          </a:xfrm>
        </p:grpSpPr>
        <p:sp>
          <p:nvSpPr>
            <p:cNvPr id="19" name="Oval 8"/>
            <p:cNvSpPr/>
            <p:nvPr/>
          </p:nvSpPr>
          <p:spPr>
            <a:xfrm>
              <a:off x="781204" y="1412776"/>
              <a:ext cx="2973079" cy="54218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CA" b="1" dirty="0" smtClean="0">
                  <a:solidFill>
                    <a:srgbClr val="4F81BD">
                      <a:lumMod val="50000"/>
                    </a:srgbClr>
                  </a:solidFill>
                </a:rPr>
                <a:t>Recommandation</a:t>
              </a:r>
              <a:endParaRPr lang="fr-CA" b="1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  <p:sp>
          <p:nvSpPr>
            <p:cNvPr id="20" name="Oval 8"/>
            <p:cNvSpPr/>
            <p:nvPr/>
          </p:nvSpPr>
          <p:spPr>
            <a:xfrm>
              <a:off x="5382963" y="1408232"/>
              <a:ext cx="2973079" cy="54218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0">
              <a:solidFill>
                <a:schemeClr val="accent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CA" b="1" dirty="0" smtClean="0">
                  <a:solidFill>
                    <a:srgbClr val="4F81BD">
                      <a:lumMod val="50000"/>
                    </a:srgbClr>
                  </a:solidFill>
                </a:rPr>
                <a:t>Justification</a:t>
              </a:r>
              <a:endParaRPr lang="fr-CA" b="1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</p:grpSp>
      <p:sp>
        <p:nvSpPr>
          <p:cNvPr id="21" name="Rounded Rectangle 20"/>
          <p:cNvSpPr/>
          <p:nvPr>
            <p:custDataLst>
              <p:tags r:id="rId10"/>
            </p:custDataLst>
          </p:nvPr>
        </p:nvSpPr>
        <p:spPr>
          <a:xfrm>
            <a:off x="4860033" y="3455942"/>
            <a:ext cx="3980382" cy="69313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0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rgbClr val="4F81BD">
                    <a:lumMod val="50000"/>
                  </a:srgbClr>
                </a:solidFill>
              </a:rPr>
              <a:t>Le suivi n’est pas assuré puisqu’elle quitte la ville pour l’été </a:t>
            </a:r>
            <a:endParaRPr lang="fr-CA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22" name="Rounded Rectangle 21"/>
          <p:cNvSpPr/>
          <p:nvPr>
            <p:custDataLst>
              <p:tags r:id="rId11"/>
            </p:custDataLst>
          </p:nvPr>
        </p:nvSpPr>
        <p:spPr>
          <a:xfrm>
            <a:off x="4860032" y="4732080"/>
            <a:ext cx="3980382" cy="10801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0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A" dirty="0" smtClean="0">
                <a:solidFill>
                  <a:srgbClr val="002060"/>
                </a:solidFill>
              </a:rPr>
              <a:t>Les patients devraient recevoir un traitement d’association (deux antibiotiques)</a:t>
            </a:r>
            <a:endParaRPr lang="fr-C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51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>
            <p:custDataLst>
              <p:tags r:id="rId1"/>
            </p:custDataLst>
          </p:nvPr>
        </p:nvSpPr>
        <p:spPr bwMode="white">
          <a:xfrm>
            <a:off x="29152" y="44624"/>
            <a:ext cx="9079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i="1" dirty="0">
                <a:solidFill>
                  <a:prstClr val="white"/>
                </a:solidFill>
              </a:rPr>
              <a:t>N. gonorrhoeae </a:t>
            </a:r>
            <a:r>
              <a:rPr lang="fr-FR" sz="2600" b="1" dirty="0">
                <a:solidFill>
                  <a:prstClr val="white"/>
                </a:solidFill>
              </a:rPr>
              <a:t>résistante aux antimicrobiens</a:t>
            </a:r>
            <a:r>
              <a:rPr lang="fr-CA" sz="2600" b="1" dirty="0">
                <a:solidFill>
                  <a:prstClr val="white"/>
                </a:solidFill>
              </a:rPr>
              <a:t>– Étude de cas</a:t>
            </a:r>
            <a:endParaRPr lang="fr-CA" sz="2600" dirty="0">
              <a:solidFill>
                <a:prstClr val="white"/>
              </a:solidFill>
              <a:latin typeface="Arial Rounded MT Bold" pitchFamily="34" charset="0"/>
            </a:endParaRPr>
          </a:p>
        </p:txBody>
      </p:sp>
      <p:sp>
        <p:nvSpPr>
          <p:cNvPr id="9" name="Rounded Rectangle 8"/>
          <p:cNvSpPr/>
          <p:nvPr>
            <p:custDataLst>
              <p:tags r:id="rId2"/>
            </p:custDataLst>
          </p:nvPr>
        </p:nvSpPr>
        <p:spPr>
          <a:xfrm>
            <a:off x="4427984" y="1225088"/>
            <a:ext cx="4104456" cy="86409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0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rgbClr val="4F81BD">
                    <a:lumMod val="50000"/>
                  </a:srgbClr>
                </a:solidFill>
              </a:rPr>
              <a:t>Une ITS augmente les risques que d’autres</a:t>
            </a:r>
            <a:r>
              <a:rPr lang="fr-CA" dirty="0" smtClean="0">
                <a:solidFill>
                  <a:srgbClr val="FF0000"/>
                </a:solidFill>
              </a:rPr>
              <a:t> </a:t>
            </a:r>
            <a:r>
              <a:rPr lang="fr-CA" dirty="0" smtClean="0">
                <a:solidFill>
                  <a:schemeClr val="tx1"/>
                </a:solidFill>
              </a:rPr>
              <a:t>ITS</a:t>
            </a:r>
            <a:r>
              <a:rPr lang="fr-CA" dirty="0" smtClean="0">
                <a:solidFill>
                  <a:srgbClr val="FF0000"/>
                </a:solidFill>
              </a:rPr>
              <a:t> </a:t>
            </a:r>
            <a:r>
              <a:rPr lang="fr-CA" dirty="0" smtClean="0">
                <a:solidFill>
                  <a:srgbClr val="4F81BD">
                    <a:lumMod val="50000"/>
                  </a:srgbClr>
                </a:solidFill>
              </a:rPr>
              <a:t>soient présentes</a:t>
            </a:r>
            <a:endParaRPr lang="fr-CA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3"/>
            </p:custDataLst>
          </p:nvPr>
        </p:nvSpPr>
        <p:spPr>
          <a:xfrm>
            <a:off x="4427984" y="2288588"/>
            <a:ext cx="4104456" cy="12124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0"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 smtClean="0">
                <a:solidFill>
                  <a:srgbClr val="002060"/>
                </a:solidFill>
              </a:rPr>
              <a:t>La probabilité d’acquérir et de transmettre  une infection à VIH est plus élevée chez les personnes atteintes d’une infection gonococcique</a:t>
            </a:r>
            <a:endParaRPr lang="fr-CA" dirty="0">
              <a:solidFill>
                <a:srgbClr val="002060"/>
              </a:solidFill>
            </a:endParaRPr>
          </a:p>
        </p:txBody>
      </p:sp>
      <p:sp>
        <p:nvSpPr>
          <p:cNvPr id="15" name="Oval 7"/>
          <p:cNvSpPr/>
          <p:nvPr>
            <p:custDataLst>
              <p:tags r:id="rId4"/>
            </p:custDataLst>
          </p:nvPr>
        </p:nvSpPr>
        <p:spPr>
          <a:xfrm>
            <a:off x="251520" y="1779569"/>
            <a:ext cx="3642721" cy="61922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 smtClean="0">
                <a:solidFill>
                  <a:srgbClr val="4F81BD">
                    <a:lumMod val="50000"/>
                  </a:srgbClr>
                </a:solidFill>
              </a:rPr>
              <a:t>Conseiller Miranda en matière de prévention</a:t>
            </a:r>
            <a:endParaRPr lang="fr-CA" sz="2000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7" name="Oval 7"/>
          <p:cNvSpPr/>
          <p:nvPr>
            <p:custDataLst>
              <p:tags r:id="rId5"/>
            </p:custDataLst>
          </p:nvPr>
        </p:nvSpPr>
        <p:spPr>
          <a:xfrm>
            <a:off x="3959471" y="3785114"/>
            <a:ext cx="4608512" cy="272143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2060"/>
                </a:solidFill>
              </a:rPr>
              <a:t>Toutes les personnes ayant eu des relations sexuelles avec le cas index dans les 60 jours précédant l’apparition des symptômes devraient être 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2060"/>
                </a:solidFill>
              </a:rPr>
              <a:t>avisées;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2060"/>
                </a:solidFill>
              </a:rPr>
              <a:t>subir un test;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2060"/>
                </a:solidFill>
              </a:rPr>
              <a:t>traitées de façon empirique, quelles que soient les observations cliniques et sans attendre les résultats des analyses.  </a:t>
            </a:r>
            <a:endParaRPr lang="fr-CA" strike="sngStrike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>
            <p:custDataLst>
              <p:tags r:id="rId6"/>
            </p:custDataLst>
          </p:nvPr>
        </p:nvSpPr>
        <p:spPr>
          <a:xfrm>
            <a:off x="-39880" y="663079"/>
            <a:ext cx="2667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>
                <a:solidFill>
                  <a:schemeClr val="bg1"/>
                </a:solidFill>
                <a:latin typeface="Arial Rounded MT Bold"/>
              </a:rPr>
              <a:t>COUNSELING</a:t>
            </a:r>
            <a:endParaRPr lang="fr-CA" sz="2400" dirty="0">
              <a:solidFill>
                <a:schemeClr val="bg1"/>
              </a:solidFill>
              <a:latin typeface="Arial Rounded MT Bold"/>
            </a:endParaRPr>
          </a:p>
        </p:txBody>
      </p:sp>
      <p:grpSp>
        <p:nvGrpSpPr>
          <p:cNvPr id="11" name="Group 10"/>
          <p:cNvGrpSpPr/>
          <p:nvPr>
            <p:custDataLst>
              <p:tags r:id="rId7"/>
            </p:custDataLst>
          </p:nvPr>
        </p:nvGrpSpPr>
        <p:grpSpPr>
          <a:xfrm>
            <a:off x="760659" y="3501008"/>
            <a:ext cx="2562541" cy="2562541"/>
            <a:chOff x="713315" y="3501008"/>
            <a:chExt cx="2562541" cy="2562541"/>
          </a:xfrm>
        </p:grpSpPr>
        <p:sp>
          <p:nvSpPr>
            <p:cNvPr id="12" name="Rounded Rectangle 11"/>
            <p:cNvSpPr/>
            <p:nvPr/>
          </p:nvSpPr>
          <p:spPr>
            <a:xfrm>
              <a:off x="1007122" y="3535240"/>
              <a:ext cx="1872209" cy="1610589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  <a:prstDash val="soli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fr-CA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315" y="3501008"/>
              <a:ext cx="2562541" cy="25625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4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0" y="663079"/>
            <a:ext cx="2699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>
                <a:solidFill>
                  <a:schemeClr val="bg1"/>
                </a:solidFill>
                <a:latin typeface="Arial Rounded MT Bold" pitchFamily="34" charset="0"/>
              </a:rPr>
              <a:t>DÉCLARATION</a:t>
            </a:r>
            <a:endParaRPr lang="fr-CA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pSp>
        <p:nvGrpSpPr>
          <p:cNvPr id="11" name="Group 10"/>
          <p:cNvGrpSpPr/>
          <p:nvPr>
            <p:custDataLst>
              <p:tags r:id="rId2"/>
            </p:custDataLst>
          </p:nvPr>
        </p:nvGrpSpPr>
        <p:grpSpPr>
          <a:xfrm>
            <a:off x="395536" y="2420887"/>
            <a:ext cx="4909536" cy="900760"/>
            <a:chOff x="493990" y="1868602"/>
            <a:chExt cx="2968051" cy="1364030"/>
          </a:xfrm>
        </p:grpSpPr>
        <p:sp>
          <p:nvSpPr>
            <p:cNvPr id="8" name="Oval 7"/>
            <p:cNvSpPr/>
            <p:nvPr/>
          </p:nvSpPr>
          <p:spPr>
            <a:xfrm>
              <a:off x="493990" y="2304772"/>
              <a:ext cx="2909718" cy="92786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r-CA" dirty="0" smtClean="0">
                  <a:solidFill>
                    <a:srgbClr val="002060"/>
                  </a:solidFill>
                </a:rPr>
                <a:t>Le cas doit être déclaré  aux autorités locales de la santé publique</a:t>
              </a:r>
              <a:endParaRPr lang="fr-CA" dirty="0">
                <a:solidFill>
                  <a:srgbClr val="00206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2554" y="1868602"/>
              <a:ext cx="2859487" cy="618782"/>
            </a:xfrm>
            <a:prstGeom prst="roundRect">
              <a:avLst/>
            </a:prstGeom>
          </p:spPr>
          <p:txBody>
            <a:bodyPr wrap="square">
              <a:spAutoFit/>
            </a:bodyPr>
            <a:lstStyle/>
            <a:p>
              <a:endParaRPr lang="fr-CA" dirty="0">
                <a:solidFill>
                  <a:srgbClr val="002060"/>
                </a:solidFill>
              </a:endParaRPr>
            </a:p>
          </p:txBody>
        </p:sp>
      </p:grpSp>
      <p:sp>
        <p:nvSpPr>
          <p:cNvPr id="9" name="TextBox 8"/>
          <p:cNvSpPr txBox="1"/>
          <p:nvPr>
            <p:custDataLst>
              <p:tags r:id="rId3"/>
            </p:custDataLst>
          </p:nvPr>
        </p:nvSpPr>
        <p:spPr bwMode="white">
          <a:xfrm>
            <a:off x="29152" y="44624"/>
            <a:ext cx="9079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i="1" dirty="0">
                <a:solidFill>
                  <a:prstClr val="white"/>
                </a:solidFill>
              </a:rPr>
              <a:t>N. gonorrhoeae </a:t>
            </a:r>
            <a:r>
              <a:rPr lang="fr-FR" sz="2600" b="1" dirty="0">
                <a:solidFill>
                  <a:prstClr val="white"/>
                </a:solidFill>
              </a:rPr>
              <a:t>résistante aux </a:t>
            </a:r>
            <a:r>
              <a:rPr lang="fr-FR" sz="2600" b="1" dirty="0" smtClean="0">
                <a:solidFill>
                  <a:prstClr val="white"/>
                </a:solidFill>
              </a:rPr>
              <a:t>antimicrobiens</a:t>
            </a:r>
            <a:r>
              <a:rPr lang="fr-CA" sz="2600" b="1" dirty="0" smtClean="0">
                <a:solidFill>
                  <a:prstClr val="white"/>
                </a:solidFill>
              </a:rPr>
              <a:t>: Étude </a:t>
            </a:r>
            <a:r>
              <a:rPr lang="fr-CA" sz="2600" b="1" dirty="0">
                <a:solidFill>
                  <a:prstClr val="white"/>
                </a:solidFill>
              </a:rPr>
              <a:t>de cas</a:t>
            </a:r>
            <a:endParaRPr lang="fr-CA" sz="2600" dirty="0">
              <a:solidFill>
                <a:prstClr val="white"/>
              </a:solidFill>
              <a:latin typeface="Arial Rounded MT Bold" pitchFamily="34" charset="0"/>
            </a:endParaRPr>
          </a:p>
        </p:txBody>
      </p:sp>
      <p:sp>
        <p:nvSpPr>
          <p:cNvPr id="14" name="Oval 7"/>
          <p:cNvSpPr/>
          <p:nvPr>
            <p:custDataLst>
              <p:tags r:id="rId4"/>
            </p:custDataLst>
          </p:nvPr>
        </p:nvSpPr>
        <p:spPr>
          <a:xfrm>
            <a:off x="395536" y="3573016"/>
            <a:ext cx="4813046" cy="57606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dirty="0" smtClean="0">
                <a:solidFill>
                  <a:srgbClr val="002060"/>
                </a:solidFill>
              </a:rPr>
              <a:t>Les échecs du traitement doivent également être déclarés, le cas échéant</a:t>
            </a:r>
            <a:endParaRPr lang="fr-CA" dirty="0">
              <a:solidFill>
                <a:srgbClr val="002060"/>
              </a:solidFill>
            </a:endParaRPr>
          </a:p>
        </p:txBody>
      </p:sp>
      <p:grpSp>
        <p:nvGrpSpPr>
          <p:cNvPr id="15" name="Group 14"/>
          <p:cNvGrpSpPr/>
          <p:nvPr>
            <p:custDataLst>
              <p:tags r:id="rId5"/>
            </p:custDataLst>
          </p:nvPr>
        </p:nvGrpSpPr>
        <p:grpSpPr>
          <a:xfrm>
            <a:off x="395536" y="4725144"/>
            <a:ext cx="5841081" cy="1152128"/>
            <a:chOff x="577438" y="1868601"/>
            <a:chExt cx="2909718" cy="3878050"/>
          </a:xfrm>
        </p:grpSpPr>
        <p:sp>
          <p:nvSpPr>
            <p:cNvPr id="16" name="Oval 7"/>
            <p:cNvSpPr/>
            <p:nvPr/>
          </p:nvSpPr>
          <p:spPr>
            <a:xfrm>
              <a:off x="577438" y="1868601"/>
              <a:ext cx="2909718" cy="387805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CA" dirty="0" smtClean="0">
                  <a:solidFill>
                    <a:srgbClr val="002060"/>
                  </a:solidFill>
                </a:rPr>
                <a:t>Il est recommandé de refaire un test de détection 6 mois après le traitement chez les  personnes ayant été atteintes d’une infection gonococcique</a:t>
              </a:r>
              <a:endParaRPr lang="fr-CA" strike="sngStrike" dirty="0">
                <a:solidFill>
                  <a:srgbClr val="002060"/>
                </a:solidFill>
              </a:endParaRPr>
            </a:p>
          </p:txBody>
        </p:sp>
        <p:sp>
          <p:nvSpPr>
            <p:cNvPr id="17" name="Rectangle 11"/>
            <p:cNvSpPr/>
            <p:nvPr/>
          </p:nvSpPr>
          <p:spPr>
            <a:xfrm>
              <a:off x="602554" y="1868601"/>
              <a:ext cx="2859487" cy="2406982"/>
            </a:xfrm>
            <a:prstGeom prst="round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fr-CA" i="1" dirty="0" smtClean="0">
                <a:solidFill>
                  <a:srgbClr val="4F81BD">
                    <a:lumMod val="50000"/>
                  </a:srgbClr>
                </a:solidFill>
              </a:endParaRPr>
            </a:p>
            <a:p>
              <a:pPr algn="ctr"/>
              <a:endParaRPr lang="fr-CA" dirty="0">
                <a:solidFill>
                  <a:srgbClr val="002060"/>
                </a:solidFill>
              </a:endParaRPr>
            </a:p>
          </p:txBody>
        </p:sp>
      </p:grpSp>
      <p:sp>
        <p:nvSpPr>
          <p:cNvPr id="18" name="Oval 7"/>
          <p:cNvSpPr/>
          <p:nvPr>
            <p:custDataLst>
              <p:tags r:id="rId6"/>
            </p:custDataLst>
          </p:nvPr>
        </p:nvSpPr>
        <p:spPr>
          <a:xfrm>
            <a:off x="395536" y="1268760"/>
            <a:ext cx="5841081" cy="8425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b="1" dirty="0" smtClean="0">
                <a:solidFill>
                  <a:srgbClr val="002060"/>
                </a:solidFill>
              </a:rPr>
              <a:t>Encourager fortement Miranda à venir répéter les tests</a:t>
            </a:r>
            <a:endParaRPr lang="fr-CA" b="1" dirty="0">
              <a:solidFill>
                <a:srgbClr val="002060"/>
              </a:solidFill>
            </a:endParaRPr>
          </a:p>
        </p:txBody>
      </p:sp>
      <p:grpSp>
        <p:nvGrpSpPr>
          <p:cNvPr id="13" name="Group 12"/>
          <p:cNvGrpSpPr/>
          <p:nvPr>
            <p:custDataLst>
              <p:tags r:id="rId7"/>
            </p:custDataLst>
          </p:nvPr>
        </p:nvGrpSpPr>
        <p:grpSpPr>
          <a:xfrm>
            <a:off x="5868144" y="1628800"/>
            <a:ext cx="3024336" cy="3462517"/>
            <a:chOff x="5768134" y="836712"/>
            <a:chExt cx="2908322" cy="2592288"/>
          </a:xfrm>
        </p:grpSpPr>
        <p:sp>
          <p:nvSpPr>
            <p:cNvPr id="19" name="Rounded Rectangle 18"/>
            <p:cNvSpPr/>
            <p:nvPr/>
          </p:nvSpPr>
          <p:spPr>
            <a:xfrm>
              <a:off x="5768134" y="1844824"/>
              <a:ext cx="2908322" cy="656004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  <a:prstDash val="soli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fr-CA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836712"/>
              <a:ext cx="2592288" cy="25922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34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672</Words>
  <Application>Microsoft Office PowerPoint</Application>
  <PresentationFormat>On-screen Show (4:3)</PresentationFormat>
  <Paragraphs>100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Health Canada - Santé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</dc:creator>
  <cp:lastModifiedBy>MARIA-ELENA SULTAN-KHAN</cp:lastModifiedBy>
  <cp:revision>79</cp:revision>
  <dcterms:created xsi:type="dcterms:W3CDTF">2014-09-18T20:11:15Z</dcterms:created>
  <dcterms:modified xsi:type="dcterms:W3CDTF">2015-02-10T18:59:02Z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