
<file path=[Content_Types].xml><?xml version="1.0" encoding="utf-8"?>
<Types xmlns="http://schemas.openxmlformats.org/package/2006/content-types">
  <Default Extension="png" ContentType="image/png"/>
  <Default Extension="emf" ContentType="image/x-emf"/>
  <Default Extension="rels" ContentType="application/vnd.openxmlformats-package.relationships+xml"/>
  <Default Extension="xml" ContentType="application/xml"/>
  <Default Extension="jpg" ContentType="image/jp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notesSlides/notesSlide1.xml" ContentType="application/vnd.openxmlformats-officedocument.presentationml.notesSlide+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notesSlides/notesSlide2.xml" ContentType="application/vnd.openxmlformats-officedocument.presentationml.notesSlide+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notesSlides/notesSlide3.xml" ContentType="application/vnd.openxmlformats-officedocument.presentationml.notesSlide+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notesSlides/notesSlide4.xml" ContentType="application/vnd.openxmlformats-officedocument.presentationml.notesSlide+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notesSlides/notesSlide5.xml" ContentType="application/vnd.openxmlformats-officedocument.presentationml.notesSlide+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notesSlides/notesSlide6.xml" ContentType="application/vnd.openxmlformats-officedocument.presentationml.notesSlide+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notesSlides/notesSlide7.xml" ContentType="application/vnd.openxmlformats-officedocument.presentationml.notesSlide+xml"/>
  <Override PartName="/ppt/tags/tag98.xml" ContentType="application/vnd.openxmlformats-officedocument.presentationml.tags+xml"/>
  <Override PartName="/ppt/tags/tag99.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notesSlides/notesSlide8.xml" ContentType="application/vnd.openxmlformats-officedocument.presentationml.notesSlide+xml"/>
  <Override PartName="/ppt/media/image65.jpg" ContentType="image/jpeg"/>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notesSlides/notesSlide9.xml" ContentType="application/vnd.openxmlformats-officedocument.presentationml.notesSlide+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tags/tag117.xml" ContentType="application/vnd.openxmlformats-officedocument.presentationml.tags+xml"/>
  <Override PartName="/ppt/notesSlides/notesSlide10.xml" ContentType="application/vnd.openxmlformats-officedocument.presentationml.notesSlide+xml"/>
  <Override PartName="/ppt/tags/tag118.xml" ContentType="application/vnd.openxmlformats-officedocument.presentationml.tags+xml"/>
  <Override PartName="/ppt/tags/tag119.xml" ContentType="application/vnd.openxmlformats-officedocument.presentationml.tags+xml"/>
  <Override PartName="/ppt/tags/tag120.xml" ContentType="application/vnd.openxmlformats-officedocument.presentationml.tags+xml"/>
  <Override PartName="/ppt/tags/tag121.xml" ContentType="application/vnd.openxmlformats-officedocument.presentationml.tags+xml"/>
  <Override PartName="/ppt/tags/tag122.xml" ContentType="application/vnd.openxmlformats-officedocument.presentationml.tags+xml"/>
  <Override PartName="/ppt/tags/tag123.xml" ContentType="application/vnd.openxmlformats-officedocument.presentationml.tags+xml"/>
  <Override PartName="/ppt/tags/tag124.xml" ContentType="application/vnd.openxmlformats-officedocument.presentationml.tags+xml"/>
  <Override PartName="/ppt/notesSlides/notesSlide11.xml" ContentType="application/vnd.openxmlformats-officedocument.presentationml.notesSlide+xml"/>
  <Override PartName="/ppt/tags/tag125.xml" ContentType="application/vnd.openxmlformats-officedocument.presentationml.tags+xml"/>
  <Override PartName="/ppt/tags/tag126.xml" ContentType="application/vnd.openxmlformats-officedocument.presentationml.tags+xml"/>
  <Override PartName="/ppt/tags/tag127.xml" ContentType="application/vnd.openxmlformats-officedocument.presentationml.tags+xml"/>
  <Override PartName="/ppt/tags/tag128.xml" ContentType="application/vnd.openxmlformats-officedocument.presentationml.tags+xml"/>
  <Override PartName="/ppt/tags/tag129.xml" ContentType="application/vnd.openxmlformats-officedocument.presentationml.tags+xml"/>
  <Override PartName="/ppt/tags/tag130.xml" ContentType="application/vnd.openxmlformats-officedocument.presentationml.tags+xml"/>
  <Override PartName="/ppt/tags/tag131.xml" ContentType="application/vnd.openxmlformats-officedocument.presentationml.tags+xml"/>
  <Override PartName="/ppt/tags/tag132.xml" ContentType="application/vnd.openxmlformats-officedocument.presentationml.tags+xml"/>
  <Override PartName="/ppt/tags/tag133.xml" ContentType="application/vnd.openxmlformats-officedocument.presentationml.tags+xml"/>
  <Override PartName="/ppt/tags/tag134.xml" ContentType="application/vnd.openxmlformats-officedocument.presentationml.tags+xml"/>
  <Override PartName="/ppt/tags/tag135.xml" ContentType="application/vnd.openxmlformats-officedocument.presentationml.tags+xml"/>
  <Override PartName="/ppt/tags/tag136.xml" ContentType="application/vnd.openxmlformats-officedocument.presentationml.tags+xml"/>
  <Override PartName="/ppt/tags/tag137.xml" ContentType="application/vnd.openxmlformats-officedocument.presentationml.tags+xml"/>
  <Override PartName="/ppt/tags/tag138.xml" ContentType="application/vnd.openxmlformats-officedocument.presentationml.tags+xml"/>
  <Override PartName="/ppt/tags/tag139.xml" ContentType="application/vnd.openxmlformats-officedocument.presentationml.tags+xml"/>
  <Override PartName="/ppt/tags/tag140.xml" ContentType="application/vnd.openxmlformats-officedocument.presentationml.tags+xml"/>
  <Override PartName="/ppt/tags/tag141.xml" ContentType="application/vnd.openxmlformats-officedocument.presentationml.tags+xml"/>
  <Override PartName="/ppt/tags/tag142.xml" ContentType="application/vnd.openxmlformats-officedocument.presentationml.tags+xml"/>
  <Override PartName="/ppt/notesSlides/notesSlide12.xml" ContentType="application/vnd.openxmlformats-officedocument.presentationml.notesSlide+xml"/>
  <Override PartName="/ppt/tags/tag143.xml" ContentType="application/vnd.openxmlformats-officedocument.presentationml.tags+xml"/>
  <Override PartName="/ppt/tags/tag144.xml" ContentType="application/vnd.openxmlformats-officedocument.presentationml.tags+xml"/>
  <Override PartName="/ppt/tags/tag145.xml" ContentType="application/vnd.openxmlformats-officedocument.presentationml.tags+xml"/>
  <Override PartName="/ppt/tags/tag146.xml" ContentType="application/vnd.openxmlformats-officedocument.presentationml.tags+xml"/>
  <Override PartName="/ppt/tags/tag147.xml" ContentType="application/vnd.openxmlformats-officedocument.presentationml.tags+xml"/>
  <Override PartName="/ppt/tags/tag148.xml" ContentType="application/vnd.openxmlformats-officedocument.presentationml.tags+xml"/>
  <Override PartName="/ppt/tags/tag149.xml" ContentType="application/vnd.openxmlformats-officedocument.presentationml.tags+xml"/>
  <Override PartName="/ppt/tags/tag150.xml" ContentType="application/vnd.openxmlformats-officedocument.presentationml.tags+xml"/>
  <Override PartName="/ppt/tags/tag151.xml" ContentType="application/vnd.openxmlformats-officedocument.presentationml.tags+xml"/>
  <Override PartName="/ppt/tags/tag152.xml" ContentType="application/vnd.openxmlformats-officedocument.presentationml.tags+xml"/>
  <Override PartName="/ppt/tags/tag153.xml" ContentType="application/vnd.openxmlformats-officedocument.presentationml.tags+xml"/>
  <Override PartName="/ppt/tags/tag154.xml" ContentType="application/vnd.openxmlformats-officedocument.presentationml.tags+xml"/>
  <Override PartName="/ppt/tags/tag155.xml" ContentType="application/vnd.openxmlformats-officedocument.presentationml.tags+xml"/>
  <Override PartName="/ppt/tags/tag156.xml" ContentType="application/vnd.openxmlformats-officedocument.presentationml.tags+xml"/>
  <Override PartName="/ppt/tags/tag157.xml" ContentType="application/vnd.openxmlformats-officedocument.presentationml.tags+xml"/>
  <Override PartName="/ppt/tags/tag158.xml" ContentType="application/vnd.openxmlformats-officedocument.presentationml.tags+xml"/>
  <Override PartName="/ppt/tags/tag159.xml" ContentType="application/vnd.openxmlformats-officedocument.presentationml.tags+xml"/>
  <Override PartName="/ppt/tags/tag160.xml" ContentType="application/vnd.openxmlformats-officedocument.presentationml.tags+xml"/>
  <Override PartName="/ppt/tags/tag161.xml" ContentType="application/vnd.openxmlformats-officedocument.presentationml.tags+xml"/>
  <Override PartName="/ppt/tags/tag162.xml" ContentType="application/vnd.openxmlformats-officedocument.presentationml.tags+xml"/>
  <Override PartName="/ppt/tags/tag163.xml" ContentType="application/vnd.openxmlformats-officedocument.presentationml.tags+xml"/>
  <Override PartName="/ppt/notesSlides/notesSlide13.xml" ContentType="application/vnd.openxmlformats-officedocument.presentationml.notesSlide+xml"/>
  <Override PartName="/ppt/tags/tag164.xml" ContentType="application/vnd.openxmlformats-officedocument.presentationml.tags+xml"/>
  <Override PartName="/ppt/tags/tag165.xml" ContentType="application/vnd.openxmlformats-officedocument.presentationml.tags+xml"/>
  <Override PartName="/ppt/tags/tag166.xml" ContentType="application/vnd.openxmlformats-officedocument.presentationml.tags+xml"/>
  <Override PartName="/ppt/tags/tag167.xml" ContentType="application/vnd.openxmlformats-officedocument.presentationml.tags+xml"/>
  <Override PartName="/ppt/notesSlides/notesSlide14.xml" ContentType="application/vnd.openxmlformats-officedocument.presentationml.notesSlide+xml"/>
  <Override PartName="/ppt/tags/tag168.xml" ContentType="application/vnd.openxmlformats-officedocument.presentationml.tags+xml"/>
  <Override PartName="/ppt/tags/tag169.xml" ContentType="application/vnd.openxmlformats-officedocument.presentationml.tags+xml"/>
  <Override PartName="/ppt/tags/tag170.xml" ContentType="application/vnd.openxmlformats-officedocument.presentationml.tags+xml"/>
  <Override PartName="/ppt/tags/tag171.xml" ContentType="application/vnd.openxmlformats-officedocument.presentationml.tags+xml"/>
  <Override PartName="/ppt/tags/tag172.xml" ContentType="application/vnd.openxmlformats-officedocument.presentationml.tags+xml"/>
  <Override PartName="/ppt/tags/tag173.xml" ContentType="application/vnd.openxmlformats-officedocument.presentationml.tags+xml"/>
  <Override PartName="/ppt/tags/tag174.xml" ContentType="application/vnd.openxmlformats-officedocument.presentationml.tags+xml"/>
  <Override PartName="/ppt/notesSlides/notesSlide15.xml" ContentType="application/vnd.openxmlformats-officedocument.presentationml.notesSlide+xml"/>
  <Override PartName="/ppt/tags/tag175.xml" ContentType="application/vnd.openxmlformats-officedocument.presentationml.tags+xml"/>
  <Override PartName="/ppt/tags/tag176.xml" ContentType="application/vnd.openxmlformats-officedocument.presentationml.tags+xml"/>
  <Override PartName="/ppt/tags/tag177.xml" ContentType="application/vnd.openxmlformats-officedocument.presentationml.tags+xml"/>
  <Override PartName="/ppt/tags/tag178.xml" ContentType="application/vnd.openxmlformats-officedocument.presentationml.tags+xml"/>
  <Override PartName="/ppt/tags/tag179.xml" ContentType="application/vnd.openxmlformats-officedocument.presentationml.tags+xml"/>
  <Override PartName="/ppt/tags/tag180.xml" ContentType="application/vnd.openxmlformats-officedocument.presentationml.tags+xml"/>
  <Override PartName="/ppt/tags/tag181.xml" ContentType="application/vnd.openxmlformats-officedocument.presentationml.tags+xml"/>
  <Override PartName="/ppt/tags/tag182.xml" ContentType="application/vnd.openxmlformats-officedocument.presentationml.tags+xml"/>
  <Override PartName="/ppt/tags/tag183.xml" ContentType="application/vnd.openxmlformats-officedocument.presentationml.tags+xml"/>
  <Override PartName="/ppt/tags/tag184.xml" ContentType="application/vnd.openxmlformats-officedocument.presentationml.tags+xml"/>
  <Override PartName="/ppt/tags/tag185.xml" ContentType="application/vnd.openxmlformats-officedocument.presentationml.tags+xml"/>
  <Override PartName="/ppt/tags/tag186.xml" ContentType="application/vnd.openxmlformats-officedocument.presentationml.tags+xml"/>
  <Override PartName="/ppt/tags/tag187.xml" ContentType="application/vnd.openxmlformats-officedocument.presentationml.tags+xml"/>
  <Override PartName="/ppt/tags/tag188.xml" ContentType="application/vnd.openxmlformats-officedocument.presentationml.tags+xml"/>
  <Override PartName="/ppt/tags/tag189.xml" ContentType="application/vnd.openxmlformats-officedocument.presentationml.tags+xml"/>
  <Override PartName="/ppt/tags/tag190.xml" ContentType="application/vnd.openxmlformats-officedocument.presentationml.tags+xml"/>
  <Override PartName="/ppt/tags/tag191.xml" ContentType="application/vnd.openxmlformats-officedocument.presentationml.tags+xml"/>
  <Override PartName="/ppt/tags/tag192.xml" ContentType="application/vnd.openxmlformats-officedocument.presentationml.tags+xml"/>
  <Override PartName="/ppt/tags/tag193.xml" ContentType="application/vnd.openxmlformats-officedocument.presentationml.tags+xml"/>
  <Override PartName="/ppt/tags/tag194.xml" ContentType="application/vnd.openxmlformats-officedocument.presentationml.tags+xml"/>
  <Override PartName="/ppt/tags/tag195.xml" ContentType="application/vnd.openxmlformats-officedocument.presentationml.tags+xml"/>
  <Override PartName="/ppt/tags/tag196.xml" ContentType="application/vnd.openxmlformats-officedocument.presentationml.tags+xml"/>
  <Override PartName="/ppt/tags/tag197.xml" ContentType="application/vnd.openxmlformats-officedocument.presentationml.tags+xml"/>
  <Override PartName="/ppt/tags/tag198.xml" ContentType="application/vnd.openxmlformats-officedocument.presentationml.tags+xml"/>
  <Override PartName="/ppt/tags/tag199.xml" ContentType="application/vnd.openxmlformats-officedocument.presentationml.tags+xml"/>
  <Override PartName="/ppt/notesSlides/notesSlide16.xml" ContentType="application/vnd.openxmlformats-officedocument.presentationml.notesSlide+xml"/>
  <Override PartName="/ppt/tags/tag200.xml" ContentType="application/vnd.openxmlformats-officedocument.presentationml.tags+xml"/>
  <Override PartName="/ppt/tags/tag201.xml" ContentType="application/vnd.openxmlformats-officedocument.presentationml.tags+xml"/>
  <Override PartName="/ppt/tags/tag202.xml" ContentType="application/vnd.openxmlformats-officedocument.presentationml.tags+xml"/>
  <Override PartName="/ppt/tags/tag203.xml" ContentType="application/vnd.openxmlformats-officedocument.presentationml.tags+xml"/>
  <Override PartName="/ppt/tags/tag204.xml" ContentType="application/vnd.openxmlformats-officedocument.presentationml.tags+xml"/>
  <Override PartName="/ppt/tags/tag205.xml" ContentType="application/vnd.openxmlformats-officedocument.presentationml.tags+xml"/>
  <Override PartName="/ppt/tags/tag206.xml" ContentType="application/vnd.openxmlformats-officedocument.presentationml.tags+xml"/>
  <Override PartName="/ppt/tags/tag207.xml" ContentType="application/vnd.openxmlformats-officedocument.presentationml.tags+xml"/>
  <Override PartName="/ppt/tags/tag208.xml" ContentType="application/vnd.openxmlformats-officedocument.presentationml.tags+xml"/>
  <Override PartName="/ppt/tags/tag209.xml" ContentType="application/vnd.openxmlformats-officedocument.presentationml.tags+xml"/>
  <Override PartName="/ppt/tags/tag210.xml" ContentType="application/vnd.openxmlformats-officedocument.presentationml.tags+xml"/>
  <Override PartName="/ppt/tags/tag211.xml" ContentType="application/vnd.openxmlformats-officedocument.presentationml.tags+xml"/>
  <Override PartName="/ppt/tags/tag212.xml" ContentType="application/vnd.openxmlformats-officedocument.presentationml.tags+xml"/>
  <Override PartName="/ppt/tags/tag213.xml" ContentType="application/vnd.openxmlformats-officedocument.presentationml.tags+xml"/>
  <Override PartName="/ppt/tags/tag214.xml" ContentType="application/vnd.openxmlformats-officedocument.presentationml.tags+xml"/>
  <Override PartName="/ppt/tags/tag215.xml" ContentType="application/vnd.openxmlformats-officedocument.presentationml.tags+xml"/>
  <Override PartName="/ppt/tags/tag216.xml" ContentType="application/vnd.openxmlformats-officedocument.presentationml.tags+xml"/>
  <Override PartName="/ppt/tags/tag217.xml" ContentType="application/vnd.openxmlformats-officedocument.presentationml.tags+xml"/>
  <Override PartName="/ppt/tags/tag218.xml" ContentType="application/vnd.openxmlformats-officedocument.presentationml.tags+xml"/>
  <Override PartName="/ppt/tags/tag219.xml" ContentType="application/vnd.openxmlformats-officedocument.presentationml.tags+xml"/>
  <Override PartName="/ppt/tags/tag220.xml" ContentType="application/vnd.openxmlformats-officedocument.presentationml.tags+xml"/>
  <Override PartName="/ppt/tags/tag221.xml" ContentType="application/vnd.openxmlformats-officedocument.presentationml.tags+xml"/>
  <Override PartName="/ppt/notesSlides/notesSlide17.xml" ContentType="application/vnd.openxmlformats-officedocument.presentationml.notesSlide+xml"/>
  <Override PartName="/ppt/tags/tag222.xml" ContentType="application/vnd.openxmlformats-officedocument.presentationml.tags+xml"/>
  <Override PartName="/ppt/tags/tag223.xml" ContentType="application/vnd.openxmlformats-officedocument.presentationml.tags+xml"/>
  <Override PartName="/ppt/tags/tag224.xml" ContentType="application/vnd.openxmlformats-officedocument.presentationml.tags+xml"/>
  <Override PartName="/ppt/tags/tag225.xml" ContentType="application/vnd.openxmlformats-officedocument.presentationml.tags+xml"/>
  <Override PartName="/ppt/tags/tag226.xml" ContentType="application/vnd.openxmlformats-officedocument.presentationml.tags+xml"/>
  <Override PartName="/ppt/tags/tag227.xml" ContentType="application/vnd.openxmlformats-officedocument.presentationml.tags+xml"/>
  <Override PartName="/ppt/tags/tag228.xml" ContentType="application/vnd.openxmlformats-officedocument.presentationml.tags+xml"/>
  <Override PartName="/ppt/tags/tag229.xml" ContentType="application/vnd.openxmlformats-officedocument.presentationml.tags+xml"/>
  <Override PartName="/ppt/tags/tag230.xml" ContentType="application/vnd.openxmlformats-officedocument.presentationml.tags+xml"/>
  <Override PartName="/ppt/tags/tag231.xml" ContentType="application/vnd.openxmlformats-officedocument.presentationml.tags+xml"/>
  <Override PartName="/ppt/tags/tag232.xml" ContentType="application/vnd.openxmlformats-officedocument.presentationml.tags+xml"/>
  <Override PartName="/ppt/tags/tag233.xml" ContentType="application/vnd.openxmlformats-officedocument.presentationml.tags+xml"/>
  <Override PartName="/ppt/tags/tag234.xml" ContentType="application/vnd.openxmlformats-officedocument.presentationml.tags+xml"/>
  <Override PartName="/ppt/tags/tag235.xml" ContentType="application/vnd.openxmlformats-officedocument.presentationml.tags+xml"/>
  <Override PartName="/ppt/tags/tag236.xml" ContentType="application/vnd.openxmlformats-officedocument.presentationml.tags+xml"/>
  <Override PartName="/ppt/tags/tag237.xml" ContentType="application/vnd.openxmlformats-officedocument.presentationml.tags+xml"/>
  <Override PartName="/ppt/tags/tag238.xml" ContentType="application/vnd.openxmlformats-officedocument.presentationml.tags+xml"/>
  <Override PartName="/ppt/tags/tag239.xml" ContentType="application/vnd.openxmlformats-officedocument.presentationml.tags+xml"/>
  <Override PartName="/ppt/tags/tag240.xml" ContentType="application/vnd.openxmlformats-officedocument.presentationml.tags+xml"/>
  <Override PartName="/ppt/tags/tag241.xml" ContentType="application/vnd.openxmlformats-officedocument.presentationml.tags+xml"/>
  <Override PartName="/ppt/notesSlides/notesSlide18.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tags/tag242.xml" ContentType="application/vnd.openxmlformats-officedocument.presentationml.tags+xml"/>
  <Override PartName="/ppt/tags/tag243.xml" ContentType="application/vnd.openxmlformats-officedocument.presentationml.tags+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60" r:id="rId4"/>
  </p:sldMasterIdLst>
  <p:notesMasterIdLst>
    <p:notesMasterId r:id="rId47"/>
  </p:notesMasterIdLst>
  <p:handoutMasterIdLst>
    <p:handoutMasterId r:id="rId48"/>
  </p:handoutMasterIdLst>
  <p:sldIdLst>
    <p:sldId id="256" r:id="rId5"/>
    <p:sldId id="257" r:id="rId6"/>
    <p:sldId id="310" r:id="rId7"/>
    <p:sldId id="311" r:id="rId8"/>
    <p:sldId id="351" r:id="rId9"/>
    <p:sldId id="313" r:id="rId10"/>
    <p:sldId id="350" r:id="rId11"/>
    <p:sldId id="315" r:id="rId12"/>
    <p:sldId id="316" r:id="rId13"/>
    <p:sldId id="317" r:id="rId14"/>
    <p:sldId id="318" r:id="rId15"/>
    <p:sldId id="319" r:id="rId16"/>
    <p:sldId id="320" r:id="rId17"/>
    <p:sldId id="321" r:id="rId18"/>
    <p:sldId id="322" r:id="rId19"/>
    <p:sldId id="323" r:id="rId20"/>
    <p:sldId id="324" r:id="rId21"/>
    <p:sldId id="352" r:id="rId22"/>
    <p:sldId id="326" r:id="rId23"/>
    <p:sldId id="327" r:id="rId24"/>
    <p:sldId id="328" r:id="rId25"/>
    <p:sldId id="329" r:id="rId26"/>
    <p:sldId id="330" r:id="rId27"/>
    <p:sldId id="331" r:id="rId28"/>
    <p:sldId id="332" r:id="rId29"/>
    <p:sldId id="333" r:id="rId30"/>
    <p:sldId id="334" r:id="rId31"/>
    <p:sldId id="335" r:id="rId32"/>
    <p:sldId id="336" r:id="rId33"/>
    <p:sldId id="337" r:id="rId34"/>
    <p:sldId id="338" r:id="rId35"/>
    <p:sldId id="339" r:id="rId36"/>
    <p:sldId id="340" r:id="rId37"/>
    <p:sldId id="341" r:id="rId38"/>
    <p:sldId id="342" r:id="rId39"/>
    <p:sldId id="343" r:id="rId40"/>
    <p:sldId id="344" r:id="rId41"/>
    <p:sldId id="345" r:id="rId42"/>
    <p:sldId id="346" r:id="rId43"/>
    <p:sldId id="347" r:id="rId44"/>
    <p:sldId id="348" r:id="rId45"/>
    <p:sldId id="349" r:id="rId46"/>
  </p:sldIdLst>
  <p:sldSz cx="12192000" cy="6858000"/>
  <p:notesSz cx="7010400" cy="9296400"/>
  <p:custDataLst>
    <p:tags r:id="rId49"/>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Etienne Gaudette" initials="EG" lastIdx="1" clrIdx="0">
    <p:extLst>
      <p:ext uri="{19B8F6BF-5375-455C-9EA6-DF929625EA0E}">
        <p15:presenceInfo xmlns:p15="http://schemas.microsoft.com/office/powerpoint/2012/main" userId="S-1-5-21-847183318-1819639632-1431787896-5605" providerId="AD"/>
      </p:ext>
    </p:extLst>
  </p:cmAuthor>
  <p:cmAuthor id="2" name="foroutn@mcmaster.ca" initials="f" lastIdx="6" clrIdx="1">
    <p:extLst>
      <p:ext uri="{19B8F6BF-5375-455C-9EA6-DF929625EA0E}">
        <p15:presenceInfo xmlns:p15="http://schemas.microsoft.com/office/powerpoint/2012/main" userId="foroutn@mcmaster.ca" providerId="None"/>
      </p:ext>
    </p:extLst>
  </p:cmAuthor>
  <p:cmAuthor id="3" name="Douglas Clark" initials="DC" lastIdx="0" clrIdx="2">
    <p:extLst>
      <p:ext uri="{19B8F6BF-5375-455C-9EA6-DF929625EA0E}">
        <p15:presenceInfo xmlns:p15="http://schemas.microsoft.com/office/powerpoint/2012/main" userId="S::dclark@pmprb-cepmb.gc.ca::9daf17a3-d0e3-41f6-80c0-d4ab149647da"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E6AF00"/>
    <a:srgbClr val="FFC000"/>
    <a:srgbClr val="78CACE"/>
    <a:srgbClr val="1A94B8"/>
    <a:srgbClr val="EF523F"/>
    <a:srgbClr val="91BECD"/>
    <a:srgbClr val="FCA018"/>
    <a:srgbClr val="A4D76B"/>
    <a:srgbClr val="53DE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C4B1156A-380E-4F78-BDF5-A606A8083BF9}" styleName="Medium Style 4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solidFill>
            <a:schemeClr val="accent4">
              <a:tint val="20000"/>
            </a:schemeClr>
          </a:solidFill>
        </a:fill>
      </a:tcStyle>
    </a:wholeTbl>
    <a:band1H>
      <a:tcStyle>
        <a:tcBdr/>
        <a:fill>
          <a:solidFill>
            <a:schemeClr val="accent4">
              <a:tint val="40000"/>
            </a:schemeClr>
          </a:solidFill>
        </a:fill>
      </a:tcStyle>
    </a:band1H>
    <a:band1V>
      <a:tcStyle>
        <a:tcBdr/>
        <a:fill>
          <a:solidFill>
            <a:schemeClr val="accent4">
              <a:tint val="40000"/>
            </a:schemeClr>
          </a:solidFill>
        </a:fill>
      </a:tcStyle>
    </a:band1V>
    <a:lastCol>
      <a:tcTxStyle b="on"/>
      <a:tcStyle>
        <a:tcBdr/>
      </a:tcStyle>
    </a:lastCol>
    <a:firstCol>
      <a:tcTxStyle b="on"/>
      <a:tcStyle>
        <a:tcBdr/>
      </a:tcStyle>
    </a:firstCol>
    <a:lastRow>
      <a:tcTxStyle b="on"/>
      <a:tcStyle>
        <a:tcBdr>
          <a:top>
            <a:ln w="25400" cmpd="sng">
              <a:solidFill>
                <a:schemeClr val="accent4"/>
              </a:solidFill>
            </a:ln>
          </a:top>
        </a:tcBdr>
        <a:fill>
          <a:solidFill>
            <a:schemeClr val="accent4">
              <a:tint val="20000"/>
            </a:schemeClr>
          </a:solidFill>
        </a:fill>
      </a:tcStyle>
    </a:lastRow>
    <a:firstRow>
      <a:tcTxStyle b="on"/>
      <a:tcStyle>
        <a:tcBdr/>
        <a:fill>
          <a:solidFill>
            <a:schemeClr val="accent4">
              <a:tint val="20000"/>
            </a:schemeClr>
          </a:solidFill>
        </a:fill>
      </a:tcStyle>
    </a:firstRow>
  </a:tblStyle>
  <a:tblStyle styleId="{16D9F66E-5EB9-4882-86FB-DCBF35E3C3E4}" styleName="Medium Style 4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8508" autoAdjust="0"/>
    <p:restoredTop sz="96412" autoAdjust="0"/>
  </p:normalViewPr>
  <p:slideViewPr>
    <p:cSldViewPr snapToGrid="0" snapToObjects="1">
      <p:cViewPr varScale="1">
        <p:scale>
          <a:sx n="95" d="100"/>
          <a:sy n="95" d="100"/>
        </p:scale>
        <p:origin x="78" y="66"/>
      </p:cViewPr>
      <p:guideLst>
        <p:guide orient="horz" pos="2160"/>
        <p:guide pos="3840"/>
      </p:guideLst>
    </p:cSldViewPr>
  </p:slideViewPr>
  <p:outlineViewPr>
    <p:cViewPr>
      <p:scale>
        <a:sx n="33" d="100"/>
        <a:sy n="33" d="100"/>
      </p:scale>
      <p:origin x="0" y="-97896"/>
    </p:cViewPr>
  </p:outlineViewPr>
  <p:notesTextViewPr>
    <p:cViewPr>
      <p:scale>
        <a:sx n="3" d="2"/>
        <a:sy n="3" d="2"/>
      </p:scale>
      <p:origin x="0" y="0"/>
    </p:cViewPr>
  </p:notesTextViewPr>
  <p:sorterViewPr>
    <p:cViewPr>
      <p:scale>
        <a:sx n="2315157" d="2500000"/>
        <a:sy n="2315157" d="2500000"/>
      </p:scale>
      <p:origin x="0" y="0"/>
    </p:cViewPr>
  </p:sorterViewPr>
  <p:notesViewPr>
    <p:cSldViewPr snapToGrid="0" snapToObjects="1">
      <p:cViewPr varScale="1">
        <p:scale>
          <a:sx n="42" d="100"/>
          <a:sy n="42" d="100"/>
        </p:scale>
        <p:origin x="1911" y="48"/>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notesMaster" Target="notesMasters/notesMaster1.xml"/><Relationship Id="rId50" Type="http://schemas.openxmlformats.org/officeDocument/2006/relationships/commentAuthors" Target="commentAuthor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slide" Target="slides/slide37.xml"/><Relationship Id="rId54"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tags" Target="tags/tag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handoutMaster" Target="handoutMasters/handoutMaster1.xml"/><Relationship Id="rId8" Type="http://schemas.openxmlformats.org/officeDocument/2006/relationships/slide" Target="slides/slide4.xml"/><Relationship Id="rId51" Type="http://schemas.openxmlformats.org/officeDocument/2006/relationships/presProps" Target="presProps.xml"/></Relationships>
</file>

<file path=ppt/diagrams/_rels/data2.xml.rels><?xml version="1.0" encoding="UTF-8" standalone="yes"?>
<Relationships xmlns="http://schemas.openxmlformats.org/package/2006/relationships"><Relationship Id="rId1" Type="http://schemas.openxmlformats.org/officeDocument/2006/relationships/hyperlink" Target="mailto:PMPRB.Consultations.CEPMB@pmprb-cepmb.gc.ca" TargetMode="External"/></Relationships>
</file>

<file path=ppt/diagrams/_rels/drawing2.xml.rels><?xml version="1.0" encoding="UTF-8" standalone="yes"?>
<Relationships xmlns="http://schemas.openxmlformats.org/package/2006/relationships"><Relationship Id="rId1" Type="http://schemas.openxmlformats.org/officeDocument/2006/relationships/hyperlink" Target="mailto:PMPRB.Consultations.CEPMB@pmprb-cepmb.gc.ca" TargetMode="External"/></Relationships>
</file>

<file path=ppt/diagrams/colors1.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3BE724F-16CB-49FC-9634-00328C6E824B}" type="doc">
      <dgm:prSet loTypeId="urn:microsoft.com/office/officeart/2008/layout/VerticalCurvedList" loCatId="list" qsTypeId="urn:microsoft.com/office/officeart/2005/8/quickstyle/simple3" qsCatId="simple" csTypeId="urn:microsoft.com/office/officeart/2005/8/colors/colorful4" csCatId="colorful" phldr="1"/>
      <dgm:spPr/>
      <dgm:t>
        <a:bodyPr/>
        <a:lstStyle/>
        <a:p>
          <a:endParaRPr lang="en-US"/>
        </a:p>
      </dgm:t>
    </dgm:pt>
    <dgm:pt modelId="{B465ECF1-248A-4184-8169-3678FEBE3D8A}">
      <dgm:prSet custT="1"/>
      <dgm:spPr/>
      <dgm:t>
        <a:bodyPr/>
        <a:lstStyle/>
        <a:p>
          <a:pPr rtl="0"/>
          <a:r>
            <a:rPr lang="en-CA" sz="2000" dirty="0"/>
            <a:t>Contexte </a:t>
          </a:r>
        </a:p>
      </dgm:t>
    </dgm:pt>
    <dgm:pt modelId="{834E2B37-E723-4758-80FF-333520BCC21A}" type="parTrans" cxnId="{AEC56AE0-1BE9-4383-9462-B56B3E635AC1}">
      <dgm:prSet/>
      <dgm:spPr/>
      <dgm:t>
        <a:bodyPr/>
        <a:lstStyle/>
        <a:p>
          <a:endParaRPr lang="en-US" sz="2000"/>
        </a:p>
      </dgm:t>
    </dgm:pt>
    <dgm:pt modelId="{BD85AA41-371E-42C3-A352-F59BE076543A}" type="sibTrans" cxnId="{AEC56AE0-1BE9-4383-9462-B56B3E635AC1}">
      <dgm:prSet/>
      <dgm:spPr/>
      <dgm:t>
        <a:bodyPr/>
        <a:lstStyle/>
        <a:p>
          <a:endParaRPr lang="en-US" sz="2000"/>
        </a:p>
      </dgm:t>
    </dgm:pt>
    <dgm:pt modelId="{89FD2645-17D2-4342-BB03-C71B53D761E7}">
      <dgm:prSet custT="1"/>
      <dgm:spPr/>
      <dgm:t>
        <a:bodyPr/>
        <a:lstStyle/>
        <a:p>
          <a:pPr rtl="0"/>
          <a:r>
            <a:rPr lang="en-CA" sz="2000" dirty="0"/>
            <a:t>Modifications proposées au </a:t>
          </a:r>
          <a:r>
            <a:rPr lang="en-CA" sz="2000" i="1" dirty="0"/>
            <a:t>Règlement sur les médicaments brevetés</a:t>
          </a:r>
        </a:p>
      </dgm:t>
    </dgm:pt>
    <dgm:pt modelId="{FF6DAC14-FE53-4061-999D-6754C48F4EAB}" type="parTrans" cxnId="{FED2F697-441F-4912-9D46-C941024491CE}">
      <dgm:prSet/>
      <dgm:spPr/>
      <dgm:t>
        <a:bodyPr/>
        <a:lstStyle/>
        <a:p>
          <a:endParaRPr lang="en-US" sz="2000"/>
        </a:p>
      </dgm:t>
    </dgm:pt>
    <dgm:pt modelId="{3E201227-7A04-44D3-A5F4-F4582EC03F7A}" type="sibTrans" cxnId="{FED2F697-441F-4912-9D46-C941024491CE}">
      <dgm:prSet/>
      <dgm:spPr/>
      <dgm:t>
        <a:bodyPr/>
        <a:lstStyle/>
        <a:p>
          <a:endParaRPr lang="en-US" sz="2000"/>
        </a:p>
      </dgm:t>
    </dgm:pt>
    <dgm:pt modelId="{1ED21669-DFC2-43D4-B839-E4A48AF338D4}">
      <dgm:prSet custT="1"/>
      <dgm:spPr/>
      <dgm:t>
        <a:bodyPr/>
        <a:lstStyle/>
        <a:p>
          <a:pPr rtl="0"/>
          <a:r>
            <a:rPr lang="en-US" sz="2000" dirty="0"/>
            <a:t>Lignes directrices provisoires du CEPMB</a:t>
          </a:r>
          <a:endParaRPr lang="fr-CA" sz="2000" dirty="0"/>
        </a:p>
      </dgm:t>
    </dgm:pt>
    <dgm:pt modelId="{83328583-BD55-4BB0-99B1-826C9DAFE8DA}" type="parTrans" cxnId="{1AFC6C1D-4933-4D09-A7D9-19F4CA8B3051}">
      <dgm:prSet/>
      <dgm:spPr/>
      <dgm:t>
        <a:bodyPr/>
        <a:lstStyle/>
        <a:p>
          <a:endParaRPr lang="en-US" sz="2000"/>
        </a:p>
      </dgm:t>
    </dgm:pt>
    <dgm:pt modelId="{3E2099A1-E141-45FE-9DF9-553DE0A3B041}" type="sibTrans" cxnId="{1AFC6C1D-4933-4D09-A7D9-19F4CA8B3051}">
      <dgm:prSet/>
      <dgm:spPr/>
      <dgm:t>
        <a:bodyPr/>
        <a:lstStyle/>
        <a:p>
          <a:endParaRPr lang="en-US" sz="2000"/>
        </a:p>
      </dgm:t>
    </dgm:pt>
    <dgm:pt modelId="{2ABCB6B5-D909-4E14-BD4E-7ED07A11125B}">
      <dgm:prSet custT="1"/>
      <dgm:spPr>
        <a:solidFill>
          <a:srgbClr val="112A7D">
            <a:alpha val="27843"/>
          </a:srgbClr>
        </a:solidFill>
      </dgm:spPr>
      <dgm:t>
        <a:bodyPr/>
        <a:lstStyle/>
        <a:p>
          <a:pPr rtl="0"/>
          <a:r>
            <a:rPr lang="en-US" sz="2000" dirty="0"/>
            <a:t>Prochaines étapes</a:t>
          </a:r>
          <a:endParaRPr lang="fr-CA" sz="2000" dirty="0"/>
        </a:p>
      </dgm:t>
    </dgm:pt>
    <dgm:pt modelId="{33B089A6-40B2-4714-9072-BAB2CB96D707}" type="parTrans" cxnId="{E6AEEDD0-CACB-4D96-B19D-6E2C555E4C9B}">
      <dgm:prSet/>
      <dgm:spPr/>
      <dgm:t>
        <a:bodyPr/>
        <a:lstStyle/>
        <a:p>
          <a:endParaRPr lang="en-US" sz="2000"/>
        </a:p>
      </dgm:t>
    </dgm:pt>
    <dgm:pt modelId="{2CA0AA2A-5420-4ABC-B590-91399491B24C}" type="sibTrans" cxnId="{E6AEEDD0-CACB-4D96-B19D-6E2C555E4C9B}">
      <dgm:prSet/>
      <dgm:spPr/>
      <dgm:t>
        <a:bodyPr/>
        <a:lstStyle/>
        <a:p>
          <a:endParaRPr lang="en-US" sz="2000"/>
        </a:p>
      </dgm:t>
    </dgm:pt>
    <dgm:pt modelId="{9A3ABC7B-C06B-4F8B-8644-7C6E6B0EA6DE}" type="pres">
      <dgm:prSet presAssocID="{33BE724F-16CB-49FC-9634-00328C6E824B}" presName="Name0" presStyleCnt="0">
        <dgm:presLayoutVars>
          <dgm:chMax val="7"/>
          <dgm:chPref val="7"/>
          <dgm:dir/>
        </dgm:presLayoutVars>
      </dgm:prSet>
      <dgm:spPr/>
      <dgm:t>
        <a:bodyPr/>
        <a:lstStyle/>
        <a:p>
          <a:endParaRPr lang="fr-CA"/>
        </a:p>
      </dgm:t>
    </dgm:pt>
    <dgm:pt modelId="{EE965330-1819-4244-BCAD-8491CABBA88D}" type="pres">
      <dgm:prSet presAssocID="{33BE724F-16CB-49FC-9634-00328C6E824B}" presName="Name1" presStyleCnt="0"/>
      <dgm:spPr/>
    </dgm:pt>
    <dgm:pt modelId="{BE6F8727-FC71-4518-B6D3-B42084A605AB}" type="pres">
      <dgm:prSet presAssocID="{33BE724F-16CB-49FC-9634-00328C6E824B}" presName="cycle" presStyleCnt="0"/>
      <dgm:spPr/>
    </dgm:pt>
    <dgm:pt modelId="{2188F1B0-E9BF-4350-898A-4554FE90A8D1}" type="pres">
      <dgm:prSet presAssocID="{33BE724F-16CB-49FC-9634-00328C6E824B}" presName="srcNode" presStyleLbl="node1" presStyleIdx="0" presStyleCnt="4"/>
      <dgm:spPr/>
    </dgm:pt>
    <dgm:pt modelId="{0B8D1D28-06F8-4205-85BD-03F198F9474C}" type="pres">
      <dgm:prSet presAssocID="{33BE724F-16CB-49FC-9634-00328C6E824B}" presName="conn" presStyleLbl="parChTrans1D2" presStyleIdx="0" presStyleCnt="1"/>
      <dgm:spPr/>
      <dgm:t>
        <a:bodyPr/>
        <a:lstStyle/>
        <a:p>
          <a:endParaRPr lang="fr-CA"/>
        </a:p>
      </dgm:t>
    </dgm:pt>
    <dgm:pt modelId="{B9B64BB2-5BFE-4209-91A0-EFFF8B998BF0}" type="pres">
      <dgm:prSet presAssocID="{33BE724F-16CB-49FC-9634-00328C6E824B}" presName="extraNode" presStyleLbl="node1" presStyleIdx="0" presStyleCnt="4"/>
      <dgm:spPr/>
    </dgm:pt>
    <dgm:pt modelId="{5144CF64-2C40-412B-8369-1651021A9430}" type="pres">
      <dgm:prSet presAssocID="{33BE724F-16CB-49FC-9634-00328C6E824B}" presName="dstNode" presStyleLbl="node1" presStyleIdx="0" presStyleCnt="4"/>
      <dgm:spPr/>
    </dgm:pt>
    <dgm:pt modelId="{E0E6D52A-921C-4AFE-9DC9-972F219145C8}" type="pres">
      <dgm:prSet presAssocID="{B465ECF1-248A-4184-8169-3678FEBE3D8A}" presName="text_1" presStyleLbl="node1" presStyleIdx="0" presStyleCnt="4">
        <dgm:presLayoutVars>
          <dgm:bulletEnabled val="1"/>
        </dgm:presLayoutVars>
      </dgm:prSet>
      <dgm:spPr/>
      <dgm:t>
        <a:bodyPr/>
        <a:lstStyle/>
        <a:p>
          <a:endParaRPr lang="fr-CA"/>
        </a:p>
      </dgm:t>
    </dgm:pt>
    <dgm:pt modelId="{3F87D55A-6740-479B-B327-FDCC98F440AD}" type="pres">
      <dgm:prSet presAssocID="{B465ECF1-248A-4184-8169-3678FEBE3D8A}" presName="accent_1" presStyleCnt="0"/>
      <dgm:spPr/>
    </dgm:pt>
    <dgm:pt modelId="{9BBD05A0-CF0F-4457-B72E-189BB04A3685}" type="pres">
      <dgm:prSet presAssocID="{B465ECF1-248A-4184-8169-3678FEBE3D8A}" presName="accentRepeatNode" presStyleLbl="solidFgAcc1" presStyleIdx="0" presStyleCnt="4"/>
      <dgm:spPr/>
    </dgm:pt>
    <dgm:pt modelId="{A5DDC1E2-A9CE-4C9B-BEAE-7A1B089F1755}" type="pres">
      <dgm:prSet presAssocID="{89FD2645-17D2-4342-BB03-C71B53D761E7}" presName="text_2" presStyleLbl="node1" presStyleIdx="1" presStyleCnt="4">
        <dgm:presLayoutVars>
          <dgm:bulletEnabled val="1"/>
        </dgm:presLayoutVars>
      </dgm:prSet>
      <dgm:spPr/>
      <dgm:t>
        <a:bodyPr/>
        <a:lstStyle/>
        <a:p>
          <a:endParaRPr lang="fr-CA"/>
        </a:p>
      </dgm:t>
    </dgm:pt>
    <dgm:pt modelId="{58EB1807-190A-40D1-A797-6241CDE17969}" type="pres">
      <dgm:prSet presAssocID="{89FD2645-17D2-4342-BB03-C71B53D761E7}" presName="accent_2" presStyleCnt="0"/>
      <dgm:spPr/>
    </dgm:pt>
    <dgm:pt modelId="{C958BF84-3094-48B5-A18B-4CCB7680E678}" type="pres">
      <dgm:prSet presAssocID="{89FD2645-17D2-4342-BB03-C71B53D761E7}" presName="accentRepeatNode" presStyleLbl="solidFgAcc1" presStyleIdx="1" presStyleCnt="4"/>
      <dgm:spPr/>
    </dgm:pt>
    <dgm:pt modelId="{FD65A773-5F47-4148-884D-6F5EA77F5373}" type="pres">
      <dgm:prSet presAssocID="{1ED21669-DFC2-43D4-B839-E4A48AF338D4}" presName="text_3" presStyleLbl="node1" presStyleIdx="2" presStyleCnt="4">
        <dgm:presLayoutVars>
          <dgm:bulletEnabled val="1"/>
        </dgm:presLayoutVars>
      </dgm:prSet>
      <dgm:spPr/>
      <dgm:t>
        <a:bodyPr/>
        <a:lstStyle/>
        <a:p>
          <a:endParaRPr lang="fr-CA"/>
        </a:p>
      </dgm:t>
    </dgm:pt>
    <dgm:pt modelId="{35A1CD10-BB5E-47F2-87BE-D90B389B23E7}" type="pres">
      <dgm:prSet presAssocID="{1ED21669-DFC2-43D4-B839-E4A48AF338D4}" presName="accent_3" presStyleCnt="0"/>
      <dgm:spPr/>
    </dgm:pt>
    <dgm:pt modelId="{3BD5E12C-1214-44F2-AF27-C3E2B9DC7490}" type="pres">
      <dgm:prSet presAssocID="{1ED21669-DFC2-43D4-B839-E4A48AF338D4}" presName="accentRepeatNode" presStyleLbl="solidFgAcc1" presStyleIdx="2" presStyleCnt="4"/>
      <dgm:spPr/>
    </dgm:pt>
    <dgm:pt modelId="{6CE4F455-D9BC-471B-9C9C-84CBD9E8FC89}" type="pres">
      <dgm:prSet presAssocID="{2ABCB6B5-D909-4E14-BD4E-7ED07A11125B}" presName="text_4" presStyleLbl="node1" presStyleIdx="3" presStyleCnt="4">
        <dgm:presLayoutVars>
          <dgm:bulletEnabled val="1"/>
        </dgm:presLayoutVars>
      </dgm:prSet>
      <dgm:spPr/>
      <dgm:t>
        <a:bodyPr/>
        <a:lstStyle/>
        <a:p>
          <a:endParaRPr lang="fr-CA"/>
        </a:p>
      </dgm:t>
    </dgm:pt>
    <dgm:pt modelId="{4910F7A2-9266-4457-BC3C-C6A050091287}" type="pres">
      <dgm:prSet presAssocID="{2ABCB6B5-D909-4E14-BD4E-7ED07A11125B}" presName="accent_4" presStyleCnt="0"/>
      <dgm:spPr/>
    </dgm:pt>
    <dgm:pt modelId="{06AC4966-524B-461D-8247-7F28FE89CC53}" type="pres">
      <dgm:prSet presAssocID="{2ABCB6B5-D909-4E14-BD4E-7ED07A11125B}" presName="accentRepeatNode" presStyleLbl="solidFgAcc1" presStyleIdx="3" presStyleCnt="4"/>
      <dgm:spPr/>
    </dgm:pt>
  </dgm:ptLst>
  <dgm:cxnLst>
    <dgm:cxn modelId="{384045CF-BD6F-4C47-9925-D5AD88404184}" type="presOf" srcId="{B465ECF1-248A-4184-8169-3678FEBE3D8A}" destId="{E0E6D52A-921C-4AFE-9DC9-972F219145C8}" srcOrd="0" destOrd="0" presId="urn:microsoft.com/office/officeart/2008/layout/VerticalCurvedList"/>
    <dgm:cxn modelId="{E6AEEDD0-CACB-4D96-B19D-6E2C555E4C9B}" srcId="{33BE724F-16CB-49FC-9634-00328C6E824B}" destId="{2ABCB6B5-D909-4E14-BD4E-7ED07A11125B}" srcOrd="3" destOrd="0" parTransId="{33B089A6-40B2-4714-9072-BAB2CB96D707}" sibTransId="{2CA0AA2A-5420-4ABC-B590-91399491B24C}"/>
    <dgm:cxn modelId="{AEC56AE0-1BE9-4383-9462-B56B3E635AC1}" srcId="{33BE724F-16CB-49FC-9634-00328C6E824B}" destId="{B465ECF1-248A-4184-8169-3678FEBE3D8A}" srcOrd="0" destOrd="0" parTransId="{834E2B37-E723-4758-80FF-333520BCC21A}" sibTransId="{BD85AA41-371E-42C3-A352-F59BE076543A}"/>
    <dgm:cxn modelId="{1AFC6C1D-4933-4D09-A7D9-19F4CA8B3051}" srcId="{33BE724F-16CB-49FC-9634-00328C6E824B}" destId="{1ED21669-DFC2-43D4-B839-E4A48AF338D4}" srcOrd="2" destOrd="0" parTransId="{83328583-BD55-4BB0-99B1-826C9DAFE8DA}" sibTransId="{3E2099A1-E141-45FE-9DF9-553DE0A3B041}"/>
    <dgm:cxn modelId="{1BB1A643-5CC9-4A68-947C-E0C8BE648980}" type="presOf" srcId="{1ED21669-DFC2-43D4-B839-E4A48AF338D4}" destId="{FD65A773-5F47-4148-884D-6F5EA77F5373}" srcOrd="0" destOrd="0" presId="urn:microsoft.com/office/officeart/2008/layout/VerticalCurvedList"/>
    <dgm:cxn modelId="{FED2F697-441F-4912-9D46-C941024491CE}" srcId="{33BE724F-16CB-49FC-9634-00328C6E824B}" destId="{89FD2645-17D2-4342-BB03-C71B53D761E7}" srcOrd="1" destOrd="0" parTransId="{FF6DAC14-FE53-4061-999D-6754C48F4EAB}" sibTransId="{3E201227-7A04-44D3-A5F4-F4582EC03F7A}"/>
    <dgm:cxn modelId="{BA4718C0-F6AF-4D7B-8A16-BEFAB901F77A}" type="presOf" srcId="{33BE724F-16CB-49FC-9634-00328C6E824B}" destId="{9A3ABC7B-C06B-4F8B-8644-7C6E6B0EA6DE}" srcOrd="0" destOrd="0" presId="urn:microsoft.com/office/officeart/2008/layout/VerticalCurvedList"/>
    <dgm:cxn modelId="{9E2BF202-DEB0-4082-BF89-65590F23E354}" type="presOf" srcId="{2ABCB6B5-D909-4E14-BD4E-7ED07A11125B}" destId="{6CE4F455-D9BC-471B-9C9C-84CBD9E8FC89}" srcOrd="0" destOrd="0" presId="urn:microsoft.com/office/officeart/2008/layout/VerticalCurvedList"/>
    <dgm:cxn modelId="{6CAE0B53-4292-4B0B-8EA6-6D9C131FB83F}" type="presOf" srcId="{89FD2645-17D2-4342-BB03-C71B53D761E7}" destId="{A5DDC1E2-A9CE-4C9B-BEAE-7A1B089F1755}" srcOrd="0" destOrd="0" presId="urn:microsoft.com/office/officeart/2008/layout/VerticalCurvedList"/>
    <dgm:cxn modelId="{988F36BF-ACC7-49C6-B30A-7E2CF1596B76}" type="presOf" srcId="{BD85AA41-371E-42C3-A352-F59BE076543A}" destId="{0B8D1D28-06F8-4205-85BD-03F198F9474C}" srcOrd="0" destOrd="0" presId="urn:microsoft.com/office/officeart/2008/layout/VerticalCurvedList"/>
    <dgm:cxn modelId="{BABD596E-35BC-4F11-9D4E-90D17A0C4BA4}" type="presParOf" srcId="{9A3ABC7B-C06B-4F8B-8644-7C6E6B0EA6DE}" destId="{EE965330-1819-4244-BCAD-8491CABBA88D}" srcOrd="0" destOrd="0" presId="urn:microsoft.com/office/officeart/2008/layout/VerticalCurvedList"/>
    <dgm:cxn modelId="{6DBBC08B-ACBF-4FF1-96B8-079590063517}" type="presParOf" srcId="{EE965330-1819-4244-BCAD-8491CABBA88D}" destId="{BE6F8727-FC71-4518-B6D3-B42084A605AB}" srcOrd="0" destOrd="0" presId="urn:microsoft.com/office/officeart/2008/layout/VerticalCurvedList"/>
    <dgm:cxn modelId="{F5996379-E1F1-48A6-A65B-699DD2B25FF5}" type="presParOf" srcId="{BE6F8727-FC71-4518-B6D3-B42084A605AB}" destId="{2188F1B0-E9BF-4350-898A-4554FE90A8D1}" srcOrd="0" destOrd="0" presId="urn:microsoft.com/office/officeart/2008/layout/VerticalCurvedList"/>
    <dgm:cxn modelId="{0C09537B-24AE-4660-979F-3F84ED326D87}" type="presParOf" srcId="{BE6F8727-FC71-4518-B6D3-B42084A605AB}" destId="{0B8D1D28-06F8-4205-85BD-03F198F9474C}" srcOrd="1" destOrd="0" presId="urn:microsoft.com/office/officeart/2008/layout/VerticalCurvedList"/>
    <dgm:cxn modelId="{81CFBA47-8B86-47D3-9417-627A2B4FE748}" type="presParOf" srcId="{BE6F8727-FC71-4518-B6D3-B42084A605AB}" destId="{B9B64BB2-5BFE-4209-91A0-EFFF8B998BF0}" srcOrd="2" destOrd="0" presId="urn:microsoft.com/office/officeart/2008/layout/VerticalCurvedList"/>
    <dgm:cxn modelId="{722211F3-6309-44B2-9CA1-51E973C67DD2}" type="presParOf" srcId="{BE6F8727-FC71-4518-B6D3-B42084A605AB}" destId="{5144CF64-2C40-412B-8369-1651021A9430}" srcOrd="3" destOrd="0" presId="urn:microsoft.com/office/officeart/2008/layout/VerticalCurvedList"/>
    <dgm:cxn modelId="{F23F49F2-0DC7-4613-B50B-72706E904744}" type="presParOf" srcId="{EE965330-1819-4244-BCAD-8491CABBA88D}" destId="{E0E6D52A-921C-4AFE-9DC9-972F219145C8}" srcOrd="1" destOrd="0" presId="urn:microsoft.com/office/officeart/2008/layout/VerticalCurvedList"/>
    <dgm:cxn modelId="{7F61290A-5440-4350-879A-7258991F873E}" type="presParOf" srcId="{EE965330-1819-4244-BCAD-8491CABBA88D}" destId="{3F87D55A-6740-479B-B327-FDCC98F440AD}" srcOrd="2" destOrd="0" presId="urn:microsoft.com/office/officeart/2008/layout/VerticalCurvedList"/>
    <dgm:cxn modelId="{98D64C58-1C15-4112-8C68-333ED2BA9AE0}" type="presParOf" srcId="{3F87D55A-6740-479B-B327-FDCC98F440AD}" destId="{9BBD05A0-CF0F-4457-B72E-189BB04A3685}" srcOrd="0" destOrd="0" presId="urn:microsoft.com/office/officeart/2008/layout/VerticalCurvedList"/>
    <dgm:cxn modelId="{0A181365-D460-41C8-A615-7CBAB50E05C0}" type="presParOf" srcId="{EE965330-1819-4244-BCAD-8491CABBA88D}" destId="{A5DDC1E2-A9CE-4C9B-BEAE-7A1B089F1755}" srcOrd="3" destOrd="0" presId="urn:microsoft.com/office/officeart/2008/layout/VerticalCurvedList"/>
    <dgm:cxn modelId="{5A1CEB69-781A-4CE6-B86C-806548A9DD46}" type="presParOf" srcId="{EE965330-1819-4244-BCAD-8491CABBA88D}" destId="{58EB1807-190A-40D1-A797-6241CDE17969}" srcOrd="4" destOrd="0" presId="urn:microsoft.com/office/officeart/2008/layout/VerticalCurvedList"/>
    <dgm:cxn modelId="{299ED59F-4248-4840-A1B1-3209DB4CEB74}" type="presParOf" srcId="{58EB1807-190A-40D1-A797-6241CDE17969}" destId="{C958BF84-3094-48B5-A18B-4CCB7680E678}" srcOrd="0" destOrd="0" presId="urn:microsoft.com/office/officeart/2008/layout/VerticalCurvedList"/>
    <dgm:cxn modelId="{E3474543-F46A-43F9-963A-305BF4F2A0BC}" type="presParOf" srcId="{EE965330-1819-4244-BCAD-8491CABBA88D}" destId="{FD65A773-5F47-4148-884D-6F5EA77F5373}" srcOrd="5" destOrd="0" presId="urn:microsoft.com/office/officeart/2008/layout/VerticalCurvedList"/>
    <dgm:cxn modelId="{C2599752-DE6D-4BEF-91AC-A4A388C57E12}" type="presParOf" srcId="{EE965330-1819-4244-BCAD-8491CABBA88D}" destId="{35A1CD10-BB5E-47F2-87BE-D90B389B23E7}" srcOrd="6" destOrd="0" presId="urn:microsoft.com/office/officeart/2008/layout/VerticalCurvedList"/>
    <dgm:cxn modelId="{2F4E7C67-7F41-468A-80BA-878D9CA4A552}" type="presParOf" srcId="{35A1CD10-BB5E-47F2-87BE-D90B389B23E7}" destId="{3BD5E12C-1214-44F2-AF27-C3E2B9DC7490}" srcOrd="0" destOrd="0" presId="urn:microsoft.com/office/officeart/2008/layout/VerticalCurvedList"/>
    <dgm:cxn modelId="{2F385C19-AFAD-4678-910C-4E6985B3AFAC}" type="presParOf" srcId="{EE965330-1819-4244-BCAD-8491CABBA88D}" destId="{6CE4F455-D9BC-471B-9C9C-84CBD9E8FC89}" srcOrd="7" destOrd="0" presId="urn:microsoft.com/office/officeart/2008/layout/VerticalCurvedList"/>
    <dgm:cxn modelId="{2D33870A-C8D3-4C4B-83B3-1CFFDA0AECB7}" type="presParOf" srcId="{EE965330-1819-4244-BCAD-8491CABBA88D}" destId="{4910F7A2-9266-4457-BC3C-C6A050091287}" srcOrd="8" destOrd="0" presId="urn:microsoft.com/office/officeart/2008/layout/VerticalCurvedList"/>
    <dgm:cxn modelId="{CDBFDC44-3085-4D51-A1BC-16C79040423A}" type="presParOf" srcId="{4910F7A2-9266-4457-BC3C-C6A050091287}" destId="{06AC4966-524B-461D-8247-7F28FE89CC53}" srcOrd="0" destOrd="0" presId="urn:microsoft.com/office/officeart/2008/layout/VerticalCurvedList"/>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863AD1D1-AE2B-4F3D-A9EC-84B5B21E00FA}" type="doc">
      <dgm:prSet loTypeId="urn:microsoft.com/office/officeart/2008/layout/VerticalCurvedList" loCatId="list" qsTypeId="urn:microsoft.com/office/officeart/2005/8/quickstyle/simple1" qsCatId="simple" csTypeId="urn:microsoft.com/office/officeart/2005/8/colors/accent1_2" csCatId="accent1" phldr="1"/>
      <dgm:spPr/>
      <dgm:t>
        <a:bodyPr/>
        <a:lstStyle/>
        <a:p>
          <a:endParaRPr lang="en-US"/>
        </a:p>
      </dgm:t>
    </dgm:pt>
    <dgm:pt modelId="{4B560AF1-301C-4631-913B-502049984805}">
      <dgm:prSet custT="1"/>
      <dgm:spPr/>
      <dgm:t>
        <a:bodyPr/>
        <a:lstStyle/>
        <a:p>
          <a:pPr rtl="0"/>
          <a:r>
            <a:rPr lang="en-US" sz="1400" b="1" dirty="0"/>
            <a:t>Forum sur les politiques</a:t>
          </a:r>
        </a:p>
        <a:p>
          <a:pPr rtl="0"/>
          <a:r>
            <a:rPr lang="en-US" sz="1400" dirty="0"/>
            <a:t>Les intervenants qui ont soumis leurs commentaires par écrit pourraient recevoir une invitation à participer à un </a:t>
          </a:r>
          <a:r>
            <a:rPr lang="en-US" sz="1400" dirty="0" smtClean="0"/>
            <a:t>forum sur les </a:t>
          </a:r>
          <a:r>
            <a:rPr lang="en-US" sz="1400" dirty="0" err="1" smtClean="0"/>
            <a:t>politiques</a:t>
          </a:r>
          <a:r>
            <a:rPr lang="en-US" sz="1400" dirty="0" smtClean="0"/>
            <a:t> </a:t>
          </a:r>
          <a:r>
            <a:rPr lang="en-US" sz="1400" dirty="0"/>
            <a:t>et à exposer leurs points de vue en personne devant le </a:t>
          </a:r>
          <a:r>
            <a:rPr lang="en-US" sz="1400" dirty="0" err="1" smtClean="0"/>
            <a:t>Comité</a:t>
          </a:r>
          <a:r>
            <a:rPr lang="en-US" sz="1400" dirty="0"/>
            <a:t>.</a:t>
          </a:r>
          <a:endParaRPr lang="fr-CA" sz="1400" dirty="0"/>
        </a:p>
      </dgm:t>
    </dgm:pt>
    <dgm:pt modelId="{81F64611-3E49-4DD3-89E7-2DBDA5996175}" type="parTrans" cxnId="{5AA75FEB-E40C-4422-BB65-0DBFD6F86A1C}">
      <dgm:prSet/>
      <dgm:spPr/>
      <dgm:t>
        <a:bodyPr/>
        <a:lstStyle/>
        <a:p>
          <a:endParaRPr lang="en-US" sz="2400"/>
        </a:p>
      </dgm:t>
    </dgm:pt>
    <dgm:pt modelId="{9B954223-5185-4A33-B072-479F1D15DF84}" type="sibTrans" cxnId="{5AA75FEB-E40C-4422-BB65-0DBFD6F86A1C}">
      <dgm:prSet/>
      <dgm:spPr/>
      <dgm:t>
        <a:bodyPr/>
        <a:lstStyle/>
        <a:p>
          <a:endParaRPr lang="en-US" sz="2400"/>
        </a:p>
      </dgm:t>
    </dgm:pt>
    <dgm:pt modelId="{6B0657F1-FC96-4215-9217-37A9855FECC6}">
      <dgm:prSet custT="1"/>
      <dgm:spPr/>
      <dgm:t>
        <a:bodyPr/>
        <a:lstStyle/>
        <a:p>
          <a:pPr rtl="0"/>
          <a:r>
            <a:rPr lang="fr-CA" sz="1400" b="1" noProof="0" dirty="0" smtClean="0"/>
            <a:t>Version définitive des Lignes directrices – </a:t>
          </a:r>
          <a:r>
            <a:rPr lang="fr-CA" sz="1400" noProof="0" dirty="0" smtClean="0"/>
            <a:t>Attendue pour le printemps 2020</a:t>
          </a:r>
          <a:endParaRPr lang="en-CA" sz="1400" dirty="0"/>
        </a:p>
      </dgm:t>
    </dgm:pt>
    <dgm:pt modelId="{EA47ABA4-6ADD-44C1-922B-9B43193B187F}" type="parTrans" cxnId="{3610A091-378C-45CB-AC3A-7FAF64DD784F}">
      <dgm:prSet/>
      <dgm:spPr/>
      <dgm:t>
        <a:bodyPr/>
        <a:lstStyle/>
        <a:p>
          <a:endParaRPr lang="en-US" sz="2400"/>
        </a:p>
      </dgm:t>
    </dgm:pt>
    <dgm:pt modelId="{C8B86301-F22D-4C92-86B6-18E520B0EE6B}" type="sibTrans" cxnId="{3610A091-378C-45CB-AC3A-7FAF64DD784F}">
      <dgm:prSet/>
      <dgm:spPr/>
      <dgm:t>
        <a:bodyPr/>
        <a:lstStyle/>
        <a:p>
          <a:endParaRPr lang="en-US" sz="2400"/>
        </a:p>
      </dgm:t>
    </dgm:pt>
    <dgm:pt modelId="{ABFAC949-0F3B-447C-816B-5FC562B80D82}">
      <dgm:prSet custT="1"/>
      <dgm:spPr/>
      <dgm:t>
        <a:bodyPr/>
        <a:lstStyle/>
        <a:p>
          <a:pPr rtl="0"/>
          <a:r>
            <a:rPr lang="en-US" sz="1400" b="1" dirty="0"/>
            <a:t>Mise en œuvre – </a:t>
          </a:r>
          <a:r>
            <a:rPr lang="en-US" sz="1400" dirty="0"/>
            <a:t>Juillet 2020, malgré les dispositions provisoires</a:t>
          </a:r>
          <a:endParaRPr lang="fr-CA" sz="1400" dirty="0">
            <a:solidFill>
              <a:schemeClr val="bg1"/>
            </a:solidFill>
          </a:endParaRPr>
        </a:p>
      </dgm:t>
    </dgm:pt>
    <dgm:pt modelId="{108D5D48-0E61-479E-ABED-AAF6FDFB3A54}" type="parTrans" cxnId="{B3191C4F-BA03-4932-867D-3E887BA128D4}">
      <dgm:prSet/>
      <dgm:spPr/>
      <dgm:t>
        <a:bodyPr/>
        <a:lstStyle/>
        <a:p>
          <a:endParaRPr lang="en-US" sz="2400"/>
        </a:p>
      </dgm:t>
    </dgm:pt>
    <dgm:pt modelId="{83949D48-780E-424D-9599-DDF5C60193B1}" type="sibTrans" cxnId="{B3191C4F-BA03-4932-867D-3E887BA128D4}">
      <dgm:prSet/>
      <dgm:spPr/>
      <dgm:t>
        <a:bodyPr/>
        <a:lstStyle/>
        <a:p>
          <a:endParaRPr lang="en-US" sz="2400"/>
        </a:p>
      </dgm:t>
    </dgm:pt>
    <dgm:pt modelId="{D254A495-3C15-4006-9ABA-C6F5589413E2}">
      <dgm:prSet custT="1"/>
      <dgm:spPr/>
      <dgm:t>
        <a:bodyPr/>
        <a:lstStyle/>
        <a:p>
          <a:pPr rtl="0"/>
          <a:r>
            <a:rPr lang="en-US" sz="1400" b="1" dirty="0" smtClean="0"/>
            <a:t>Fin de </a:t>
          </a:r>
          <a:r>
            <a:rPr lang="en-US" sz="1400" b="1" dirty="0"/>
            <a:t>la période de consultation : Le 20 janvier 2020</a:t>
          </a:r>
        </a:p>
        <a:p>
          <a:pPr rtl="0"/>
          <a:r>
            <a:rPr lang="fr-CA" sz="1400" noProof="0" dirty="0" smtClean="0"/>
            <a:t>Les intervenants et le public sont invités à formuler des commentaires, y compris des observations écrites, avant la fin de la période de consultation, à l’adresse </a:t>
          </a:r>
          <a:r>
            <a:rPr lang="fr-CA" sz="1400" noProof="0" dirty="0" smtClean="0">
              <a:solidFill>
                <a:schemeClr val="bg1"/>
              </a:solidFill>
              <a:hlinkClick xmlns:r="http://schemas.openxmlformats.org/officeDocument/2006/relationships" r:id="rId1"/>
            </a:rPr>
            <a:t>PMPRB.Consultations.CEPMB@pmprb-cepmb.gc.ca</a:t>
          </a:r>
          <a:r>
            <a:rPr lang="fr-CA" sz="1400" noProof="0" dirty="0" smtClean="0"/>
            <a:t> </a:t>
          </a:r>
          <a:endParaRPr lang="fr-CA" sz="1400" dirty="0"/>
        </a:p>
      </dgm:t>
    </dgm:pt>
    <dgm:pt modelId="{471288B6-D491-4C68-9C29-2F5B81C6A601}" type="sibTrans" cxnId="{1BA1ADA9-972D-4511-A216-554CF5338EDB}">
      <dgm:prSet/>
      <dgm:spPr/>
      <dgm:t>
        <a:bodyPr/>
        <a:lstStyle/>
        <a:p>
          <a:endParaRPr lang="en-US" sz="2400"/>
        </a:p>
      </dgm:t>
    </dgm:pt>
    <dgm:pt modelId="{A763D01E-36B2-4951-8F13-C6F9D8115628}" type="parTrans" cxnId="{1BA1ADA9-972D-4511-A216-554CF5338EDB}">
      <dgm:prSet/>
      <dgm:spPr/>
      <dgm:t>
        <a:bodyPr/>
        <a:lstStyle/>
        <a:p>
          <a:endParaRPr lang="en-US" sz="2400"/>
        </a:p>
      </dgm:t>
    </dgm:pt>
    <dgm:pt modelId="{921620D6-A89A-48F7-9B03-882A4C471C6A}">
      <dgm:prSet phldrT="[Text]" custT="1"/>
      <dgm:spPr/>
      <dgm:t>
        <a:bodyPr/>
        <a:lstStyle/>
        <a:p>
          <a:r>
            <a:rPr lang="en-CA" sz="1400" b="1" dirty="0"/>
            <a:t>Engagement à </a:t>
          </a:r>
          <a:r>
            <a:rPr lang="en-CA" sz="1400" b="1" dirty="0" err="1"/>
            <a:t>évaluer</a:t>
          </a:r>
          <a:r>
            <a:rPr lang="en-CA" sz="1400" b="1" dirty="0"/>
            <a:t> </a:t>
          </a:r>
          <a:r>
            <a:rPr lang="en-CA" sz="1400" dirty="0" smtClean="0"/>
            <a:t>– Plan </a:t>
          </a:r>
          <a:r>
            <a:rPr lang="en-CA" sz="1400" dirty="0"/>
            <a:t>de modernisation et </a:t>
          </a:r>
          <a:r>
            <a:rPr lang="en-CA" sz="1400" dirty="0" err="1" smtClean="0"/>
            <a:t>d’évaluation</a:t>
          </a:r>
          <a:r>
            <a:rPr lang="en-CA" sz="1400" dirty="0" smtClean="0"/>
            <a:t> </a:t>
          </a:r>
          <a:r>
            <a:rPr lang="en-CA" sz="1400" dirty="0"/>
            <a:t>du cadre (PMEC) </a:t>
          </a:r>
          <a:endParaRPr lang="fr-CA" sz="1400" dirty="0">
            <a:solidFill>
              <a:schemeClr val="bg1"/>
            </a:solidFill>
          </a:endParaRPr>
        </a:p>
      </dgm:t>
    </dgm:pt>
    <dgm:pt modelId="{DF972327-1C9B-40B4-ABC7-D7CE0D3943D9}" type="parTrans" cxnId="{3B188E84-1FEC-4B9C-BC1F-A09DC8716A58}">
      <dgm:prSet/>
      <dgm:spPr/>
      <dgm:t>
        <a:bodyPr/>
        <a:lstStyle/>
        <a:p>
          <a:endParaRPr lang="en-CA" sz="2400"/>
        </a:p>
      </dgm:t>
    </dgm:pt>
    <dgm:pt modelId="{2D3FF909-ADEC-4DE5-AA7B-42243C60B593}" type="sibTrans" cxnId="{3B188E84-1FEC-4B9C-BC1F-A09DC8716A58}">
      <dgm:prSet/>
      <dgm:spPr/>
      <dgm:t>
        <a:bodyPr/>
        <a:lstStyle/>
        <a:p>
          <a:endParaRPr lang="en-CA" sz="2400"/>
        </a:p>
      </dgm:t>
    </dgm:pt>
    <dgm:pt modelId="{9F36E4D9-DCE2-4E14-AC65-D3D3E09E06AB}" type="pres">
      <dgm:prSet presAssocID="{863AD1D1-AE2B-4F3D-A9EC-84B5B21E00FA}" presName="Name0" presStyleCnt="0">
        <dgm:presLayoutVars>
          <dgm:chMax val="7"/>
          <dgm:chPref val="7"/>
          <dgm:dir/>
        </dgm:presLayoutVars>
      </dgm:prSet>
      <dgm:spPr/>
      <dgm:t>
        <a:bodyPr/>
        <a:lstStyle/>
        <a:p>
          <a:endParaRPr lang="fr-CA"/>
        </a:p>
      </dgm:t>
    </dgm:pt>
    <dgm:pt modelId="{731BF5A1-D83A-4503-8F4F-A2B3027D0D4A}" type="pres">
      <dgm:prSet presAssocID="{863AD1D1-AE2B-4F3D-A9EC-84B5B21E00FA}" presName="Name1" presStyleCnt="0"/>
      <dgm:spPr/>
    </dgm:pt>
    <dgm:pt modelId="{A063F8DF-6DDC-4A03-BE6C-F19256E11241}" type="pres">
      <dgm:prSet presAssocID="{863AD1D1-AE2B-4F3D-A9EC-84B5B21E00FA}" presName="cycle" presStyleCnt="0"/>
      <dgm:spPr/>
    </dgm:pt>
    <dgm:pt modelId="{255BB36B-150E-4D0F-8AA4-694E4E22C729}" type="pres">
      <dgm:prSet presAssocID="{863AD1D1-AE2B-4F3D-A9EC-84B5B21E00FA}" presName="srcNode" presStyleLbl="node1" presStyleIdx="0" presStyleCnt="5"/>
      <dgm:spPr/>
    </dgm:pt>
    <dgm:pt modelId="{29B2EFD3-B469-4C7E-8FA3-684ECD3456CC}" type="pres">
      <dgm:prSet presAssocID="{863AD1D1-AE2B-4F3D-A9EC-84B5B21E00FA}" presName="conn" presStyleLbl="parChTrans1D2" presStyleIdx="0" presStyleCnt="1"/>
      <dgm:spPr/>
      <dgm:t>
        <a:bodyPr/>
        <a:lstStyle/>
        <a:p>
          <a:endParaRPr lang="fr-CA"/>
        </a:p>
      </dgm:t>
    </dgm:pt>
    <dgm:pt modelId="{D7A116C2-E18B-4A3C-9231-623EA7A87235}" type="pres">
      <dgm:prSet presAssocID="{863AD1D1-AE2B-4F3D-A9EC-84B5B21E00FA}" presName="extraNode" presStyleLbl="node1" presStyleIdx="0" presStyleCnt="5"/>
      <dgm:spPr/>
    </dgm:pt>
    <dgm:pt modelId="{EC25CD27-5D7E-42FB-988D-CF9570C88906}" type="pres">
      <dgm:prSet presAssocID="{863AD1D1-AE2B-4F3D-A9EC-84B5B21E00FA}" presName="dstNode" presStyleLbl="node1" presStyleIdx="0" presStyleCnt="5"/>
      <dgm:spPr/>
    </dgm:pt>
    <dgm:pt modelId="{702BE751-E045-45B3-8F5A-92B5D9CF6F91}" type="pres">
      <dgm:prSet presAssocID="{D254A495-3C15-4006-9ABA-C6F5589413E2}" presName="text_1" presStyleLbl="node1" presStyleIdx="0" presStyleCnt="5" custScaleX="99403" custScaleY="130355" custLinFactNeighborX="472" custLinFactNeighborY="-10023">
        <dgm:presLayoutVars>
          <dgm:bulletEnabled val="1"/>
        </dgm:presLayoutVars>
      </dgm:prSet>
      <dgm:spPr/>
      <dgm:t>
        <a:bodyPr/>
        <a:lstStyle/>
        <a:p>
          <a:endParaRPr lang="fr-CA"/>
        </a:p>
      </dgm:t>
    </dgm:pt>
    <dgm:pt modelId="{0EC6691C-E555-46FB-B8BF-42A3112B2859}" type="pres">
      <dgm:prSet presAssocID="{D254A495-3C15-4006-9ABA-C6F5589413E2}" presName="accent_1" presStyleCnt="0"/>
      <dgm:spPr/>
    </dgm:pt>
    <dgm:pt modelId="{2345A70D-D0BA-46B9-A1E2-063160172139}" type="pres">
      <dgm:prSet presAssocID="{D254A495-3C15-4006-9ABA-C6F5589413E2}" presName="accentRepeatNode" presStyleLbl="solidFgAcc1" presStyleIdx="0" presStyleCnt="5"/>
      <dgm:spPr/>
    </dgm:pt>
    <dgm:pt modelId="{D0E09A66-BDDC-43D4-A3C8-209BEFFCED50}" type="pres">
      <dgm:prSet presAssocID="{4B560AF1-301C-4631-913B-502049984805}" presName="text_2" presStyleLbl="node1" presStyleIdx="1" presStyleCnt="5" custScaleY="143454">
        <dgm:presLayoutVars>
          <dgm:bulletEnabled val="1"/>
        </dgm:presLayoutVars>
      </dgm:prSet>
      <dgm:spPr/>
      <dgm:t>
        <a:bodyPr/>
        <a:lstStyle/>
        <a:p>
          <a:endParaRPr lang="fr-CA"/>
        </a:p>
      </dgm:t>
    </dgm:pt>
    <dgm:pt modelId="{2687D5D1-2A71-40F0-BAF8-BB09413BB602}" type="pres">
      <dgm:prSet presAssocID="{4B560AF1-301C-4631-913B-502049984805}" presName="accent_2" presStyleCnt="0"/>
      <dgm:spPr/>
    </dgm:pt>
    <dgm:pt modelId="{0F2EFB78-87B5-4F9B-8845-25C10D4290D4}" type="pres">
      <dgm:prSet presAssocID="{4B560AF1-301C-4631-913B-502049984805}" presName="accentRepeatNode" presStyleLbl="solidFgAcc1" presStyleIdx="1" presStyleCnt="5"/>
      <dgm:spPr/>
    </dgm:pt>
    <dgm:pt modelId="{8515E4EF-AC71-4DCF-B42D-E816BF7B17F5}" type="pres">
      <dgm:prSet presAssocID="{6B0657F1-FC96-4215-9217-37A9855FECC6}" presName="text_3" presStyleLbl="node1" presStyleIdx="2" presStyleCnt="5">
        <dgm:presLayoutVars>
          <dgm:bulletEnabled val="1"/>
        </dgm:presLayoutVars>
      </dgm:prSet>
      <dgm:spPr/>
      <dgm:t>
        <a:bodyPr/>
        <a:lstStyle/>
        <a:p>
          <a:endParaRPr lang="fr-CA"/>
        </a:p>
      </dgm:t>
    </dgm:pt>
    <dgm:pt modelId="{A6ECE2E8-FF73-4205-A65F-892987F56B39}" type="pres">
      <dgm:prSet presAssocID="{6B0657F1-FC96-4215-9217-37A9855FECC6}" presName="accent_3" presStyleCnt="0"/>
      <dgm:spPr/>
    </dgm:pt>
    <dgm:pt modelId="{FB8EE311-FA70-4183-ABB9-ADB0DABB5172}" type="pres">
      <dgm:prSet presAssocID="{6B0657F1-FC96-4215-9217-37A9855FECC6}" presName="accentRepeatNode" presStyleLbl="solidFgAcc1" presStyleIdx="2" presStyleCnt="5"/>
      <dgm:spPr/>
    </dgm:pt>
    <dgm:pt modelId="{6163C5C6-FF00-41A7-B990-9F79F4AE8EAC}" type="pres">
      <dgm:prSet presAssocID="{ABFAC949-0F3B-447C-816B-5FC562B80D82}" presName="text_4" presStyleLbl="node1" presStyleIdx="3" presStyleCnt="5">
        <dgm:presLayoutVars>
          <dgm:bulletEnabled val="1"/>
        </dgm:presLayoutVars>
      </dgm:prSet>
      <dgm:spPr/>
      <dgm:t>
        <a:bodyPr/>
        <a:lstStyle/>
        <a:p>
          <a:endParaRPr lang="fr-CA"/>
        </a:p>
      </dgm:t>
    </dgm:pt>
    <dgm:pt modelId="{23CABB7E-0FF7-4589-801A-C677CD330E55}" type="pres">
      <dgm:prSet presAssocID="{ABFAC949-0F3B-447C-816B-5FC562B80D82}" presName="accent_4" presStyleCnt="0"/>
      <dgm:spPr/>
    </dgm:pt>
    <dgm:pt modelId="{027EA439-C33C-452A-9E41-EBE3AC240AE9}" type="pres">
      <dgm:prSet presAssocID="{ABFAC949-0F3B-447C-816B-5FC562B80D82}" presName="accentRepeatNode" presStyleLbl="solidFgAcc1" presStyleIdx="3" presStyleCnt="5"/>
      <dgm:spPr/>
    </dgm:pt>
    <dgm:pt modelId="{8C279568-CB13-44AA-8A2E-BD180573B35B}" type="pres">
      <dgm:prSet presAssocID="{921620D6-A89A-48F7-9B03-882A4C471C6A}" presName="text_5" presStyleLbl="node1" presStyleIdx="4" presStyleCnt="5">
        <dgm:presLayoutVars>
          <dgm:bulletEnabled val="1"/>
        </dgm:presLayoutVars>
      </dgm:prSet>
      <dgm:spPr/>
      <dgm:t>
        <a:bodyPr/>
        <a:lstStyle/>
        <a:p>
          <a:endParaRPr lang="fr-CA"/>
        </a:p>
      </dgm:t>
    </dgm:pt>
    <dgm:pt modelId="{CAFC0CBC-7DE1-46E6-8D27-25845889B185}" type="pres">
      <dgm:prSet presAssocID="{921620D6-A89A-48F7-9B03-882A4C471C6A}" presName="accent_5" presStyleCnt="0"/>
      <dgm:spPr/>
    </dgm:pt>
    <dgm:pt modelId="{D2B42CC3-7DB3-4C15-B597-26028F891048}" type="pres">
      <dgm:prSet presAssocID="{921620D6-A89A-48F7-9B03-882A4C471C6A}" presName="accentRepeatNode" presStyleLbl="solidFgAcc1" presStyleIdx="4" presStyleCnt="5"/>
      <dgm:spPr/>
    </dgm:pt>
  </dgm:ptLst>
  <dgm:cxnLst>
    <dgm:cxn modelId="{FFFF3839-8CF1-4598-A117-E20DCCA8372E}" type="presOf" srcId="{863AD1D1-AE2B-4F3D-A9EC-84B5B21E00FA}" destId="{9F36E4D9-DCE2-4E14-AC65-D3D3E09E06AB}" srcOrd="0" destOrd="0" presId="urn:microsoft.com/office/officeart/2008/layout/VerticalCurvedList"/>
    <dgm:cxn modelId="{A3BEF2AA-6B0C-4AB4-9C16-ED206FEB0841}" type="presOf" srcId="{6B0657F1-FC96-4215-9217-37A9855FECC6}" destId="{8515E4EF-AC71-4DCF-B42D-E816BF7B17F5}" srcOrd="0" destOrd="0" presId="urn:microsoft.com/office/officeart/2008/layout/VerticalCurvedList"/>
    <dgm:cxn modelId="{569A0123-14CA-4854-B0C8-6CDD4160C318}" type="presOf" srcId="{D254A495-3C15-4006-9ABA-C6F5589413E2}" destId="{702BE751-E045-45B3-8F5A-92B5D9CF6F91}" srcOrd="0" destOrd="0" presId="urn:microsoft.com/office/officeart/2008/layout/VerticalCurvedList"/>
    <dgm:cxn modelId="{22B880BA-FD86-45DE-ACD6-D00A983A54CD}" type="presOf" srcId="{921620D6-A89A-48F7-9B03-882A4C471C6A}" destId="{8C279568-CB13-44AA-8A2E-BD180573B35B}" srcOrd="0" destOrd="0" presId="urn:microsoft.com/office/officeart/2008/layout/VerticalCurvedList"/>
    <dgm:cxn modelId="{3610A091-378C-45CB-AC3A-7FAF64DD784F}" srcId="{863AD1D1-AE2B-4F3D-A9EC-84B5B21E00FA}" destId="{6B0657F1-FC96-4215-9217-37A9855FECC6}" srcOrd="2" destOrd="0" parTransId="{EA47ABA4-6ADD-44C1-922B-9B43193B187F}" sibTransId="{C8B86301-F22D-4C92-86B6-18E520B0EE6B}"/>
    <dgm:cxn modelId="{3379DD7F-B6EF-4DBA-815C-D4DD177C285D}" type="presOf" srcId="{471288B6-D491-4C68-9C29-2F5B81C6A601}" destId="{29B2EFD3-B469-4C7E-8FA3-684ECD3456CC}" srcOrd="0" destOrd="0" presId="urn:microsoft.com/office/officeart/2008/layout/VerticalCurvedList"/>
    <dgm:cxn modelId="{0DC5F6DB-9C65-482F-BBB4-621A080F59BD}" type="presOf" srcId="{4B560AF1-301C-4631-913B-502049984805}" destId="{D0E09A66-BDDC-43D4-A3C8-209BEFFCED50}" srcOrd="0" destOrd="0" presId="urn:microsoft.com/office/officeart/2008/layout/VerticalCurvedList"/>
    <dgm:cxn modelId="{B3191C4F-BA03-4932-867D-3E887BA128D4}" srcId="{863AD1D1-AE2B-4F3D-A9EC-84B5B21E00FA}" destId="{ABFAC949-0F3B-447C-816B-5FC562B80D82}" srcOrd="3" destOrd="0" parTransId="{108D5D48-0E61-479E-ABED-AAF6FDFB3A54}" sibTransId="{83949D48-780E-424D-9599-DDF5C60193B1}"/>
    <dgm:cxn modelId="{3B188E84-1FEC-4B9C-BC1F-A09DC8716A58}" srcId="{863AD1D1-AE2B-4F3D-A9EC-84B5B21E00FA}" destId="{921620D6-A89A-48F7-9B03-882A4C471C6A}" srcOrd="4" destOrd="0" parTransId="{DF972327-1C9B-40B4-ABC7-D7CE0D3943D9}" sibTransId="{2D3FF909-ADEC-4DE5-AA7B-42243C60B593}"/>
    <dgm:cxn modelId="{88112304-46C2-4CFD-998B-BCEDA0CEA782}" type="presOf" srcId="{ABFAC949-0F3B-447C-816B-5FC562B80D82}" destId="{6163C5C6-FF00-41A7-B990-9F79F4AE8EAC}" srcOrd="0" destOrd="0" presId="urn:microsoft.com/office/officeart/2008/layout/VerticalCurvedList"/>
    <dgm:cxn modelId="{1BA1ADA9-972D-4511-A216-554CF5338EDB}" srcId="{863AD1D1-AE2B-4F3D-A9EC-84B5B21E00FA}" destId="{D254A495-3C15-4006-9ABA-C6F5589413E2}" srcOrd="0" destOrd="0" parTransId="{A763D01E-36B2-4951-8F13-C6F9D8115628}" sibTransId="{471288B6-D491-4C68-9C29-2F5B81C6A601}"/>
    <dgm:cxn modelId="{5AA75FEB-E40C-4422-BB65-0DBFD6F86A1C}" srcId="{863AD1D1-AE2B-4F3D-A9EC-84B5B21E00FA}" destId="{4B560AF1-301C-4631-913B-502049984805}" srcOrd="1" destOrd="0" parTransId="{81F64611-3E49-4DD3-89E7-2DBDA5996175}" sibTransId="{9B954223-5185-4A33-B072-479F1D15DF84}"/>
    <dgm:cxn modelId="{11672F76-6E63-4316-93F5-D45428AA599C}" type="presParOf" srcId="{9F36E4D9-DCE2-4E14-AC65-D3D3E09E06AB}" destId="{731BF5A1-D83A-4503-8F4F-A2B3027D0D4A}" srcOrd="0" destOrd="0" presId="urn:microsoft.com/office/officeart/2008/layout/VerticalCurvedList"/>
    <dgm:cxn modelId="{450A9A1B-E352-45F3-A629-63F69AA5C1A5}" type="presParOf" srcId="{731BF5A1-D83A-4503-8F4F-A2B3027D0D4A}" destId="{A063F8DF-6DDC-4A03-BE6C-F19256E11241}" srcOrd="0" destOrd="0" presId="urn:microsoft.com/office/officeart/2008/layout/VerticalCurvedList"/>
    <dgm:cxn modelId="{84DC7398-0698-4084-AC0E-6AC02EFCE387}" type="presParOf" srcId="{A063F8DF-6DDC-4A03-BE6C-F19256E11241}" destId="{255BB36B-150E-4D0F-8AA4-694E4E22C729}" srcOrd="0" destOrd="0" presId="urn:microsoft.com/office/officeart/2008/layout/VerticalCurvedList"/>
    <dgm:cxn modelId="{68F5BC2E-4263-4F95-B35E-97376108E7F7}" type="presParOf" srcId="{A063F8DF-6DDC-4A03-BE6C-F19256E11241}" destId="{29B2EFD3-B469-4C7E-8FA3-684ECD3456CC}" srcOrd="1" destOrd="0" presId="urn:microsoft.com/office/officeart/2008/layout/VerticalCurvedList"/>
    <dgm:cxn modelId="{43FBD4D0-E3D1-4A06-8E17-E33E74408EE6}" type="presParOf" srcId="{A063F8DF-6DDC-4A03-BE6C-F19256E11241}" destId="{D7A116C2-E18B-4A3C-9231-623EA7A87235}" srcOrd="2" destOrd="0" presId="urn:microsoft.com/office/officeart/2008/layout/VerticalCurvedList"/>
    <dgm:cxn modelId="{D01538BC-C0D5-4E46-A658-5A62B8CDA466}" type="presParOf" srcId="{A063F8DF-6DDC-4A03-BE6C-F19256E11241}" destId="{EC25CD27-5D7E-42FB-988D-CF9570C88906}" srcOrd="3" destOrd="0" presId="urn:microsoft.com/office/officeart/2008/layout/VerticalCurvedList"/>
    <dgm:cxn modelId="{F7CBB248-7A1D-4915-9F6C-D6D9D81E611C}" type="presParOf" srcId="{731BF5A1-D83A-4503-8F4F-A2B3027D0D4A}" destId="{702BE751-E045-45B3-8F5A-92B5D9CF6F91}" srcOrd="1" destOrd="0" presId="urn:microsoft.com/office/officeart/2008/layout/VerticalCurvedList"/>
    <dgm:cxn modelId="{BFD71F8E-BB36-4144-9DB0-F7F1398BC356}" type="presParOf" srcId="{731BF5A1-D83A-4503-8F4F-A2B3027D0D4A}" destId="{0EC6691C-E555-46FB-B8BF-42A3112B2859}" srcOrd="2" destOrd="0" presId="urn:microsoft.com/office/officeart/2008/layout/VerticalCurvedList"/>
    <dgm:cxn modelId="{EDCB2A65-B202-4B3A-9A06-74C316304713}" type="presParOf" srcId="{0EC6691C-E555-46FB-B8BF-42A3112B2859}" destId="{2345A70D-D0BA-46B9-A1E2-063160172139}" srcOrd="0" destOrd="0" presId="urn:microsoft.com/office/officeart/2008/layout/VerticalCurvedList"/>
    <dgm:cxn modelId="{86D4F568-1A1F-401C-A8AE-076844871C39}" type="presParOf" srcId="{731BF5A1-D83A-4503-8F4F-A2B3027D0D4A}" destId="{D0E09A66-BDDC-43D4-A3C8-209BEFFCED50}" srcOrd="3" destOrd="0" presId="urn:microsoft.com/office/officeart/2008/layout/VerticalCurvedList"/>
    <dgm:cxn modelId="{F574C7D7-7BCD-4E46-8A3A-239C311E2472}" type="presParOf" srcId="{731BF5A1-D83A-4503-8F4F-A2B3027D0D4A}" destId="{2687D5D1-2A71-40F0-BAF8-BB09413BB602}" srcOrd="4" destOrd="0" presId="urn:microsoft.com/office/officeart/2008/layout/VerticalCurvedList"/>
    <dgm:cxn modelId="{D825AE58-4455-4FD1-8B9E-DE0147EC0AFC}" type="presParOf" srcId="{2687D5D1-2A71-40F0-BAF8-BB09413BB602}" destId="{0F2EFB78-87B5-4F9B-8845-25C10D4290D4}" srcOrd="0" destOrd="0" presId="urn:microsoft.com/office/officeart/2008/layout/VerticalCurvedList"/>
    <dgm:cxn modelId="{F159621B-9504-4653-A1F7-EE15CCD315CD}" type="presParOf" srcId="{731BF5A1-D83A-4503-8F4F-A2B3027D0D4A}" destId="{8515E4EF-AC71-4DCF-B42D-E816BF7B17F5}" srcOrd="5" destOrd="0" presId="urn:microsoft.com/office/officeart/2008/layout/VerticalCurvedList"/>
    <dgm:cxn modelId="{BAE380D3-4C83-4FF1-B634-0AC90567CBFB}" type="presParOf" srcId="{731BF5A1-D83A-4503-8F4F-A2B3027D0D4A}" destId="{A6ECE2E8-FF73-4205-A65F-892987F56B39}" srcOrd="6" destOrd="0" presId="urn:microsoft.com/office/officeart/2008/layout/VerticalCurvedList"/>
    <dgm:cxn modelId="{877598A9-0A14-4965-936F-9859A484015F}" type="presParOf" srcId="{A6ECE2E8-FF73-4205-A65F-892987F56B39}" destId="{FB8EE311-FA70-4183-ABB9-ADB0DABB5172}" srcOrd="0" destOrd="0" presId="urn:microsoft.com/office/officeart/2008/layout/VerticalCurvedList"/>
    <dgm:cxn modelId="{9F9DD857-BECD-4508-9D9A-28C84FCFD941}" type="presParOf" srcId="{731BF5A1-D83A-4503-8F4F-A2B3027D0D4A}" destId="{6163C5C6-FF00-41A7-B990-9F79F4AE8EAC}" srcOrd="7" destOrd="0" presId="urn:microsoft.com/office/officeart/2008/layout/VerticalCurvedList"/>
    <dgm:cxn modelId="{B81144CC-BC05-49DD-89BE-23BFFB910F72}" type="presParOf" srcId="{731BF5A1-D83A-4503-8F4F-A2B3027D0D4A}" destId="{23CABB7E-0FF7-4589-801A-C677CD330E55}" srcOrd="8" destOrd="0" presId="urn:microsoft.com/office/officeart/2008/layout/VerticalCurvedList"/>
    <dgm:cxn modelId="{776BC813-D831-472F-B413-A631F94B56C4}" type="presParOf" srcId="{23CABB7E-0FF7-4589-801A-C677CD330E55}" destId="{027EA439-C33C-452A-9E41-EBE3AC240AE9}" srcOrd="0" destOrd="0" presId="urn:microsoft.com/office/officeart/2008/layout/VerticalCurvedList"/>
    <dgm:cxn modelId="{CB359F81-7761-4BD7-9DEC-B144DC0E98A4}" type="presParOf" srcId="{731BF5A1-D83A-4503-8F4F-A2B3027D0D4A}" destId="{8C279568-CB13-44AA-8A2E-BD180573B35B}" srcOrd="9" destOrd="0" presId="urn:microsoft.com/office/officeart/2008/layout/VerticalCurvedList"/>
    <dgm:cxn modelId="{FD9DE8C8-A5E4-48B0-8E27-5CE9599D99F6}" type="presParOf" srcId="{731BF5A1-D83A-4503-8F4F-A2B3027D0D4A}" destId="{CAFC0CBC-7DE1-46E6-8D27-25845889B185}" srcOrd="10" destOrd="0" presId="urn:microsoft.com/office/officeart/2008/layout/VerticalCurvedList"/>
    <dgm:cxn modelId="{9C92AE39-810A-4809-AA59-84B3AE7A34B6}" type="presParOf" srcId="{CAFC0CBC-7DE1-46E6-8D27-25845889B185}" destId="{D2B42CC3-7DB3-4C15-B597-26028F891048}" srcOrd="0" destOrd="0" presId="urn:microsoft.com/office/officeart/2008/layout/VerticalCurvedList"/>
  </dgm:cxnLst>
  <dgm:bg/>
  <dgm:whole/>
  <dgm:extLst>
    <a:ext uri="http://schemas.microsoft.com/office/drawing/2008/diagram">
      <dsp:dataModelExt xmlns:dsp="http://schemas.microsoft.com/office/drawing/2008/diagram" relId="rId10"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B8D1D28-06F8-4205-85BD-03F198F9474C}">
      <dsp:nvSpPr>
        <dsp:cNvPr id="0" name=""/>
        <dsp:cNvSpPr/>
      </dsp:nvSpPr>
      <dsp:spPr>
        <a:xfrm>
          <a:off x="-5559584" y="-851151"/>
          <a:ext cx="6619461" cy="6619461"/>
        </a:xfrm>
        <a:prstGeom prst="blockArc">
          <a:avLst>
            <a:gd name="adj1" fmla="val 18900000"/>
            <a:gd name="adj2" fmla="val 2700000"/>
            <a:gd name="adj3" fmla="val 326"/>
          </a:avLst>
        </a:prstGeom>
        <a:noFill/>
        <a:ln w="12700" cap="flat" cmpd="sng" algn="ctr">
          <a:solidFill>
            <a:schemeClr val="accent5">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E0E6D52A-921C-4AFE-9DC9-972F219145C8}">
      <dsp:nvSpPr>
        <dsp:cNvPr id="0" name=""/>
        <dsp:cNvSpPr/>
      </dsp:nvSpPr>
      <dsp:spPr>
        <a:xfrm>
          <a:off x="554834" y="378031"/>
          <a:ext cx="7226194" cy="756455"/>
        </a:xfrm>
        <a:prstGeom prst="rect">
          <a:avLst/>
        </a:prstGeom>
        <a:gradFill rotWithShape="0">
          <a:gsLst>
            <a:gs pos="0">
              <a:schemeClr val="accent4">
                <a:hueOff val="0"/>
                <a:satOff val="0"/>
                <a:lumOff val="0"/>
                <a:alphaOff val="0"/>
                <a:lumMod val="110000"/>
                <a:satMod val="105000"/>
                <a:tint val="67000"/>
              </a:schemeClr>
            </a:gs>
            <a:gs pos="50000">
              <a:schemeClr val="accent4">
                <a:hueOff val="0"/>
                <a:satOff val="0"/>
                <a:lumOff val="0"/>
                <a:alphaOff val="0"/>
                <a:lumMod val="105000"/>
                <a:satMod val="103000"/>
                <a:tint val="73000"/>
              </a:schemeClr>
            </a:gs>
            <a:gs pos="100000">
              <a:schemeClr val="accent4">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00437" tIns="50800" rIns="50800" bIns="50800" numCol="1" spcCol="1270" anchor="ctr" anchorCtr="0">
          <a:noAutofit/>
        </a:bodyPr>
        <a:lstStyle/>
        <a:p>
          <a:pPr lvl="0" algn="l" defTabSz="889000" rtl="0">
            <a:lnSpc>
              <a:spcPct val="90000"/>
            </a:lnSpc>
            <a:spcBef>
              <a:spcPct val="0"/>
            </a:spcBef>
            <a:spcAft>
              <a:spcPct val="35000"/>
            </a:spcAft>
          </a:pPr>
          <a:r>
            <a:rPr lang="en-CA" sz="2000" kern="1200" dirty="0"/>
            <a:t>Contexte </a:t>
          </a:r>
        </a:p>
      </dsp:txBody>
      <dsp:txXfrm>
        <a:off x="554834" y="378031"/>
        <a:ext cx="7226194" cy="756455"/>
      </dsp:txXfrm>
    </dsp:sp>
    <dsp:sp modelId="{9BBD05A0-CF0F-4457-B72E-189BB04A3685}">
      <dsp:nvSpPr>
        <dsp:cNvPr id="0" name=""/>
        <dsp:cNvSpPr/>
      </dsp:nvSpPr>
      <dsp:spPr>
        <a:xfrm>
          <a:off x="82049" y="283474"/>
          <a:ext cx="945569" cy="945569"/>
        </a:xfrm>
        <a:prstGeom prst="ellipse">
          <a:avLst/>
        </a:prstGeom>
        <a:gradFill rotWithShape="0">
          <a:gsLst>
            <a:gs pos="0">
              <a:schemeClr val="lt1">
                <a:hueOff val="0"/>
                <a:satOff val="0"/>
                <a:lumOff val="0"/>
                <a:alphaOff val="0"/>
                <a:lumMod val="110000"/>
                <a:satMod val="105000"/>
                <a:tint val="67000"/>
              </a:schemeClr>
            </a:gs>
            <a:gs pos="50000">
              <a:schemeClr val="lt1">
                <a:hueOff val="0"/>
                <a:satOff val="0"/>
                <a:lumOff val="0"/>
                <a:alphaOff val="0"/>
                <a:lumMod val="105000"/>
                <a:satMod val="103000"/>
                <a:tint val="73000"/>
              </a:schemeClr>
            </a:gs>
            <a:gs pos="100000">
              <a:schemeClr val="lt1">
                <a:hueOff val="0"/>
                <a:satOff val="0"/>
                <a:lumOff val="0"/>
                <a:alphaOff val="0"/>
                <a:lumMod val="105000"/>
                <a:satMod val="109000"/>
                <a:tint val="81000"/>
              </a:schemeClr>
            </a:gs>
          </a:gsLst>
          <a:lin ang="5400000" scaled="0"/>
        </a:gradFill>
        <a:ln w="6350" cap="flat" cmpd="sng" algn="ctr">
          <a:solidFill>
            <a:schemeClr val="accent4">
              <a:hueOff val="0"/>
              <a:satOff val="0"/>
              <a:lumOff val="0"/>
              <a:alphaOff val="0"/>
            </a:schemeClr>
          </a:solidFill>
          <a:prstDash val="solid"/>
          <a:miter lim="800000"/>
        </a:ln>
        <a:effectLst/>
      </dsp:spPr>
      <dsp:style>
        <a:lnRef idx="1">
          <a:scrgbClr r="0" g="0" b="0"/>
        </a:lnRef>
        <a:fillRef idx="2">
          <a:scrgbClr r="0" g="0" b="0"/>
        </a:fillRef>
        <a:effectRef idx="0">
          <a:scrgbClr r="0" g="0" b="0"/>
        </a:effectRef>
        <a:fontRef idx="minor"/>
      </dsp:style>
    </dsp:sp>
    <dsp:sp modelId="{A5DDC1E2-A9CE-4C9B-BEAE-7A1B089F1755}">
      <dsp:nvSpPr>
        <dsp:cNvPr id="0" name=""/>
        <dsp:cNvSpPr/>
      </dsp:nvSpPr>
      <dsp:spPr>
        <a:xfrm>
          <a:off x="988527" y="1512911"/>
          <a:ext cx="6792500" cy="756455"/>
        </a:xfrm>
        <a:prstGeom prst="rect">
          <a:avLst/>
        </a:prstGeom>
        <a:gradFill rotWithShape="0">
          <a:gsLst>
            <a:gs pos="0">
              <a:schemeClr val="accent4">
                <a:hueOff val="-3873415"/>
                <a:satOff val="-25079"/>
                <a:lumOff val="14640"/>
                <a:alphaOff val="0"/>
                <a:lumMod val="110000"/>
                <a:satMod val="105000"/>
                <a:tint val="67000"/>
              </a:schemeClr>
            </a:gs>
            <a:gs pos="50000">
              <a:schemeClr val="accent4">
                <a:hueOff val="-3873415"/>
                <a:satOff val="-25079"/>
                <a:lumOff val="14640"/>
                <a:alphaOff val="0"/>
                <a:lumMod val="105000"/>
                <a:satMod val="103000"/>
                <a:tint val="73000"/>
              </a:schemeClr>
            </a:gs>
            <a:gs pos="100000">
              <a:schemeClr val="accent4">
                <a:hueOff val="-3873415"/>
                <a:satOff val="-25079"/>
                <a:lumOff val="1464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00437" tIns="50800" rIns="50800" bIns="50800" numCol="1" spcCol="1270" anchor="ctr" anchorCtr="0">
          <a:noAutofit/>
        </a:bodyPr>
        <a:lstStyle/>
        <a:p>
          <a:pPr lvl="0" algn="l" defTabSz="889000" rtl="0">
            <a:lnSpc>
              <a:spcPct val="90000"/>
            </a:lnSpc>
            <a:spcBef>
              <a:spcPct val="0"/>
            </a:spcBef>
            <a:spcAft>
              <a:spcPct val="35000"/>
            </a:spcAft>
          </a:pPr>
          <a:r>
            <a:rPr lang="en-CA" sz="2000" kern="1200" dirty="0"/>
            <a:t>Modifications proposées au </a:t>
          </a:r>
          <a:r>
            <a:rPr lang="en-CA" sz="2000" i="1" kern="1200" dirty="0"/>
            <a:t>Règlement sur les médicaments brevetés</a:t>
          </a:r>
        </a:p>
      </dsp:txBody>
      <dsp:txXfrm>
        <a:off x="988527" y="1512911"/>
        <a:ext cx="6792500" cy="756455"/>
      </dsp:txXfrm>
    </dsp:sp>
    <dsp:sp modelId="{C958BF84-3094-48B5-A18B-4CCB7680E678}">
      <dsp:nvSpPr>
        <dsp:cNvPr id="0" name=""/>
        <dsp:cNvSpPr/>
      </dsp:nvSpPr>
      <dsp:spPr>
        <a:xfrm>
          <a:off x="515743" y="1418354"/>
          <a:ext cx="945569" cy="945569"/>
        </a:xfrm>
        <a:prstGeom prst="ellipse">
          <a:avLst/>
        </a:prstGeom>
        <a:gradFill rotWithShape="0">
          <a:gsLst>
            <a:gs pos="0">
              <a:schemeClr val="lt1">
                <a:hueOff val="0"/>
                <a:satOff val="0"/>
                <a:lumOff val="0"/>
                <a:alphaOff val="0"/>
                <a:lumMod val="110000"/>
                <a:satMod val="105000"/>
                <a:tint val="67000"/>
              </a:schemeClr>
            </a:gs>
            <a:gs pos="50000">
              <a:schemeClr val="lt1">
                <a:hueOff val="0"/>
                <a:satOff val="0"/>
                <a:lumOff val="0"/>
                <a:alphaOff val="0"/>
                <a:lumMod val="105000"/>
                <a:satMod val="103000"/>
                <a:tint val="73000"/>
              </a:schemeClr>
            </a:gs>
            <a:gs pos="100000">
              <a:schemeClr val="lt1">
                <a:hueOff val="0"/>
                <a:satOff val="0"/>
                <a:lumOff val="0"/>
                <a:alphaOff val="0"/>
                <a:lumMod val="105000"/>
                <a:satMod val="109000"/>
                <a:tint val="81000"/>
              </a:schemeClr>
            </a:gs>
          </a:gsLst>
          <a:lin ang="5400000" scaled="0"/>
        </a:gradFill>
        <a:ln w="6350" cap="flat" cmpd="sng" algn="ctr">
          <a:solidFill>
            <a:schemeClr val="accent4">
              <a:hueOff val="-3873415"/>
              <a:satOff val="-25079"/>
              <a:lumOff val="14640"/>
              <a:alphaOff val="0"/>
            </a:schemeClr>
          </a:solidFill>
          <a:prstDash val="solid"/>
          <a:miter lim="800000"/>
        </a:ln>
        <a:effectLst/>
      </dsp:spPr>
      <dsp:style>
        <a:lnRef idx="1">
          <a:scrgbClr r="0" g="0" b="0"/>
        </a:lnRef>
        <a:fillRef idx="2">
          <a:scrgbClr r="0" g="0" b="0"/>
        </a:fillRef>
        <a:effectRef idx="0">
          <a:scrgbClr r="0" g="0" b="0"/>
        </a:effectRef>
        <a:fontRef idx="minor"/>
      </dsp:style>
    </dsp:sp>
    <dsp:sp modelId="{FD65A773-5F47-4148-884D-6F5EA77F5373}">
      <dsp:nvSpPr>
        <dsp:cNvPr id="0" name=""/>
        <dsp:cNvSpPr/>
      </dsp:nvSpPr>
      <dsp:spPr>
        <a:xfrm>
          <a:off x="988527" y="2647791"/>
          <a:ext cx="6792500" cy="756455"/>
        </a:xfrm>
        <a:prstGeom prst="rect">
          <a:avLst/>
        </a:prstGeom>
        <a:gradFill rotWithShape="0">
          <a:gsLst>
            <a:gs pos="0">
              <a:schemeClr val="accent4">
                <a:hueOff val="-7746830"/>
                <a:satOff val="-50159"/>
                <a:lumOff val="29281"/>
                <a:alphaOff val="0"/>
                <a:lumMod val="110000"/>
                <a:satMod val="105000"/>
                <a:tint val="67000"/>
              </a:schemeClr>
            </a:gs>
            <a:gs pos="50000">
              <a:schemeClr val="accent4">
                <a:hueOff val="-7746830"/>
                <a:satOff val="-50159"/>
                <a:lumOff val="29281"/>
                <a:alphaOff val="0"/>
                <a:lumMod val="105000"/>
                <a:satMod val="103000"/>
                <a:tint val="73000"/>
              </a:schemeClr>
            </a:gs>
            <a:gs pos="100000">
              <a:schemeClr val="accent4">
                <a:hueOff val="-7746830"/>
                <a:satOff val="-50159"/>
                <a:lumOff val="29281"/>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00437" tIns="50800" rIns="50800" bIns="50800" numCol="1" spcCol="1270" anchor="ctr" anchorCtr="0">
          <a:noAutofit/>
        </a:bodyPr>
        <a:lstStyle/>
        <a:p>
          <a:pPr lvl="0" algn="l" defTabSz="889000" rtl="0">
            <a:lnSpc>
              <a:spcPct val="90000"/>
            </a:lnSpc>
            <a:spcBef>
              <a:spcPct val="0"/>
            </a:spcBef>
            <a:spcAft>
              <a:spcPct val="35000"/>
            </a:spcAft>
          </a:pPr>
          <a:r>
            <a:rPr lang="en-US" sz="2000" kern="1200" dirty="0"/>
            <a:t>Lignes directrices provisoires du CEPMB</a:t>
          </a:r>
          <a:endParaRPr lang="fr-CA" sz="2000" kern="1200" dirty="0"/>
        </a:p>
      </dsp:txBody>
      <dsp:txXfrm>
        <a:off x="988527" y="2647791"/>
        <a:ext cx="6792500" cy="756455"/>
      </dsp:txXfrm>
    </dsp:sp>
    <dsp:sp modelId="{3BD5E12C-1214-44F2-AF27-C3E2B9DC7490}">
      <dsp:nvSpPr>
        <dsp:cNvPr id="0" name=""/>
        <dsp:cNvSpPr/>
      </dsp:nvSpPr>
      <dsp:spPr>
        <a:xfrm>
          <a:off x="515743" y="2553234"/>
          <a:ext cx="945569" cy="945569"/>
        </a:xfrm>
        <a:prstGeom prst="ellipse">
          <a:avLst/>
        </a:prstGeom>
        <a:gradFill rotWithShape="0">
          <a:gsLst>
            <a:gs pos="0">
              <a:schemeClr val="lt1">
                <a:hueOff val="0"/>
                <a:satOff val="0"/>
                <a:lumOff val="0"/>
                <a:alphaOff val="0"/>
                <a:lumMod val="110000"/>
                <a:satMod val="105000"/>
                <a:tint val="67000"/>
              </a:schemeClr>
            </a:gs>
            <a:gs pos="50000">
              <a:schemeClr val="lt1">
                <a:hueOff val="0"/>
                <a:satOff val="0"/>
                <a:lumOff val="0"/>
                <a:alphaOff val="0"/>
                <a:lumMod val="105000"/>
                <a:satMod val="103000"/>
                <a:tint val="73000"/>
              </a:schemeClr>
            </a:gs>
            <a:gs pos="100000">
              <a:schemeClr val="lt1">
                <a:hueOff val="0"/>
                <a:satOff val="0"/>
                <a:lumOff val="0"/>
                <a:alphaOff val="0"/>
                <a:lumMod val="105000"/>
                <a:satMod val="109000"/>
                <a:tint val="81000"/>
              </a:schemeClr>
            </a:gs>
          </a:gsLst>
          <a:lin ang="5400000" scaled="0"/>
        </a:gradFill>
        <a:ln w="6350" cap="flat" cmpd="sng" algn="ctr">
          <a:solidFill>
            <a:schemeClr val="accent4">
              <a:hueOff val="-7746830"/>
              <a:satOff val="-50159"/>
              <a:lumOff val="29281"/>
              <a:alphaOff val="0"/>
            </a:schemeClr>
          </a:solidFill>
          <a:prstDash val="solid"/>
          <a:miter lim="800000"/>
        </a:ln>
        <a:effectLst/>
      </dsp:spPr>
      <dsp:style>
        <a:lnRef idx="1">
          <a:scrgbClr r="0" g="0" b="0"/>
        </a:lnRef>
        <a:fillRef idx="2">
          <a:scrgbClr r="0" g="0" b="0"/>
        </a:fillRef>
        <a:effectRef idx="0">
          <a:scrgbClr r="0" g="0" b="0"/>
        </a:effectRef>
        <a:fontRef idx="minor"/>
      </dsp:style>
    </dsp:sp>
    <dsp:sp modelId="{6CE4F455-D9BC-471B-9C9C-84CBD9E8FC89}">
      <dsp:nvSpPr>
        <dsp:cNvPr id="0" name=""/>
        <dsp:cNvSpPr/>
      </dsp:nvSpPr>
      <dsp:spPr>
        <a:xfrm>
          <a:off x="554834" y="3782672"/>
          <a:ext cx="7226194" cy="756455"/>
        </a:xfrm>
        <a:prstGeom prst="rect">
          <a:avLst/>
        </a:prstGeom>
        <a:solidFill>
          <a:srgbClr val="112A7D">
            <a:alpha val="27843"/>
          </a:srgbClr>
        </a:soli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00437" tIns="50800" rIns="50800" bIns="50800" numCol="1" spcCol="1270" anchor="ctr" anchorCtr="0">
          <a:noAutofit/>
        </a:bodyPr>
        <a:lstStyle/>
        <a:p>
          <a:pPr lvl="0" algn="l" defTabSz="889000" rtl="0">
            <a:lnSpc>
              <a:spcPct val="90000"/>
            </a:lnSpc>
            <a:spcBef>
              <a:spcPct val="0"/>
            </a:spcBef>
            <a:spcAft>
              <a:spcPct val="35000"/>
            </a:spcAft>
          </a:pPr>
          <a:r>
            <a:rPr lang="en-US" sz="2000" kern="1200" dirty="0"/>
            <a:t>Prochaines étapes</a:t>
          </a:r>
          <a:endParaRPr lang="fr-CA" sz="2000" kern="1200" dirty="0"/>
        </a:p>
      </dsp:txBody>
      <dsp:txXfrm>
        <a:off x="554834" y="3782672"/>
        <a:ext cx="7226194" cy="756455"/>
      </dsp:txXfrm>
    </dsp:sp>
    <dsp:sp modelId="{06AC4966-524B-461D-8247-7F28FE89CC53}">
      <dsp:nvSpPr>
        <dsp:cNvPr id="0" name=""/>
        <dsp:cNvSpPr/>
      </dsp:nvSpPr>
      <dsp:spPr>
        <a:xfrm>
          <a:off x="82049" y="3688115"/>
          <a:ext cx="945569" cy="945569"/>
        </a:xfrm>
        <a:prstGeom prst="ellipse">
          <a:avLst/>
        </a:prstGeom>
        <a:gradFill rotWithShape="0">
          <a:gsLst>
            <a:gs pos="0">
              <a:schemeClr val="lt1">
                <a:hueOff val="0"/>
                <a:satOff val="0"/>
                <a:lumOff val="0"/>
                <a:alphaOff val="0"/>
                <a:lumMod val="110000"/>
                <a:satMod val="105000"/>
                <a:tint val="67000"/>
              </a:schemeClr>
            </a:gs>
            <a:gs pos="50000">
              <a:schemeClr val="lt1">
                <a:hueOff val="0"/>
                <a:satOff val="0"/>
                <a:lumOff val="0"/>
                <a:alphaOff val="0"/>
                <a:lumMod val="105000"/>
                <a:satMod val="103000"/>
                <a:tint val="73000"/>
              </a:schemeClr>
            </a:gs>
            <a:gs pos="100000">
              <a:schemeClr val="lt1">
                <a:hueOff val="0"/>
                <a:satOff val="0"/>
                <a:lumOff val="0"/>
                <a:alphaOff val="0"/>
                <a:lumMod val="105000"/>
                <a:satMod val="109000"/>
                <a:tint val="81000"/>
              </a:schemeClr>
            </a:gs>
          </a:gsLst>
          <a:lin ang="5400000" scaled="0"/>
        </a:gradFill>
        <a:ln w="6350" cap="flat" cmpd="sng" algn="ctr">
          <a:solidFill>
            <a:schemeClr val="accent4">
              <a:hueOff val="-11620245"/>
              <a:satOff val="-75238"/>
              <a:lumOff val="43921"/>
              <a:alphaOff val="0"/>
            </a:schemeClr>
          </a:solidFill>
          <a:prstDash val="solid"/>
          <a:miter lim="800000"/>
        </a:ln>
        <a:effectLst/>
      </dsp:spPr>
      <dsp:style>
        <a:lnRef idx="1">
          <a:scrgbClr r="0" g="0" b="0"/>
        </a:lnRef>
        <a:fillRef idx="2">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9B2EFD3-B469-4C7E-8FA3-684ECD3456CC}">
      <dsp:nvSpPr>
        <dsp:cNvPr id="0" name=""/>
        <dsp:cNvSpPr/>
      </dsp:nvSpPr>
      <dsp:spPr>
        <a:xfrm>
          <a:off x="-5851582" y="-895542"/>
          <a:ext cx="6966334" cy="6966334"/>
        </a:xfrm>
        <a:prstGeom prst="blockArc">
          <a:avLst>
            <a:gd name="adj1" fmla="val 18900000"/>
            <a:gd name="adj2" fmla="val 2700000"/>
            <a:gd name="adj3" fmla="val 310"/>
          </a:avLst>
        </a:pr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702BE751-E045-45B3-8F5A-92B5D9CF6F91}">
      <dsp:nvSpPr>
        <dsp:cNvPr id="0" name=""/>
        <dsp:cNvSpPr/>
      </dsp:nvSpPr>
      <dsp:spPr>
        <a:xfrm>
          <a:off x="558800" y="160273"/>
          <a:ext cx="9234129" cy="843544"/>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13646" tIns="35560" rIns="35560" bIns="35560" numCol="1" spcCol="1270" anchor="ctr" anchorCtr="0">
          <a:noAutofit/>
        </a:bodyPr>
        <a:lstStyle/>
        <a:p>
          <a:pPr lvl="0" algn="l" defTabSz="622300" rtl="0">
            <a:lnSpc>
              <a:spcPct val="90000"/>
            </a:lnSpc>
            <a:spcBef>
              <a:spcPct val="0"/>
            </a:spcBef>
            <a:spcAft>
              <a:spcPct val="35000"/>
            </a:spcAft>
          </a:pPr>
          <a:r>
            <a:rPr lang="en-US" sz="1400" b="1" kern="1200" dirty="0" smtClean="0"/>
            <a:t>Fin de </a:t>
          </a:r>
          <a:r>
            <a:rPr lang="en-US" sz="1400" b="1" kern="1200" dirty="0"/>
            <a:t>la période de consultation : Le 20 janvier 2020</a:t>
          </a:r>
        </a:p>
        <a:p>
          <a:pPr lvl="0" algn="l" defTabSz="622300" rtl="0">
            <a:lnSpc>
              <a:spcPct val="90000"/>
            </a:lnSpc>
            <a:spcBef>
              <a:spcPct val="0"/>
            </a:spcBef>
            <a:spcAft>
              <a:spcPct val="35000"/>
            </a:spcAft>
          </a:pPr>
          <a:r>
            <a:rPr lang="fr-CA" sz="1400" kern="1200" noProof="0" dirty="0" smtClean="0"/>
            <a:t>Les intervenants et le public sont invités à formuler des commentaires, y compris des observations écrites, avant la fin de la période de consultation, à l’adresse </a:t>
          </a:r>
          <a:r>
            <a:rPr lang="fr-CA" sz="1400" kern="1200" noProof="0" dirty="0" smtClean="0">
              <a:solidFill>
                <a:schemeClr val="bg1"/>
              </a:solidFill>
              <a:hlinkClick xmlns:r="http://schemas.openxmlformats.org/officeDocument/2006/relationships" r:id="rId1"/>
            </a:rPr>
            <a:t>PMPRB.Consultations.CEPMB@pmprb-cepmb.gc.ca</a:t>
          </a:r>
          <a:r>
            <a:rPr lang="fr-CA" sz="1400" kern="1200" noProof="0" dirty="0" smtClean="0"/>
            <a:t> </a:t>
          </a:r>
          <a:endParaRPr lang="fr-CA" sz="1400" kern="1200" dirty="0"/>
        </a:p>
      </dsp:txBody>
      <dsp:txXfrm>
        <a:off x="558800" y="160273"/>
        <a:ext cx="9234129" cy="843544"/>
      </dsp:txXfrm>
    </dsp:sp>
    <dsp:sp modelId="{2345A70D-D0BA-46B9-A1E2-063160172139}">
      <dsp:nvSpPr>
        <dsp:cNvPr id="0" name=""/>
        <dsp:cNvSpPr/>
      </dsp:nvSpPr>
      <dsp:spPr>
        <a:xfrm>
          <a:off x="82778" y="242460"/>
          <a:ext cx="808891" cy="808891"/>
        </a:xfrm>
        <a:prstGeom prst="ellipse">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D0E09A66-BDDC-43D4-A3C8-209BEFFCED50}">
      <dsp:nvSpPr>
        <dsp:cNvPr id="0" name=""/>
        <dsp:cNvSpPr/>
      </dsp:nvSpPr>
      <dsp:spPr>
        <a:xfrm>
          <a:off x="950926" y="1153110"/>
          <a:ext cx="8825885" cy="928309"/>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13646" tIns="35560" rIns="35560" bIns="35560" numCol="1" spcCol="1270" anchor="ctr" anchorCtr="0">
          <a:noAutofit/>
        </a:bodyPr>
        <a:lstStyle/>
        <a:p>
          <a:pPr lvl="0" algn="l" defTabSz="622300" rtl="0">
            <a:lnSpc>
              <a:spcPct val="90000"/>
            </a:lnSpc>
            <a:spcBef>
              <a:spcPct val="0"/>
            </a:spcBef>
            <a:spcAft>
              <a:spcPct val="35000"/>
            </a:spcAft>
          </a:pPr>
          <a:r>
            <a:rPr lang="en-US" sz="1400" b="1" kern="1200" dirty="0"/>
            <a:t>Forum sur les politiques</a:t>
          </a:r>
        </a:p>
        <a:p>
          <a:pPr lvl="0" algn="l" defTabSz="622300" rtl="0">
            <a:lnSpc>
              <a:spcPct val="90000"/>
            </a:lnSpc>
            <a:spcBef>
              <a:spcPct val="0"/>
            </a:spcBef>
            <a:spcAft>
              <a:spcPct val="35000"/>
            </a:spcAft>
          </a:pPr>
          <a:r>
            <a:rPr lang="en-US" sz="1400" kern="1200" dirty="0"/>
            <a:t>Les intervenants qui ont soumis leurs commentaires par écrit pourraient recevoir une invitation à participer à un </a:t>
          </a:r>
          <a:r>
            <a:rPr lang="en-US" sz="1400" kern="1200" dirty="0" smtClean="0"/>
            <a:t>forum sur les </a:t>
          </a:r>
          <a:r>
            <a:rPr lang="en-US" sz="1400" kern="1200" dirty="0" err="1" smtClean="0"/>
            <a:t>politiques</a:t>
          </a:r>
          <a:r>
            <a:rPr lang="en-US" sz="1400" kern="1200" dirty="0" smtClean="0"/>
            <a:t> </a:t>
          </a:r>
          <a:r>
            <a:rPr lang="en-US" sz="1400" kern="1200" dirty="0"/>
            <a:t>et à exposer leurs points de vue en personne devant le </a:t>
          </a:r>
          <a:r>
            <a:rPr lang="en-US" sz="1400" kern="1200" dirty="0" err="1" smtClean="0"/>
            <a:t>Comité</a:t>
          </a:r>
          <a:r>
            <a:rPr lang="en-US" sz="1400" kern="1200" dirty="0"/>
            <a:t>.</a:t>
          </a:r>
          <a:endParaRPr lang="fr-CA" sz="1400" kern="1200" dirty="0"/>
        </a:p>
      </dsp:txBody>
      <dsp:txXfrm>
        <a:off x="950926" y="1153110"/>
        <a:ext cx="8825885" cy="928309"/>
      </dsp:txXfrm>
    </dsp:sp>
    <dsp:sp modelId="{0F2EFB78-87B5-4F9B-8845-25C10D4290D4}">
      <dsp:nvSpPr>
        <dsp:cNvPr id="0" name=""/>
        <dsp:cNvSpPr/>
      </dsp:nvSpPr>
      <dsp:spPr>
        <a:xfrm>
          <a:off x="546480" y="1212819"/>
          <a:ext cx="808891" cy="808891"/>
        </a:xfrm>
        <a:prstGeom prst="ellipse">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8515E4EF-AC71-4DCF-B42D-E816BF7B17F5}">
      <dsp:nvSpPr>
        <dsp:cNvPr id="0" name=""/>
        <dsp:cNvSpPr/>
      </dsp:nvSpPr>
      <dsp:spPr>
        <a:xfrm>
          <a:off x="1093246" y="2264067"/>
          <a:ext cx="8683566" cy="647113"/>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13646" tIns="35560" rIns="35560" bIns="35560" numCol="1" spcCol="1270" anchor="ctr" anchorCtr="0">
          <a:noAutofit/>
        </a:bodyPr>
        <a:lstStyle/>
        <a:p>
          <a:pPr lvl="0" algn="l" defTabSz="622300" rtl="0">
            <a:lnSpc>
              <a:spcPct val="90000"/>
            </a:lnSpc>
            <a:spcBef>
              <a:spcPct val="0"/>
            </a:spcBef>
            <a:spcAft>
              <a:spcPct val="35000"/>
            </a:spcAft>
          </a:pPr>
          <a:r>
            <a:rPr lang="fr-CA" sz="1400" b="1" kern="1200" noProof="0" dirty="0" smtClean="0"/>
            <a:t>Version définitive des Lignes directrices – </a:t>
          </a:r>
          <a:r>
            <a:rPr lang="fr-CA" sz="1400" kern="1200" noProof="0" dirty="0" smtClean="0"/>
            <a:t>Attendue pour le printemps 2020</a:t>
          </a:r>
          <a:endParaRPr lang="en-CA" sz="1400" kern="1200" dirty="0"/>
        </a:p>
      </dsp:txBody>
      <dsp:txXfrm>
        <a:off x="1093246" y="2264067"/>
        <a:ext cx="8683566" cy="647113"/>
      </dsp:txXfrm>
    </dsp:sp>
    <dsp:sp modelId="{FB8EE311-FA70-4183-ABB9-ADB0DABB5172}">
      <dsp:nvSpPr>
        <dsp:cNvPr id="0" name=""/>
        <dsp:cNvSpPr/>
      </dsp:nvSpPr>
      <dsp:spPr>
        <a:xfrm>
          <a:off x="688800" y="2183178"/>
          <a:ext cx="808891" cy="808891"/>
        </a:xfrm>
        <a:prstGeom prst="ellipse">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6163C5C6-FF00-41A7-B990-9F79F4AE8EAC}">
      <dsp:nvSpPr>
        <dsp:cNvPr id="0" name=""/>
        <dsp:cNvSpPr/>
      </dsp:nvSpPr>
      <dsp:spPr>
        <a:xfrm>
          <a:off x="950926" y="3234427"/>
          <a:ext cx="8825885" cy="647113"/>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13646" tIns="35560" rIns="35560" bIns="35560" numCol="1" spcCol="1270" anchor="ctr" anchorCtr="0">
          <a:noAutofit/>
        </a:bodyPr>
        <a:lstStyle/>
        <a:p>
          <a:pPr lvl="0" algn="l" defTabSz="622300" rtl="0">
            <a:lnSpc>
              <a:spcPct val="90000"/>
            </a:lnSpc>
            <a:spcBef>
              <a:spcPct val="0"/>
            </a:spcBef>
            <a:spcAft>
              <a:spcPct val="35000"/>
            </a:spcAft>
          </a:pPr>
          <a:r>
            <a:rPr lang="en-US" sz="1400" b="1" kern="1200" dirty="0"/>
            <a:t>Mise en œuvre – </a:t>
          </a:r>
          <a:r>
            <a:rPr lang="en-US" sz="1400" kern="1200" dirty="0"/>
            <a:t>Juillet 2020, malgré les dispositions provisoires</a:t>
          </a:r>
          <a:endParaRPr lang="fr-CA" sz="1400" kern="1200" dirty="0">
            <a:solidFill>
              <a:schemeClr val="bg1"/>
            </a:solidFill>
          </a:endParaRPr>
        </a:p>
      </dsp:txBody>
      <dsp:txXfrm>
        <a:off x="950926" y="3234427"/>
        <a:ext cx="8825885" cy="647113"/>
      </dsp:txXfrm>
    </dsp:sp>
    <dsp:sp modelId="{027EA439-C33C-452A-9E41-EBE3AC240AE9}">
      <dsp:nvSpPr>
        <dsp:cNvPr id="0" name=""/>
        <dsp:cNvSpPr/>
      </dsp:nvSpPr>
      <dsp:spPr>
        <a:xfrm>
          <a:off x="546480" y="3153537"/>
          <a:ext cx="808891" cy="808891"/>
        </a:xfrm>
        <a:prstGeom prst="ellipse">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8C279568-CB13-44AA-8A2E-BD180573B35B}">
      <dsp:nvSpPr>
        <dsp:cNvPr id="0" name=""/>
        <dsp:cNvSpPr/>
      </dsp:nvSpPr>
      <dsp:spPr>
        <a:xfrm>
          <a:off x="487224" y="4204786"/>
          <a:ext cx="9289588" cy="647113"/>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13646" tIns="35560" rIns="35560" bIns="35560" numCol="1" spcCol="1270" anchor="ctr" anchorCtr="0">
          <a:noAutofit/>
        </a:bodyPr>
        <a:lstStyle/>
        <a:p>
          <a:pPr lvl="0" algn="l" defTabSz="622300">
            <a:lnSpc>
              <a:spcPct val="90000"/>
            </a:lnSpc>
            <a:spcBef>
              <a:spcPct val="0"/>
            </a:spcBef>
            <a:spcAft>
              <a:spcPct val="35000"/>
            </a:spcAft>
          </a:pPr>
          <a:r>
            <a:rPr lang="en-CA" sz="1400" b="1" kern="1200" dirty="0"/>
            <a:t>Engagement à </a:t>
          </a:r>
          <a:r>
            <a:rPr lang="en-CA" sz="1400" b="1" kern="1200" dirty="0" err="1"/>
            <a:t>évaluer</a:t>
          </a:r>
          <a:r>
            <a:rPr lang="en-CA" sz="1400" b="1" kern="1200" dirty="0"/>
            <a:t> </a:t>
          </a:r>
          <a:r>
            <a:rPr lang="en-CA" sz="1400" kern="1200" dirty="0" smtClean="0"/>
            <a:t>– Plan </a:t>
          </a:r>
          <a:r>
            <a:rPr lang="en-CA" sz="1400" kern="1200" dirty="0"/>
            <a:t>de modernisation et </a:t>
          </a:r>
          <a:r>
            <a:rPr lang="en-CA" sz="1400" kern="1200" dirty="0" err="1" smtClean="0"/>
            <a:t>d’évaluation</a:t>
          </a:r>
          <a:r>
            <a:rPr lang="en-CA" sz="1400" kern="1200" dirty="0" smtClean="0"/>
            <a:t> </a:t>
          </a:r>
          <a:r>
            <a:rPr lang="en-CA" sz="1400" kern="1200" dirty="0"/>
            <a:t>du cadre (PMEC) </a:t>
          </a:r>
          <a:endParaRPr lang="fr-CA" sz="1400" kern="1200" dirty="0">
            <a:solidFill>
              <a:schemeClr val="bg1"/>
            </a:solidFill>
          </a:endParaRPr>
        </a:p>
      </dsp:txBody>
      <dsp:txXfrm>
        <a:off x="487224" y="4204786"/>
        <a:ext cx="9289588" cy="647113"/>
      </dsp:txXfrm>
    </dsp:sp>
    <dsp:sp modelId="{D2B42CC3-7DB3-4C15-B597-26028F891048}">
      <dsp:nvSpPr>
        <dsp:cNvPr id="0" name=""/>
        <dsp:cNvSpPr/>
      </dsp:nvSpPr>
      <dsp:spPr>
        <a:xfrm>
          <a:off x="82778" y="4123897"/>
          <a:ext cx="808891" cy="808891"/>
        </a:xfrm>
        <a:prstGeom prst="ellipse">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2.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sz="quarter" idx="1"/>
          </p:nvPr>
        </p:nvSpPr>
        <p:spPr>
          <a:xfrm>
            <a:off x="3970938" y="0"/>
            <a:ext cx="3037840" cy="466434"/>
          </a:xfrm>
          <a:prstGeom prst="rect">
            <a:avLst/>
          </a:prstGeom>
        </p:spPr>
        <p:txBody>
          <a:bodyPr vert="horz" lIns="93177" tIns="46589" rIns="93177" bIns="46589" rtlCol="0"/>
          <a:lstStyle>
            <a:lvl1pPr algn="r">
              <a:defRPr sz="1200"/>
            </a:lvl1pPr>
          </a:lstStyle>
          <a:p>
            <a:fld id="{78C90479-7850-674C-9E25-192C6B058692}" type="datetimeFigureOut">
              <a:rPr lang="en-US" smtClean="0"/>
              <a:t>12/23/2019</a:t>
            </a:fld>
            <a:endParaRPr lang="fr-CA"/>
          </a:p>
        </p:txBody>
      </p:sp>
      <p:sp>
        <p:nvSpPr>
          <p:cNvPr id="4" name="Footer Placeholder 3"/>
          <p:cNvSpPr>
            <a:spLocks noGrp="1"/>
          </p:cNvSpPr>
          <p:nvPr>
            <p:ph type="ftr" sz="quarter" idx="2"/>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5" name="Slide Number Placeholder 4"/>
          <p:cNvSpPr>
            <a:spLocks noGrp="1"/>
          </p:cNvSpPr>
          <p:nvPr>
            <p:ph type="sldNum" sz="quarter" idx="3"/>
          </p:nvPr>
        </p:nvSpPr>
        <p:spPr>
          <a:xfrm>
            <a:off x="3970938" y="8829967"/>
            <a:ext cx="3037840" cy="466433"/>
          </a:xfrm>
          <a:prstGeom prst="rect">
            <a:avLst/>
          </a:prstGeom>
        </p:spPr>
        <p:txBody>
          <a:bodyPr vert="horz" lIns="93177" tIns="46589" rIns="93177" bIns="46589" rtlCol="0" anchor="b"/>
          <a:lstStyle>
            <a:lvl1pPr algn="r">
              <a:defRPr sz="1200"/>
            </a:lvl1pPr>
          </a:lstStyle>
          <a:p>
            <a:fld id="{2FF934F7-F84D-BB42-B99A-CAE2F1646256}" type="slidenum">
              <a:rPr lang="en-US" smtClean="0"/>
              <a:t>‹#›</a:t>
            </a:fld>
            <a:endParaRPr lang="fr-CA"/>
          </a:p>
        </p:txBody>
      </p:sp>
    </p:spTree>
    <p:extLst>
      <p:ext uri="{BB962C8B-B14F-4D97-AF65-F5344CB8AC3E}">
        <p14:creationId xmlns:p14="http://schemas.microsoft.com/office/powerpoint/2010/main" val="167156200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5EFC14C6-437C-9C4B-9725-38031950F191}" type="datetimeFigureOut">
              <a:rPr lang="en-US" smtClean="0"/>
              <a:t>12/23/2019</a:t>
            </a:fld>
            <a:endParaRPr lang="fr-CA"/>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AE8DD0C9-33BA-3A49-815D-82CB4412F6DE}" type="slidenum">
              <a:rPr lang="en-US" smtClean="0"/>
              <a:t>‹#›</a:t>
            </a:fld>
            <a:endParaRPr lang="fr-CA"/>
          </a:p>
        </p:txBody>
      </p:sp>
    </p:spTree>
    <p:extLst>
      <p:ext uri="{BB962C8B-B14F-4D97-AF65-F5344CB8AC3E}">
        <p14:creationId xmlns:p14="http://schemas.microsoft.com/office/powerpoint/2010/main" val="179508085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1162050"/>
            <a:ext cx="5575300" cy="3136900"/>
          </a:xfrm>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E8DD0C9-33BA-3A49-815D-82CB4412F6DE}"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fr-CA"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3965603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pPr defTabSz="907633">
              <a:defRPr/>
            </a:pPr>
            <a:fld id="{D9C41F71-B3EE-4AD5-B5EA-B37A13D0CA44}" type="slidenum">
              <a:rPr lang="en-CA">
                <a:solidFill>
                  <a:prstClr val="black"/>
                </a:solidFill>
                <a:latin typeface="Calibri" panose="020F0502020204030204"/>
              </a:rPr>
              <a:pPr defTabSz="907633">
                <a:defRPr/>
              </a:pPr>
              <a:t>20</a:t>
            </a:fld>
            <a:endParaRPr lang="fr-CA">
              <a:solidFill>
                <a:prstClr val="black"/>
              </a:solidFill>
              <a:latin typeface="Calibri" panose="020F0502020204030204"/>
            </a:endParaRPr>
          </a:p>
        </p:txBody>
      </p:sp>
    </p:spTree>
    <p:extLst>
      <p:ext uri="{BB962C8B-B14F-4D97-AF65-F5344CB8AC3E}">
        <p14:creationId xmlns:p14="http://schemas.microsoft.com/office/powerpoint/2010/main" val="364957781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pPr defTabSz="907633">
              <a:defRPr/>
            </a:pPr>
            <a:fld id="{D9C41F71-B3EE-4AD5-B5EA-B37A13D0CA44}" type="slidenum">
              <a:rPr lang="en-CA">
                <a:solidFill>
                  <a:prstClr val="black"/>
                </a:solidFill>
                <a:latin typeface="Calibri" panose="020F0502020204030204"/>
              </a:rPr>
              <a:pPr defTabSz="907633">
                <a:defRPr/>
              </a:pPr>
              <a:t>22</a:t>
            </a:fld>
            <a:endParaRPr lang="fr-CA">
              <a:solidFill>
                <a:prstClr val="black"/>
              </a:solidFill>
              <a:latin typeface="Calibri" panose="020F0502020204030204"/>
            </a:endParaRPr>
          </a:p>
        </p:txBody>
      </p:sp>
    </p:spTree>
    <p:extLst>
      <p:ext uri="{BB962C8B-B14F-4D97-AF65-F5344CB8AC3E}">
        <p14:creationId xmlns:p14="http://schemas.microsoft.com/office/powerpoint/2010/main" val="56944366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pPr defTabSz="907633">
              <a:defRPr/>
            </a:pPr>
            <a:fld id="{AE8DD0C9-33BA-3A49-815D-82CB4412F6DE}" type="slidenum">
              <a:rPr lang="en-US">
                <a:solidFill>
                  <a:prstClr val="black"/>
                </a:solidFill>
                <a:latin typeface="Calibri" panose="020F0502020204030204"/>
              </a:rPr>
              <a:pPr defTabSz="907633">
                <a:defRPr/>
              </a:pPr>
              <a:t>26</a:t>
            </a:fld>
            <a:endParaRPr lang="fr-CA">
              <a:solidFill>
                <a:prstClr val="black"/>
              </a:solidFill>
              <a:latin typeface="Calibri" panose="020F0502020204030204"/>
            </a:endParaRPr>
          </a:p>
        </p:txBody>
      </p:sp>
    </p:spTree>
    <p:extLst>
      <p:ext uri="{BB962C8B-B14F-4D97-AF65-F5344CB8AC3E}">
        <p14:creationId xmlns:p14="http://schemas.microsoft.com/office/powerpoint/2010/main" val="104732930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sz="1000" dirty="0"/>
          </a:p>
        </p:txBody>
      </p:sp>
      <p:sp>
        <p:nvSpPr>
          <p:cNvPr id="4" name="Slide Number Placeholder 3"/>
          <p:cNvSpPr>
            <a:spLocks noGrp="1"/>
          </p:cNvSpPr>
          <p:nvPr>
            <p:ph type="sldNum" sz="quarter" idx="10"/>
          </p:nvPr>
        </p:nvSpPr>
        <p:spPr/>
        <p:txBody>
          <a:bodyPr/>
          <a:lstStyle/>
          <a:p>
            <a:pPr defTabSz="907633">
              <a:defRPr/>
            </a:pPr>
            <a:fld id="{AE8DD0C9-33BA-3A49-815D-82CB4412F6DE}" type="slidenum">
              <a:rPr lang="en-US">
                <a:solidFill>
                  <a:prstClr val="black"/>
                </a:solidFill>
                <a:latin typeface="Calibri" panose="020F0502020204030204"/>
              </a:rPr>
              <a:pPr defTabSz="907633">
                <a:defRPr/>
              </a:pPr>
              <a:t>31</a:t>
            </a:fld>
            <a:endParaRPr lang="fr-CA">
              <a:solidFill>
                <a:prstClr val="black"/>
              </a:solidFill>
              <a:latin typeface="Calibri" panose="020F0502020204030204"/>
            </a:endParaRPr>
          </a:p>
        </p:txBody>
      </p:sp>
    </p:spTree>
    <p:extLst>
      <p:ext uri="{BB962C8B-B14F-4D97-AF65-F5344CB8AC3E}">
        <p14:creationId xmlns:p14="http://schemas.microsoft.com/office/powerpoint/2010/main" val="57866894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pPr defTabSz="907633">
              <a:defRPr/>
            </a:pPr>
            <a:fld id="{D9C41F71-B3EE-4AD5-B5EA-B37A13D0CA44}" type="slidenum">
              <a:rPr lang="en-CA">
                <a:solidFill>
                  <a:prstClr val="black"/>
                </a:solidFill>
                <a:latin typeface="Calibri" panose="020F0502020204030204"/>
              </a:rPr>
              <a:pPr defTabSz="907633">
                <a:defRPr/>
              </a:pPr>
              <a:t>32</a:t>
            </a:fld>
            <a:endParaRPr lang="fr-CA">
              <a:solidFill>
                <a:prstClr val="black"/>
              </a:solidFill>
              <a:latin typeface="Calibri" panose="020F0502020204030204"/>
            </a:endParaRPr>
          </a:p>
        </p:txBody>
      </p:sp>
    </p:spTree>
    <p:extLst>
      <p:ext uri="{BB962C8B-B14F-4D97-AF65-F5344CB8AC3E}">
        <p14:creationId xmlns:p14="http://schemas.microsoft.com/office/powerpoint/2010/main" val="51236715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6908" indent="-226908">
              <a:buAutoNum type="arabicPeriod"/>
            </a:pPr>
            <a:endParaRPr lang="en-CA" dirty="0"/>
          </a:p>
        </p:txBody>
      </p:sp>
      <p:sp>
        <p:nvSpPr>
          <p:cNvPr id="4" name="Slide Number Placeholder 3"/>
          <p:cNvSpPr>
            <a:spLocks noGrp="1"/>
          </p:cNvSpPr>
          <p:nvPr>
            <p:ph type="sldNum" sz="quarter" idx="10"/>
          </p:nvPr>
        </p:nvSpPr>
        <p:spPr/>
        <p:txBody>
          <a:bodyPr/>
          <a:lstStyle/>
          <a:p>
            <a:pPr defTabSz="907633">
              <a:defRPr/>
            </a:pPr>
            <a:fld id="{AE8DD0C9-33BA-3A49-815D-82CB4412F6DE}" type="slidenum">
              <a:rPr lang="en-US">
                <a:solidFill>
                  <a:prstClr val="black"/>
                </a:solidFill>
                <a:latin typeface="Calibri" panose="020F0502020204030204"/>
              </a:rPr>
              <a:pPr defTabSz="907633">
                <a:defRPr/>
              </a:pPr>
              <a:t>33</a:t>
            </a:fld>
            <a:endParaRPr lang="fr-CA">
              <a:solidFill>
                <a:prstClr val="black"/>
              </a:solidFill>
              <a:latin typeface="Calibri" panose="020F0502020204030204"/>
            </a:endParaRPr>
          </a:p>
        </p:txBody>
      </p:sp>
    </p:spTree>
    <p:extLst>
      <p:ext uri="{BB962C8B-B14F-4D97-AF65-F5344CB8AC3E}">
        <p14:creationId xmlns:p14="http://schemas.microsoft.com/office/powerpoint/2010/main" val="113047014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pPr defTabSz="907633">
              <a:defRPr/>
            </a:pPr>
            <a:fld id="{AE8DD0C9-33BA-3A49-815D-82CB4412F6DE}" type="slidenum">
              <a:rPr lang="en-US">
                <a:solidFill>
                  <a:prstClr val="black"/>
                </a:solidFill>
                <a:latin typeface="Calibri" panose="020F0502020204030204"/>
              </a:rPr>
              <a:pPr defTabSz="907633">
                <a:defRPr/>
              </a:pPr>
              <a:t>35</a:t>
            </a:fld>
            <a:endParaRPr lang="fr-CA">
              <a:solidFill>
                <a:prstClr val="black"/>
              </a:solidFill>
              <a:latin typeface="Calibri" panose="020F0502020204030204"/>
            </a:endParaRPr>
          </a:p>
        </p:txBody>
      </p:sp>
    </p:spTree>
    <p:extLst>
      <p:ext uri="{BB962C8B-B14F-4D97-AF65-F5344CB8AC3E}">
        <p14:creationId xmlns:p14="http://schemas.microsoft.com/office/powerpoint/2010/main" val="55973701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pPr defTabSz="907633">
              <a:defRPr/>
            </a:pPr>
            <a:fld id="{AE8DD0C9-33BA-3A49-815D-82CB4412F6DE}" type="slidenum">
              <a:rPr lang="en-US">
                <a:solidFill>
                  <a:prstClr val="black"/>
                </a:solidFill>
                <a:latin typeface="Calibri" panose="020F0502020204030204"/>
              </a:rPr>
              <a:pPr defTabSz="907633">
                <a:defRPr/>
              </a:pPr>
              <a:t>36</a:t>
            </a:fld>
            <a:endParaRPr lang="fr-CA">
              <a:solidFill>
                <a:prstClr val="black"/>
              </a:solidFill>
              <a:latin typeface="Calibri" panose="020F0502020204030204"/>
            </a:endParaRPr>
          </a:p>
        </p:txBody>
      </p:sp>
    </p:spTree>
    <p:extLst>
      <p:ext uri="{BB962C8B-B14F-4D97-AF65-F5344CB8AC3E}">
        <p14:creationId xmlns:p14="http://schemas.microsoft.com/office/powerpoint/2010/main" val="326523195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pPr defTabSz="907633">
              <a:defRPr/>
            </a:pPr>
            <a:fld id="{AE8DD0C9-33BA-3A49-815D-82CB4412F6DE}" type="slidenum">
              <a:rPr lang="en-US">
                <a:solidFill>
                  <a:prstClr val="black"/>
                </a:solidFill>
                <a:latin typeface="Calibri" panose="020F0502020204030204"/>
              </a:rPr>
              <a:pPr defTabSz="907633">
                <a:defRPr/>
              </a:pPr>
              <a:t>41</a:t>
            </a:fld>
            <a:endParaRPr lang="fr-CA">
              <a:solidFill>
                <a:prstClr val="black"/>
              </a:solidFill>
              <a:latin typeface="Calibri" panose="020F0502020204030204"/>
            </a:endParaRPr>
          </a:p>
        </p:txBody>
      </p:sp>
    </p:spTree>
    <p:extLst>
      <p:ext uri="{BB962C8B-B14F-4D97-AF65-F5344CB8AC3E}">
        <p14:creationId xmlns:p14="http://schemas.microsoft.com/office/powerpoint/2010/main" val="308300797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pPr defTabSz="907633">
              <a:defRPr/>
            </a:pPr>
            <a:fld id="{AE8DD0C9-33BA-3A49-815D-82CB4412F6DE}" type="slidenum">
              <a:rPr lang="en-US">
                <a:solidFill>
                  <a:prstClr val="black"/>
                </a:solidFill>
                <a:latin typeface="Calibri" panose="020F0502020204030204"/>
              </a:rPr>
              <a:pPr defTabSz="907633">
                <a:defRPr/>
              </a:pPr>
              <a:t>42</a:t>
            </a:fld>
            <a:endParaRPr lang="fr-CA">
              <a:solidFill>
                <a:prstClr val="black"/>
              </a:solidFill>
              <a:latin typeface="Calibri" panose="020F0502020204030204"/>
            </a:endParaRPr>
          </a:p>
        </p:txBody>
      </p:sp>
    </p:spTree>
    <p:extLst>
      <p:ext uri="{BB962C8B-B14F-4D97-AF65-F5344CB8AC3E}">
        <p14:creationId xmlns:p14="http://schemas.microsoft.com/office/powerpoint/2010/main" val="138601478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1162050"/>
            <a:ext cx="5575300" cy="3136900"/>
          </a:xfrm>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E8DD0C9-33BA-3A49-815D-82CB4412F6DE}"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fr-CA"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3689906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24916">
              <a:defRPr/>
            </a:pPr>
            <a:endParaRPr lang="en-CA" dirty="0"/>
          </a:p>
        </p:txBody>
      </p:sp>
      <p:sp>
        <p:nvSpPr>
          <p:cNvPr id="4" name="Slide Number Placeholder 3"/>
          <p:cNvSpPr>
            <a:spLocks noGrp="1"/>
          </p:cNvSpPr>
          <p:nvPr>
            <p:ph type="sldNum" sz="quarter" idx="10"/>
          </p:nvPr>
        </p:nvSpPr>
        <p:spPr/>
        <p:txBody>
          <a:bodyPr/>
          <a:lstStyle/>
          <a:p>
            <a:pPr defTabSz="924916">
              <a:defRPr/>
            </a:pPr>
            <a:fld id="{AE8DD0C9-33BA-3A49-815D-82CB4412F6DE}" type="slidenum">
              <a:rPr lang="en-US">
                <a:solidFill>
                  <a:prstClr val="black"/>
                </a:solidFill>
                <a:latin typeface="Calibri" panose="020F0502020204030204"/>
              </a:rPr>
              <a:pPr defTabSz="924916">
                <a:defRPr/>
              </a:pPr>
              <a:t>5</a:t>
            </a:fld>
            <a:endParaRPr lang="en-US">
              <a:solidFill>
                <a:prstClr val="black"/>
              </a:solidFill>
              <a:latin typeface="Calibri" panose="020F0502020204030204"/>
            </a:endParaRPr>
          </a:p>
        </p:txBody>
      </p:sp>
    </p:spTree>
    <p:extLst>
      <p:ext uri="{BB962C8B-B14F-4D97-AF65-F5344CB8AC3E}">
        <p14:creationId xmlns:p14="http://schemas.microsoft.com/office/powerpoint/2010/main" val="190884978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E8DD0C9-33BA-3A49-815D-82CB4412F6DE}"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fr-CA"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61189156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CA"/>
          </a:p>
        </p:txBody>
      </p:sp>
      <p:sp>
        <p:nvSpPr>
          <p:cNvPr id="4" name="Espace réservé du numéro de diapositive 3"/>
          <p:cNvSpPr>
            <a:spLocks noGrp="1"/>
          </p:cNvSpPr>
          <p:nvPr>
            <p:ph type="sldNum" sz="quarter" idx="10"/>
          </p:nvPr>
        </p:nvSpPr>
        <p:spPr/>
        <p:txBody>
          <a:bodyPr/>
          <a:lstStyle/>
          <a:p>
            <a:fld id="{58BFE9DC-C6CC-4C19-99CD-8B9D465D8433}" type="slidenum">
              <a:rPr lang="en-CA" smtClean="0"/>
              <a:t>7</a:t>
            </a:fld>
            <a:endParaRPr lang="en-CA"/>
          </a:p>
        </p:txBody>
      </p:sp>
    </p:spTree>
    <p:extLst>
      <p:ext uri="{BB962C8B-B14F-4D97-AF65-F5344CB8AC3E}">
        <p14:creationId xmlns:p14="http://schemas.microsoft.com/office/powerpoint/2010/main" val="128978229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9C41F71-B3EE-4AD5-B5EA-B37A13D0CA44}" type="slidenum">
              <a:rPr kumimoji="0" lang="en-CA"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fr-CA"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7713698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pPr defTabSz="918072">
              <a:defRPr/>
            </a:pPr>
            <a:fld id="{AE8DD0C9-33BA-3A49-815D-82CB4412F6DE}" type="slidenum">
              <a:rPr lang="en-US">
                <a:solidFill>
                  <a:prstClr val="black"/>
                </a:solidFill>
                <a:latin typeface="Calibri" panose="020F0502020204030204"/>
              </a:rPr>
              <a:pPr defTabSz="918072">
                <a:defRPr/>
              </a:pPr>
              <a:t>14</a:t>
            </a:fld>
            <a:endParaRPr lang="fr-CA">
              <a:solidFill>
                <a:prstClr val="black"/>
              </a:solidFill>
              <a:latin typeface="Calibri" panose="020F0502020204030204"/>
            </a:endParaRPr>
          </a:p>
        </p:txBody>
      </p:sp>
    </p:spTree>
    <p:extLst>
      <p:ext uri="{BB962C8B-B14F-4D97-AF65-F5344CB8AC3E}">
        <p14:creationId xmlns:p14="http://schemas.microsoft.com/office/powerpoint/2010/main" val="122886443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CA"/>
          </a:p>
        </p:txBody>
      </p:sp>
      <p:sp>
        <p:nvSpPr>
          <p:cNvPr id="4" name="Espace réservé du numéro de diapositive 3"/>
          <p:cNvSpPr>
            <a:spLocks noGrp="1"/>
          </p:cNvSpPr>
          <p:nvPr>
            <p:ph type="sldNum" sz="quarter" idx="10"/>
          </p:nvPr>
        </p:nvSpPr>
        <p:spPr/>
        <p:txBody>
          <a:bodyPr/>
          <a:lstStyle/>
          <a:p>
            <a:fld id="{58BFE9DC-C6CC-4C19-99CD-8B9D465D8433}" type="slidenum">
              <a:rPr lang="en-CA" smtClean="0"/>
              <a:t>18</a:t>
            </a:fld>
            <a:endParaRPr lang="en-CA"/>
          </a:p>
        </p:txBody>
      </p:sp>
    </p:spTree>
    <p:extLst>
      <p:ext uri="{BB962C8B-B14F-4D97-AF65-F5344CB8AC3E}">
        <p14:creationId xmlns:p14="http://schemas.microsoft.com/office/powerpoint/2010/main" val="50178242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pPr defTabSz="907633">
              <a:defRPr/>
            </a:pPr>
            <a:fld id="{D9C41F71-B3EE-4AD5-B5EA-B37A13D0CA44}" type="slidenum">
              <a:rPr lang="en-CA">
                <a:solidFill>
                  <a:prstClr val="black"/>
                </a:solidFill>
                <a:latin typeface="Calibri" panose="020F0502020204030204"/>
              </a:rPr>
              <a:pPr defTabSz="907633">
                <a:defRPr/>
              </a:pPr>
              <a:t>19</a:t>
            </a:fld>
            <a:endParaRPr lang="fr-CA">
              <a:solidFill>
                <a:prstClr val="black"/>
              </a:solidFill>
              <a:latin typeface="Calibri" panose="020F0502020204030204"/>
            </a:endParaRPr>
          </a:p>
        </p:txBody>
      </p:sp>
    </p:spTree>
    <p:extLst>
      <p:ext uri="{BB962C8B-B14F-4D97-AF65-F5344CB8AC3E}">
        <p14:creationId xmlns:p14="http://schemas.microsoft.com/office/powerpoint/2010/main" val="368776806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Master" Target="../slideMasters/slideMaster1.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Master" Target="../slideMasters/slideMaster1.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1_Title">
    <p:spTree>
      <p:nvGrpSpPr>
        <p:cNvPr id="1" name=""/>
        <p:cNvGrpSpPr/>
        <p:nvPr/>
      </p:nvGrpSpPr>
      <p:grpSpPr>
        <a:xfrm>
          <a:off x="0" y="0"/>
          <a:ext cx="0" cy="0"/>
          <a:chOff x="0" y="0"/>
          <a:chExt cx="0" cy="0"/>
        </a:xfrm>
      </p:grpSpPr>
      <p:pic>
        <p:nvPicPr>
          <p:cNvPr id="13" name="Picture 12"/>
          <p:cNvPicPr>
            <a:picLocks noChangeAspect="1"/>
          </p:cNvPicPr>
          <p:nvPr userDrawn="1"/>
        </p:nvPicPr>
        <p:blipFill>
          <a:blip r:embed="rId2"/>
          <a:srcRect/>
          <a:stretch/>
        </p:blipFill>
        <p:spPr>
          <a:xfrm>
            <a:off x="0" y="-13399"/>
            <a:ext cx="12192000" cy="6858000"/>
          </a:xfrm>
          <a:prstGeom prst="rect">
            <a:avLst/>
          </a:prstGeom>
        </p:spPr>
      </p:pic>
      <p:sp>
        <p:nvSpPr>
          <p:cNvPr id="2" name="Title 1"/>
          <p:cNvSpPr>
            <a:spLocks noGrp="1"/>
          </p:cNvSpPr>
          <p:nvPr>
            <p:ph type="title" hasCustomPrompt="1"/>
          </p:nvPr>
        </p:nvSpPr>
        <p:spPr>
          <a:xfrm>
            <a:off x="228599" y="1913691"/>
            <a:ext cx="7366001" cy="1613054"/>
          </a:xfrm>
        </p:spPr>
        <p:txBody>
          <a:bodyPr>
            <a:noAutofit/>
          </a:bodyPr>
          <a:lstStyle>
            <a:lvl1pPr algn="ctr">
              <a:lnSpc>
                <a:spcPts val="4800"/>
              </a:lnSpc>
              <a:defRPr sz="4000" b="1">
                <a:solidFill>
                  <a:schemeClr val="tx2"/>
                </a:solidFill>
              </a:defRPr>
            </a:lvl1pPr>
          </a:lstStyle>
          <a:p>
            <a:r>
              <a:rPr lang="en-US" dirty="0"/>
              <a:t>PRESENTATION TITLE</a:t>
            </a:r>
            <a:br>
              <a:rPr lang="en-US" dirty="0"/>
            </a:br>
            <a:r>
              <a:rPr lang="en-US" dirty="0"/>
              <a:t>ON TWO LINES</a:t>
            </a:r>
          </a:p>
        </p:txBody>
      </p:sp>
      <p:sp>
        <p:nvSpPr>
          <p:cNvPr id="10" name="Text Placeholder 9"/>
          <p:cNvSpPr>
            <a:spLocks noGrp="1"/>
          </p:cNvSpPr>
          <p:nvPr>
            <p:ph type="body" sz="quarter" idx="10" hasCustomPrompt="1"/>
          </p:nvPr>
        </p:nvSpPr>
        <p:spPr>
          <a:xfrm>
            <a:off x="1051789" y="3950210"/>
            <a:ext cx="5719619" cy="890588"/>
          </a:xfrm>
        </p:spPr>
        <p:txBody>
          <a:bodyPr>
            <a:normAutofit/>
          </a:bodyPr>
          <a:lstStyle>
            <a:lvl1pPr marL="0" indent="0" algn="ctr">
              <a:buNone/>
              <a:defRPr sz="2200">
                <a:solidFill>
                  <a:schemeClr val="bg2">
                    <a:lumMod val="50000"/>
                  </a:schemeClr>
                </a:solidFill>
              </a:defRPr>
            </a:lvl1pPr>
          </a:lstStyle>
          <a:p>
            <a:pPr lvl="0"/>
            <a:r>
              <a:rPr lang="en-US" dirty="0"/>
              <a:t>Subtitle</a:t>
            </a:r>
          </a:p>
        </p:txBody>
      </p:sp>
      <p:pic>
        <p:nvPicPr>
          <p:cNvPr id="8" name="Picture 7"/>
          <p:cNvPicPr>
            <a:picLocks noChangeAspect="1"/>
          </p:cNvPicPr>
          <p:nvPr userDrawn="1"/>
        </p:nvPicPr>
        <p:blipFill>
          <a:blip r:embed="rId3"/>
          <a:stretch>
            <a:fillRect/>
          </a:stretch>
        </p:blipFill>
        <p:spPr>
          <a:xfrm>
            <a:off x="9256570" y="6096000"/>
            <a:ext cx="2783030" cy="603249"/>
          </a:xfrm>
          <a:prstGeom prst="rect">
            <a:avLst/>
          </a:prstGeom>
        </p:spPr>
      </p:pic>
    </p:spTree>
    <p:extLst>
      <p:ext uri="{BB962C8B-B14F-4D97-AF65-F5344CB8AC3E}">
        <p14:creationId xmlns:p14="http://schemas.microsoft.com/office/powerpoint/2010/main" val="220114205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76" y="1"/>
            <a:ext cx="12190048" cy="6854709"/>
          </a:xfrm>
          <a:prstGeom prst="rect">
            <a:avLst/>
          </a:prstGeom>
        </p:spPr>
      </p:pic>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Title 1"/>
          <p:cNvSpPr>
            <a:spLocks noGrp="1"/>
          </p:cNvSpPr>
          <p:nvPr>
            <p:ph type="title" hasCustomPrompt="1"/>
          </p:nvPr>
        </p:nvSpPr>
        <p:spPr>
          <a:xfrm>
            <a:off x="838201" y="324095"/>
            <a:ext cx="10352772" cy="881532"/>
          </a:xfrm>
        </p:spPr>
        <p:txBody>
          <a:bodyPr>
            <a:normAutofit/>
          </a:bodyPr>
          <a:lstStyle>
            <a:lvl1pPr>
              <a:defRPr sz="3200" b="0">
                <a:solidFill>
                  <a:schemeClr val="bg2">
                    <a:lumMod val="50000"/>
                  </a:schemeClr>
                </a:solidFill>
              </a:defRPr>
            </a:lvl1pPr>
          </a:lstStyle>
          <a:p>
            <a:r>
              <a:rPr lang="en-US" dirty="0"/>
              <a:t>CLICK TO EDIT MASTER TITLE STYLE</a:t>
            </a:r>
          </a:p>
        </p:txBody>
      </p:sp>
      <p:sp>
        <p:nvSpPr>
          <p:cNvPr id="9" name="Slide Number Placeholder 5"/>
          <p:cNvSpPr>
            <a:spLocks noGrp="1"/>
          </p:cNvSpPr>
          <p:nvPr>
            <p:ph type="sldNum" sz="quarter" idx="12"/>
          </p:nvPr>
        </p:nvSpPr>
        <p:spPr>
          <a:xfrm>
            <a:off x="9290785" y="6356352"/>
            <a:ext cx="2743200" cy="365125"/>
          </a:xfrm>
        </p:spPr>
        <p:txBody>
          <a:bodyPr/>
          <a:lstStyle>
            <a:lvl1pPr>
              <a:defRPr>
                <a:solidFill>
                  <a:schemeClr val="tx2"/>
                </a:solidFill>
              </a:defRPr>
            </a:lvl1pPr>
          </a:lstStyle>
          <a:p>
            <a:fld id="{F47DBEAC-8B79-F045-AB5E-EB5B72EE06CE}" type="slidenum">
              <a:rPr lang="en-US" smtClean="0"/>
              <a:pPr/>
              <a:t>‹#›</a:t>
            </a:fld>
            <a:endParaRPr lang="en-US" dirty="0"/>
          </a:p>
        </p:txBody>
      </p:sp>
      <p:pic>
        <p:nvPicPr>
          <p:cNvPr id="11" name="Picture 10"/>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06335" y="1300666"/>
            <a:ext cx="1053835" cy="293441"/>
          </a:xfrm>
          <a:prstGeom prst="rect">
            <a:avLst/>
          </a:prstGeom>
        </p:spPr>
      </p:pic>
    </p:spTree>
    <p:extLst>
      <p:ext uri="{BB962C8B-B14F-4D97-AF65-F5344CB8AC3E}">
        <p14:creationId xmlns:p14="http://schemas.microsoft.com/office/powerpoint/2010/main" val="153682662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Blank with Title">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76" y="1"/>
            <a:ext cx="12190048" cy="6854709"/>
          </a:xfrm>
          <a:prstGeom prst="rect">
            <a:avLst/>
          </a:prstGeom>
        </p:spPr>
      </p:pic>
      <p:sp>
        <p:nvSpPr>
          <p:cNvPr id="6" name="Title 1"/>
          <p:cNvSpPr>
            <a:spLocks noGrp="1"/>
          </p:cNvSpPr>
          <p:nvPr>
            <p:ph type="title" hasCustomPrompt="1"/>
          </p:nvPr>
        </p:nvSpPr>
        <p:spPr>
          <a:xfrm>
            <a:off x="838200" y="324000"/>
            <a:ext cx="11725507" cy="881532"/>
          </a:xfrm>
        </p:spPr>
        <p:txBody>
          <a:bodyPr>
            <a:normAutofit/>
          </a:bodyPr>
          <a:lstStyle>
            <a:lvl1pPr>
              <a:defRPr sz="3200">
                <a:solidFill>
                  <a:schemeClr val="bg2">
                    <a:lumMod val="50000"/>
                  </a:schemeClr>
                </a:solidFill>
              </a:defRPr>
            </a:lvl1pPr>
          </a:lstStyle>
          <a:p>
            <a:r>
              <a:rPr lang="en-US" dirty="0"/>
              <a:t>CLICK TO EDIT MASTER TITLE STYLE</a:t>
            </a:r>
          </a:p>
        </p:txBody>
      </p:sp>
      <p:sp>
        <p:nvSpPr>
          <p:cNvPr id="7" name="Slide Number Placeholder 5"/>
          <p:cNvSpPr>
            <a:spLocks noGrp="1"/>
          </p:cNvSpPr>
          <p:nvPr>
            <p:ph type="sldNum" sz="quarter" idx="12"/>
          </p:nvPr>
        </p:nvSpPr>
        <p:spPr>
          <a:xfrm>
            <a:off x="9290785" y="6356352"/>
            <a:ext cx="2743200" cy="365125"/>
          </a:xfrm>
        </p:spPr>
        <p:txBody>
          <a:bodyPr/>
          <a:lstStyle>
            <a:lvl1pPr>
              <a:defRPr>
                <a:solidFill>
                  <a:schemeClr val="tx2"/>
                </a:solidFill>
              </a:defRPr>
            </a:lvl1pPr>
          </a:lstStyle>
          <a:p>
            <a:fld id="{F47DBEAC-8B79-F045-AB5E-EB5B72EE06CE}" type="slidenum">
              <a:rPr lang="en-US" smtClean="0"/>
              <a:pPr/>
              <a:t>‹#›</a:t>
            </a:fld>
            <a:endParaRPr lang="en-US" dirty="0"/>
          </a:p>
        </p:txBody>
      </p:sp>
      <p:pic>
        <p:nvPicPr>
          <p:cNvPr id="9" name="Picture 8"/>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06335" y="1300666"/>
            <a:ext cx="1053835" cy="293441"/>
          </a:xfrm>
          <a:prstGeom prst="rect">
            <a:avLst/>
          </a:prstGeom>
        </p:spPr>
      </p:pic>
    </p:spTree>
    <p:extLst>
      <p:ext uri="{BB962C8B-B14F-4D97-AF65-F5344CB8AC3E}">
        <p14:creationId xmlns:p14="http://schemas.microsoft.com/office/powerpoint/2010/main" val="89958757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userDrawn="1">
  <p:cSld name="Narrative Template: Text Slide">
    <p:spTree>
      <p:nvGrpSpPr>
        <p:cNvPr id="1" name=""/>
        <p:cNvGrpSpPr/>
        <p:nvPr/>
      </p:nvGrpSpPr>
      <p:grpSpPr>
        <a:xfrm>
          <a:off x="0" y="0"/>
          <a:ext cx="0" cy="0"/>
          <a:chOff x="0" y="0"/>
          <a:chExt cx="0" cy="0"/>
        </a:xfrm>
      </p:grpSpPr>
      <p:sp>
        <p:nvSpPr>
          <p:cNvPr id="4" name="Rectangle 3"/>
          <p:cNvSpPr/>
          <p:nvPr userDrawn="1"/>
        </p:nvSpPr>
        <p:spPr>
          <a:xfrm>
            <a:off x="0" y="1189946"/>
            <a:ext cx="12192000" cy="70366"/>
          </a:xfrm>
          <a:prstGeom prst="rect">
            <a:avLst/>
          </a:prstGeom>
          <a:solidFill>
            <a:srgbClr val="61A0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1800"/>
          </a:p>
        </p:txBody>
      </p:sp>
      <p:pic>
        <p:nvPicPr>
          <p:cNvPr id="6147" name="Picture 3"/>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1"/>
            <a:ext cx="12192000" cy="117565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 name="Picture 8"/>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flipH="1">
            <a:off x="50800" y="6440223"/>
            <a:ext cx="1117600" cy="2581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 name="Picture 4"/>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rot="20410061">
            <a:off x="8117813" y="6153331"/>
            <a:ext cx="4069111" cy="106761"/>
          </a:xfrm>
          <a:prstGeom prst="rect">
            <a:avLst/>
          </a:prstGeom>
          <a:noFill/>
          <a:ln>
            <a:noFill/>
          </a:ln>
          <a:scene3d>
            <a:camera prst="orthographicFront">
              <a:rot lat="0" lon="0" rev="120000"/>
            </a:camera>
            <a:lightRig rig="threePt" dir="t"/>
          </a:scene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 name="Picture 5"/>
          <p:cNvPicPr>
            <a:picLocks noChangeAspect="1" noChangeArrowheads="1"/>
          </p:cNvPicPr>
          <p:nvPr userDrawn="1"/>
        </p:nvPicPr>
        <p:blipFill>
          <a:blip r:embed="rId5" cstate="print">
            <a:extLst>
              <a:ext uri="{28A0092B-C50C-407E-A947-70E740481C1C}">
                <a14:useLocalDpi xmlns:a14="http://schemas.microsoft.com/office/drawing/2010/main" val="0"/>
              </a:ext>
            </a:extLst>
          </a:blip>
          <a:srcRect/>
          <a:stretch>
            <a:fillRect/>
          </a:stretch>
        </p:blipFill>
        <p:spPr bwMode="auto">
          <a:xfrm>
            <a:off x="7304016" y="5554147"/>
            <a:ext cx="4891136" cy="131230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p:cNvSpPr>
            <a:spLocks noGrp="1"/>
          </p:cNvSpPr>
          <p:nvPr>
            <p:ph type="title" hasCustomPrompt="1"/>
          </p:nvPr>
        </p:nvSpPr>
        <p:spPr>
          <a:xfrm>
            <a:off x="628510" y="104505"/>
            <a:ext cx="11283857" cy="967925"/>
          </a:xfrm>
        </p:spPr>
        <p:txBody>
          <a:bodyPr anchor="ctr" anchorCtr="0">
            <a:normAutofit/>
          </a:bodyPr>
          <a:lstStyle>
            <a:lvl1pPr algn="l">
              <a:defRPr sz="3200" b="1">
                <a:solidFill>
                  <a:srgbClr val="003366"/>
                </a:solidFill>
                <a:latin typeface="Arial Narrow" panose="020B0606020202030204" pitchFamily="34" charset="0"/>
              </a:defRPr>
            </a:lvl1pPr>
          </a:lstStyle>
          <a:p>
            <a:r>
              <a:rPr lang="en-US" dirty="0"/>
              <a:t>Two-row </a:t>
            </a:r>
            <a:br>
              <a:rPr lang="en-US" dirty="0"/>
            </a:br>
            <a:r>
              <a:rPr lang="en-US" dirty="0"/>
              <a:t>Heading</a:t>
            </a:r>
            <a:endParaRPr lang="en-CA" dirty="0"/>
          </a:p>
        </p:txBody>
      </p:sp>
      <p:pic>
        <p:nvPicPr>
          <p:cNvPr id="11" name="Picture 10"/>
          <p:cNvPicPr>
            <a:picLocks noChangeAspect="1"/>
          </p:cNvPicPr>
          <p:nvPr userDrawn="1"/>
        </p:nvPicPr>
        <p:blipFill>
          <a:blip r:embed="rId6"/>
          <a:stretch>
            <a:fillRect/>
          </a:stretch>
        </p:blipFill>
        <p:spPr>
          <a:xfrm>
            <a:off x="7273536" y="5381671"/>
            <a:ext cx="4915915" cy="1484784"/>
          </a:xfrm>
          <a:prstGeom prst="rect">
            <a:avLst/>
          </a:prstGeom>
        </p:spPr>
      </p:pic>
      <p:sp>
        <p:nvSpPr>
          <p:cNvPr id="25" name="Content Placeholder 2"/>
          <p:cNvSpPr>
            <a:spLocks noGrp="1"/>
          </p:cNvSpPr>
          <p:nvPr>
            <p:ph idx="1" hasCustomPrompt="1"/>
          </p:nvPr>
        </p:nvSpPr>
        <p:spPr>
          <a:xfrm>
            <a:off x="628510" y="1432788"/>
            <a:ext cx="11283857" cy="4961239"/>
          </a:xfrm>
        </p:spPr>
        <p:txBody>
          <a:bodyPr>
            <a:normAutofit/>
          </a:bodyPr>
          <a:lstStyle>
            <a:lvl1pPr marL="285750" indent="-285750">
              <a:lnSpc>
                <a:spcPct val="120000"/>
              </a:lnSpc>
              <a:spcBef>
                <a:spcPts val="1200"/>
              </a:spcBef>
              <a:buClr>
                <a:srgbClr val="D05612"/>
              </a:buClr>
              <a:buFont typeface="Wingdings" panose="05000000000000000000" pitchFamily="2" charset="2"/>
              <a:buChar char="Ø"/>
              <a:defRPr sz="2000" b="1" baseline="0">
                <a:solidFill>
                  <a:srgbClr val="003366"/>
                </a:solidFill>
                <a:latin typeface="Arial Narrow" panose="020B0606020202030204" pitchFamily="34" charset="0"/>
              </a:defRPr>
            </a:lvl1pPr>
            <a:lvl2pPr marL="685800" indent="-228600">
              <a:lnSpc>
                <a:spcPct val="120000"/>
              </a:lnSpc>
              <a:buFont typeface="Wingdings" panose="05000000000000000000" pitchFamily="2" charset="2"/>
              <a:buChar char="§"/>
              <a:defRPr sz="2000">
                <a:solidFill>
                  <a:srgbClr val="003366"/>
                </a:solidFill>
                <a:latin typeface="Arial Narrow" panose="020B0606020202030204" pitchFamily="34" charset="0"/>
              </a:defRPr>
            </a:lvl2pPr>
            <a:lvl3pPr marL="863600" indent="-177800">
              <a:lnSpc>
                <a:spcPct val="120000"/>
              </a:lnSpc>
              <a:buFont typeface="Arial Narrow" panose="020B0606020202030204" pitchFamily="34" charset="0"/>
              <a:buChar char="−"/>
              <a:defRPr sz="1800">
                <a:solidFill>
                  <a:srgbClr val="003366"/>
                </a:solidFill>
                <a:latin typeface="Arial Narrow" panose="020B0606020202030204" pitchFamily="34" charset="0"/>
              </a:defRPr>
            </a:lvl3pPr>
            <a:lvl4pPr>
              <a:defRPr sz="1400">
                <a:solidFill>
                  <a:srgbClr val="003366"/>
                </a:solidFill>
                <a:latin typeface="Arial Narrow" panose="020B0606020202030204" pitchFamily="34" charset="0"/>
              </a:defRPr>
            </a:lvl4pPr>
            <a:lvl5pPr>
              <a:defRPr sz="1400">
                <a:solidFill>
                  <a:srgbClr val="003366"/>
                </a:solidFill>
                <a:latin typeface="Arial Narrow" panose="020B0606020202030204" pitchFamily="34" charset="0"/>
              </a:defRPr>
            </a:lvl5pPr>
          </a:lstStyle>
          <a:p>
            <a:pPr lvl="0"/>
            <a:r>
              <a:rPr lang="en-US" dirty="0"/>
              <a:t>First level</a:t>
            </a:r>
          </a:p>
          <a:p>
            <a:pPr lvl="1"/>
            <a:r>
              <a:rPr lang="en-US" dirty="0"/>
              <a:t>Second level</a:t>
            </a:r>
          </a:p>
          <a:p>
            <a:pPr lvl="2"/>
            <a:r>
              <a:rPr lang="en-US" dirty="0"/>
              <a:t>Third level</a:t>
            </a:r>
          </a:p>
        </p:txBody>
      </p:sp>
      <p:sp>
        <p:nvSpPr>
          <p:cNvPr id="13" name="Slide Number Placeholder 5"/>
          <p:cNvSpPr>
            <a:spLocks noGrp="1"/>
          </p:cNvSpPr>
          <p:nvPr>
            <p:ph type="sldNum" sz="quarter" idx="12"/>
          </p:nvPr>
        </p:nvSpPr>
        <p:spPr>
          <a:xfrm>
            <a:off x="9188119" y="6356352"/>
            <a:ext cx="2743200" cy="342048"/>
          </a:xfrm>
        </p:spPr>
        <p:txBody>
          <a:bodyPr/>
          <a:lstStyle>
            <a:lvl1pPr>
              <a:defRPr>
                <a:solidFill>
                  <a:schemeClr val="accent4"/>
                </a:solidFill>
              </a:defRPr>
            </a:lvl1pPr>
          </a:lstStyle>
          <a:p>
            <a:pPr marL="25400">
              <a:lnSpc>
                <a:spcPts val="1425"/>
              </a:lnSpc>
            </a:pPr>
            <a:fld id="{81D60167-4931-47E6-BA6A-407CBD079E47}" type="slidenum">
              <a:rPr lang="en-CA" spc="-5" smtClean="0"/>
              <a:pPr marL="25400">
                <a:lnSpc>
                  <a:spcPts val="1425"/>
                </a:lnSpc>
              </a:pPr>
              <a:t>‹#›</a:t>
            </a:fld>
            <a:endParaRPr lang="en-CA" spc="-5" dirty="0"/>
          </a:p>
        </p:txBody>
      </p:sp>
    </p:spTree>
    <p:extLst>
      <p:ext uri="{BB962C8B-B14F-4D97-AF65-F5344CB8AC3E}">
        <p14:creationId xmlns:p14="http://schemas.microsoft.com/office/powerpoint/2010/main" val="122125847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76" y="1"/>
            <a:ext cx="12190048" cy="6854709"/>
          </a:xfrm>
          <a:prstGeom prst="rect">
            <a:avLst/>
          </a:prstGeom>
        </p:spPr>
      </p:pic>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Title 1"/>
          <p:cNvSpPr>
            <a:spLocks noGrp="1"/>
          </p:cNvSpPr>
          <p:nvPr>
            <p:ph type="title" hasCustomPrompt="1"/>
          </p:nvPr>
        </p:nvSpPr>
        <p:spPr>
          <a:xfrm>
            <a:off x="838201" y="324095"/>
            <a:ext cx="10352772" cy="881532"/>
          </a:xfrm>
        </p:spPr>
        <p:txBody>
          <a:bodyPr>
            <a:normAutofit/>
          </a:bodyPr>
          <a:lstStyle>
            <a:lvl1pPr>
              <a:defRPr sz="3200" b="0">
                <a:solidFill>
                  <a:schemeClr val="bg2">
                    <a:lumMod val="50000"/>
                  </a:schemeClr>
                </a:solidFill>
              </a:defRPr>
            </a:lvl1pPr>
          </a:lstStyle>
          <a:p>
            <a:r>
              <a:rPr lang="en-US" dirty="0"/>
              <a:t>CLICK TO EDIT MASTER TITLE STYLE</a:t>
            </a:r>
          </a:p>
        </p:txBody>
      </p:sp>
      <p:sp>
        <p:nvSpPr>
          <p:cNvPr id="9" name="Slide Number Placeholder 5"/>
          <p:cNvSpPr>
            <a:spLocks noGrp="1"/>
          </p:cNvSpPr>
          <p:nvPr>
            <p:ph type="sldNum" sz="quarter" idx="12"/>
          </p:nvPr>
        </p:nvSpPr>
        <p:spPr>
          <a:xfrm>
            <a:off x="9290785" y="6356352"/>
            <a:ext cx="2743200" cy="365125"/>
          </a:xfrm>
        </p:spPr>
        <p:txBody>
          <a:bodyPr/>
          <a:lstStyle>
            <a:lvl1pPr>
              <a:defRPr>
                <a:solidFill>
                  <a:schemeClr val="tx2"/>
                </a:solidFill>
              </a:defRPr>
            </a:lvl1pPr>
          </a:lstStyle>
          <a:p>
            <a:fld id="{F47DBEAC-8B79-F045-AB5E-EB5B72EE06CE}" type="slidenum">
              <a:rPr lang="en-US" smtClean="0"/>
              <a:pPr/>
              <a:t>‹#›</a:t>
            </a:fld>
            <a:endParaRPr lang="en-US" dirty="0"/>
          </a:p>
        </p:txBody>
      </p:sp>
      <p:pic>
        <p:nvPicPr>
          <p:cNvPr id="10" name="Picture 9"/>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06335" y="1300666"/>
            <a:ext cx="1294469" cy="293441"/>
          </a:xfrm>
          <a:prstGeom prst="rect">
            <a:avLst/>
          </a:prstGeom>
        </p:spPr>
      </p:pic>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Blank with Title">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76" y="1"/>
            <a:ext cx="12190048" cy="6854709"/>
          </a:xfrm>
          <a:prstGeom prst="rect">
            <a:avLst/>
          </a:prstGeom>
        </p:spPr>
      </p:pic>
      <p:sp>
        <p:nvSpPr>
          <p:cNvPr id="6" name="Title 1"/>
          <p:cNvSpPr>
            <a:spLocks noGrp="1"/>
          </p:cNvSpPr>
          <p:nvPr>
            <p:ph type="title" hasCustomPrompt="1"/>
          </p:nvPr>
        </p:nvSpPr>
        <p:spPr>
          <a:xfrm>
            <a:off x="838200" y="324000"/>
            <a:ext cx="11725507" cy="881532"/>
          </a:xfrm>
        </p:spPr>
        <p:txBody>
          <a:bodyPr>
            <a:normAutofit/>
          </a:bodyPr>
          <a:lstStyle>
            <a:lvl1pPr>
              <a:defRPr sz="3200">
                <a:solidFill>
                  <a:schemeClr val="bg2">
                    <a:lumMod val="50000"/>
                  </a:schemeClr>
                </a:solidFill>
              </a:defRPr>
            </a:lvl1pPr>
          </a:lstStyle>
          <a:p>
            <a:r>
              <a:rPr lang="en-US" dirty="0"/>
              <a:t>CLICK TO EDIT MASTER TITLE STYLE</a:t>
            </a:r>
          </a:p>
        </p:txBody>
      </p:sp>
      <p:sp>
        <p:nvSpPr>
          <p:cNvPr id="7" name="Slide Number Placeholder 5"/>
          <p:cNvSpPr>
            <a:spLocks noGrp="1"/>
          </p:cNvSpPr>
          <p:nvPr>
            <p:ph type="sldNum" sz="quarter" idx="12"/>
          </p:nvPr>
        </p:nvSpPr>
        <p:spPr>
          <a:xfrm>
            <a:off x="9290785" y="6356352"/>
            <a:ext cx="2743200" cy="365125"/>
          </a:xfrm>
        </p:spPr>
        <p:txBody>
          <a:bodyPr/>
          <a:lstStyle>
            <a:lvl1pPr>
              <a:defRPr>
                <a:solidFill>
                  <a:schemeClr val="tx2"/>
                </a:solidFill>
              </a:defRPr>
            </a:lvl1pPr>
          </a:lstStyle>
          <a:p>
            <a:fld id="{F47DBEAC-8B79-F045-AB5E-EB5B72EE06CE}" type="slidenum">
              <a:rPr lang="en-US" smtClean="0"/>
              <a:pPr/>
              <a:t>‹#›</a:t>
            </a:fld>
            <a:endParaRPr lang="en-US" dirty="0"/>
          </a:p>
        </p:txBody>
      </p:sp>
      <p:pic>
        <p:nvPicPr>
          <p:cNvPr id="8" name="Picture 7"/>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06335" y="1300666"/>
            <a:ext cx="1294469" cy="293441"/>
          </a:xfrm>
          <a:prstGeom prst="rect">
            <a:avLst/>
          </a:prstGeom>
        </p:spPr>
      </p:pic>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endParaRPr lang="en-CA"/>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CA"/>
          </a:p>
        </p:txBody>
      </p:sp>
      <p:sp>
        <p:nvSpPr>
          <p:cNvPr id="4" name="Date Placeholder 3"/>
          <p:cNvSpPr>
            <a:spLocks noGrp="1"/>
          </p:cNvSpPr>
          <p:nvPr>
            <p:ph type="dt" sz="half" idx="10"/>
          </p:nvPr>
        </p:nvSpPr>
        <p:spPr/>
        <p:txBody>
          <a:bodyPr/>
          <a:lstStyle/>
          <a:p>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99B5EC7A-65F8-4BB0-962D-CC53A4D2E701}" type="slidenum">
              <a:rPr lang="en-CA" smtClean="0"/>
              <a:t>‹#›</a:t>
            </a:fld>
            <a:endParaRPr lang="en-CA"/>
          </a:p>
        </p:txBody>
      </p:sp>
    </p:spTree>
    <p:extLst>
      <p:ext uri="{BB962C8B-B14F-4D97-AF65-F5344CB8AC3E}">
        <p14:creationId xmlns:p14="http://schemas.microsoft.com/office/powerpoint/2010/main" val="303812219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a:stretch>
            <a:fillRect/>
          </a:stretch>
        </p:blipFill>
        <p:spPr>
          <a:xfrm>
            <a:off x="0" y="8286"/>
            <a:ext cx="12192000" cy="6841427"/>
          </a:xfrm>
          <a:prstGeom prst="rect">
            <a:avLst/>
          </a:prstGeom>
        </p:spPr>
      </p:pic>
      <p:sp>
        <p:nvSpPr>
          <p:cNvPr id="20" name="Title 1"/>
          <p:cNvSpPr>
            <a:spLocks noGrp="1"/>
          </p:cNvSpPr>
          <p:nvPr>
            <p:ph type="title" hasCustomPrompt="1"/>
          </p:nvPr>
        </p:nvSpPr>
        <p:spPr>
          <a:xfrm>
            <a:off x="1123785" y="196223"/>
            <a:ext cx="10515600" cy="881532"/>
          </a:xfrm>
        </p:spPr>
        <p:txBody>
          <a:bodyPr>
            <a:normAutofit/>
          </a:bodyPr>
          <a:lstStyle>
            <a:lvl1pPr>
              <a:defRPr sz="2800" b="0">
                <a:solidFill>
                  <a:schemeClr val="bg2">
                    <a:lumMod val="50000"/>
                  </a:schemeClr>
                </a:solidFill>
              </a:defRPr>
            </a:lvl1pPr>
          </a:lstStyle>
          <a:p>
            <a:r>
              <a:rPr lang="en-US" dirty="0"/>
              <a:t>CLICK TO EDIT MASTER TITLE STYLE</a:t>
            </a:r>
          </a:p>
        </p:txBody>
      </p:sp>
      <p:sp>
        <p:nvSpPr>
          <p:cNvPr id="21" name="Slide Number Placeholder 5"/>
          <p:cNvSpPr>
            <a:spLocks noGrp="1"/>
          </p:cNvSpPr>
          <p:nvPr>
            <p:ph type="sldNum" sz="quarter" idx="12"/>
          </p:nvPr>
        </p:nvSpPr>
        <p:spPr>
          <a:xfrm>
            <a:off x="61144" y="5737190"/>
            <a:ext cx="747504" cy="365125"/>
          </a:xfrm>
        </p:spPr>
        <p:txBody>
          <a:bodyPr/>
          <a:lstStyle>
            <a:lvl1pPr algn="ctr">
              <a:defRPr sz="1100">
                <a:solidFill>
                  <a:schemeClr val="accent1"/>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fld id="{F47DBEAC-8B79-F045-AB5E-EB5B72EE06CE}" type="slidenum">
              <a:rPr kumimoji="0" lang="en-US" sz="1100" b="0" i="0" u="none" strike="noStrike" kern="1200" cap="none" spc="0" normalizeH="0" baseline="0" noProof="0" smtClean="0">
                <a:ln>
                  <a:noFill/>
                </a:ln>
                <a:solidFill>
                  <a:srgbClr val="91BECD"/>
                </a:solidFill>
                <a:effectLst/>
                <a:uLnTx/>
                <a:uFillTx/>
                <a:latin typeface="Arial" panose="020B0604020202020204"/>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a:t>
            </a:fld>
            <a:endParaRPr kumimoji="0" lang="en-US" sz="1100" b="0" i="0" u="none" strike="noStrike" kern="1200" cap="none" spc="0" normalizeH="0" baseline="0" noProof="0" dirty="0">
              <a:ln>
                <a:noFill/>
              </a:ln>
              <a:solidFill>
                <a:srgbClr val="91BECD"/>
              </a:solidFill>
              <a:effectLst/>
              <a:uLnTx/>
              <a:uFillTx/>
              <a:latin typeface="Arial" panose="020B0604020202020204"/>
              <a:ea typeface="+mn-ea"/>
              <a:cs typeface="+mn-cs"/>
            </a:endParaRPr>
          </a:p>
        </p:txBody>
      </p:sp>
      <p:sp>
        <p:nvSpPr>
          <p:cNvPr id="22" name="Text Placeholder 10"/>
          <p:cNvSpPr>
            <a:spLocks noGrp="1"/>
          </p:cNvSpPr>
          <p:nvPr>
            <p:ph type="body" sz="quarter" idx="13" hasCustomPrompt="1"/>
          </p:nvPr>
        </p:nvSpPr>
        <p:spPr>
          <a:xfrm>
            <a:off x="1123785" y="1581407"/>
            <a:ext cx="10807534" cy="4917159"/>
          </a:xfrm>
        </p:spPr>
        <p:txBody>
          <a:bodyPr/>
          <a:lstStyle>
            <a:lvl1pPr marL="257168" indent="-257168">
              <a:buClr>
                <a:schemeClr val="accent2"/>
              </a:buClr>
              <a:buFont typeface="Arial" charset="0"/>
              <a:buChar char="•"/>
              <a:defRPr sz="1800">
                <a:latin typeface="+mn-lt"/>
              </a:defRPr>
            </a:lvl1pPr>
            <a:lvl2pPr>
              <a:defRPr sz="1650"/>
            </a:lvl2pPr>
          </a:lstStyle>
          <a:p>
            <a:pPr lvl="0"/>
            <a:r>
              <a:rPr lang="en-US" dirty="0"/>
              <a:t>First level</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72168820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2_Title">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srcRect/>
          <a:stretch/>
        </p:blipFill>
        <p:spPr>
          <a:xfrm>
            <a:off x="1" y="0"/>
            <a:ext cx="12191998" cy="6857999"/>
          </a:xfrm>
          <a:prstGeom prst="rect">
            <a:avLst/>
          </a:prstGeom>
        </p:spPr>
      </p:pic>
      <p:sp>
        <p:nvSpPr>
          <p:cNvPr id="10" name="Text Placeholder 9"/>
          <p:cNvSpPr>
            <a:spLocks noGrp="1"/>
          </p:cNvSpPr>
          <p:nvPr>
            <p:ph type="body" sz="quarter" idx="10" hasCustomPrompt="1"/>
          </p:nvPr>
        </p:nvSpPr>
        <p:spPr>
          <a:xfrm>
            <a:off x="214009" y="1459149"/>
            <a:ext cx="7402748" cy="1896894"/>
          </a:xfrm>
        </p:spPr>
        <p:txBody>
          <a:bodyPr anchor="ctr" anchorCtr="1">
            <a:noAutofit/>
          </a:bodyPr>
          <a:lstStyle>
            <a:lvl1pPr marL="0" indent="0" algn="ctr">
              <a:buNone/>
              <a:defRPr sz="4000">
                <a:solidFill>
                  <a:schemeClr val="bg2">
                    <a:lumMod val="50000"/>
                  </a:schemeClr>
                </a:solidFill>
              </a:defRPr>
            </a:lvl1pPr>
          </a:lstStyle>
          <a:p>
            <a:pPr lvl="0"/>
            <a:r>
              <a:rPr lang="en-US" dirty="0"/>
              <a:t>Subtitle</a:t>
            </a:r>
          </a:p>
        </p:txBody>
      </p:sp>
    </p:spTree>
    <p:extLst>
      <p:ext uri="{BB962C8B-B14F-4D97-AF65-F5344CB8AC3E}">
        <p14:creationId xmlns:p14="http://schemas.microsoft.com/office/powerpoint/2010/main" val="253168343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10" name="Picture 9"/>
          <p:cNvPicPr>
            <a:picLocks noChangeAspect="1"/>
          </p:cNvPicPr>
          <p:nvPr userDrawn="1"/>
        </p:nvPicPr>
        <p:blipFill rotWithShape="1">
          <a:blip r:embed="rId2"/>
          <a:srcRect l="164067" t="17944" r="-145887" b="-9025"/>
          <a:stretch/>
        </p:blipFill>
        <p:spPr>
          <a:xfrm>
            <a:off x="9327720" y="5015527"/>
            <a:ext cx="1843863" cy="470873"/>
          </a:xfrm>
          <a:prstGeom prst="rect">
            <a:avLst/>
          </a:prstGeom>
        </p:spPr>
      </p:pic>
      <p:pic>
        <p:nvPicPr>
          <p:cNvPr id="8" name="Picture 7"/>
          <p:cNvPicPr>
            <a:picLocks noChangeAspect="1"/>
          </p:cNvPicPr>
          <p:nvPr userDrawn="1"/>
        </p:nvPicPr>
        <p:blipFill>
          <a:blip r:embed="rId3"/>
          <a:stretch>
            <a:fillRect/>
          </a:stretch>
        </p:blipFill>
        <p:spPr>
          <a:xfrm>
            <a:off x="0" y="-30922"/>
            <a:ext cx="12192000" cy="6841427"/>
          </a:xfrm>
          <a:prstGeom prst="rect">
            <a:avLst/>
          </a:prstGeom>
        </p:spPr>
      </p:pic>
      <p:sp>
        <p:nvSpPr>
          <p:cNvPr id="12" name="Text Placeholder 10"/>
          <p:cNvSpPr>
            <a:spLocks noGrp="1"/>
          </p:cNvSpPr>
          <p:nvPr>
            <p:ph type="body" sz="quarter" idx="13" hasCustomPrompt="1"/>
          </p:nvPr>
        </p:nvSpPr>
        <p:spPr>
          <a:xfrm>
            <a:off x="1272539" y="1581407"/>
            <a:ext cx="10658780" cy="4917159"/>
          </a:xfrm>
        </p:spPr>
        <p:txBody>
          <a:bodyPr/>
          <a:lstStyle>
            <a:lvl1pPr marL="257168" indent="-257168">
              <a:buClr>
                <a:schemeClr val="accent2"/>
              </a:buClr>
              <a:buFont typeface="Arial" charset="0"/>
              <a:buChar char="•"/>
              <a:defRPr sz="1800">
                <a:latin typeface="+mn-lt"/>
              </a:defRPr>
            </a:lvl1pPr>
            <a:lvl2pPr>
              <a:defRPr sz="1650"/>
            </a:lvl2pPr>
          </a:lstStyle>
          <a:p>
            <a:pPr lvl="0"/>
            <a:r>
              <a:rPr lang="en-US" dirty="0"/>
              <a:t>First level</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5" name="Title 1"/>
          <p:cNvSpPr>
            <a:spLocks noGrp="1"/>
          </p:cNvSpPr>
          <p:nvPr>
            <p:ph type="title" hasCustomPrompt="1"/>
          </p:nvPr>
        </p:nvSpPr>
        <p:spPr>
          <a:xfrm>
            <a:off x="1272539" y="196223"/>
            <a:ext cx="10366845" cy="881532"/>
          </a:xfrm>
        </p:spPr>
        <p:txBody>
          <a:bodyPr>
            <a:normAutofit/>
          </a:bodyPr>
          <a:lstStyle>
            <a:lvl1pPr>
              <a:defRPr sz="2400" b="0">
                <a:solidFill>
                  <a:schemeClr val="bg2">
                    <a:lumMod val="50000"/>
                  </a:schemeClr>
                </a:solidFill>
              </a:defRPr>
            </a:lvl1pPr>
          </a:lstStyle>
          <a:p>
            <a:r>
              <a:rPr lang="en-US" dirty="0"/>
              <a:t>CLICK TO EDIT MASTER TITLE STYLE</a:t>
            </a:r>
          </a:p>
        </p:txBody>
      </p:sp>
      <p:sp>
        <p:nvSpPr>
          <p:cNvPr id="7" name="Slide Number Placeholder 3"/>
          <p:cNvSpPr>
            <a:spLocks noGrp="1"/>
          </p:cNvSpPr>
          <p:nvPr>
            <p:ph type="sldNum" sz="quarter" idx="4294967295"/>
          </p:nvPr>
        </p:nvSpPr>
        <p:spPr>
          <a:xfrm>
            <a:off x="259080" y="5730240"/>
            <a:ext cx="516449" cy="525780"/>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47DBEAC-8B79-F045-AB5E-EB5B72EE06CE}" type="slidenum">
              <a:rPr kumimoji="0" lang="en-US" sz="1200" b="0" i="0" u="none" strike="noStrike" kern="1200" cap="none" spc="0" normalizeH="0" baseline="0" noProof="0" smtClean="0">
                <a:ln>
                  <a:noFill/>
                </a:ln>
                <a:solidFill>
                  <a:srgbClr val="000000">
                    <a:tint val="75000"/>
                  </a:srgbClr>
                </a:solidFill>
                <a:effectLst/>
                <a:uLnTx/>
                <a:uFillTx/>
                <a:latin typeface="Arial" panose="020B06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dirty="0">
              <a:ln>
                <a:noFill/>
              </a:ln>
              <a:solidFill>
                <a:srgbClr val="000000">
                  <a:tint val="75000"/>
                </a:srgbClr>
              </a:solidFill>
              <a:effectLst/>
              <a:uLnTx/>
              <a:uFillTx/>
              <a:latin typeface="Arial" panose="020B0604020202020204"/>
              <a:ea typeface="+mn-ea"/>
              <a:cs typeface="+mn-cs"/>
            </a:endParaRPr>
          </a:p>
        </p:txBody>
      </p:sp>
    </p:spTree>
    <p:extLst>
      <p:ext uri="{BB962C8B-B14F-4D97-AF65-F5344CB8AC3E}">
        <p14:creationId xmlns:p14="http://schemas.microsoft.com/office/powerpoint/2010/main" val="327789876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itle">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275"/>
            <a:ext cx="12191999" cy="6857451"/>
          </a:xfrm>
          <a:prstGeom prst="rect">
            <a:avLst/>
          </a:prstGeom>
        </p:spPr>
      </p:pic>
      <p:sp>
        <p:nvSpPr>
          <p:cNvPr id="2" name="Title 1"/>
          <p:cNvSpPr>
            <a:spLocks noGrp="1"/>
          </p:cNvSpPr>
          <p:nvPr>
            <p:ph type="title" hasCustomPrompt="1"/>
          </p:nvPr>
        </p:nvSpPr>
        <p:spPr>
          <a:xfrm>
            <a:off x="889535" y="2358191"/>
            <a:ext cx="10515600" cy="1613054"/>
          </a:xfrm>
        </p:spPr>
        <p:txBody>
          <a:bodyPr>
            <a:noAutofit/>
          </a:bodyPr>
          <a:lstStyle>
            <a:lvl1pPr algn="ctr">
              <a:lnSpc>
                <a:spcPts val="4800"/>
              </a:lnSpc>
              <a:defRPr sz="4800" b="1">
                <a:solidFill>
                  <a:schemeClr val="tx2"/>
                </a:solidFill>
              </a:defRPr>
            </a:lvl1pPr>
          </a:lstStyle>
          <a:p>
            <a:r>
              <a:rPr lang="en-US" dirty="0"/>
              <a:t>PRESENTATION TITLE</a:t>
            </a:r>
            <a:br>
              <a:rPr lang="en-US" dirty="0"/>
            </a:br>
            <a:r>
              <a:rPr lang="en-US" dirty="0"/>
              <a:t>ON TWO LINES</a:t>
            </a:r>
          </a:p>
        </p:txBody>
      </p:sp>
      <p:sp>
        <p:nvSpPr>
          <p:cNvPr id="10" name="Text Placeholder 9"/>
          <p:cNvSpPr>
            <a:spLocks noGrp="1"/>
          </p:cNvSpPr>
          <p:nvPr>
            <p:ph type="body" sz="quarter" idx="10" hasCustomPrompt="1"/>
          </p:nvPr>
        </p:nvSpPr>
        <p:spPr>
          <a:xfrm>
            <a:off x="888999" y="4495156"/>
            <a:ext cx="10516135" cy="890588"/>
          </a:xfrm>
        </p:spPr>
        <p:txBody>
          <a:bodyPr>
            <a:normAutofit/>
          </a:bodyPr>
          <a:lstStyle>
            <a:lvl1pPr marL="0" indent="0" algn="ctr">
              <a:buNone/>
              <a:defRPr sz="2200">
                <a:solidFill>
                  <a:schemeClr val="bg2">
                    <a:lumMod val="50000"/>
                  </a:schemeClr>
                </a:solidFill>
              </a:defRPr>
            </a:lvl1pPr>
          </a:lstStyle>
          <a:p>
            <a:pPr lvl="0"/>
            <a:r>
              <a:rPr lang="en-US" dirty="0"/>
              <a:t>Subtitle</a:t>
            </a:r>
          </a:p>
        </p:txBody>
      </p:sp>
      <p:sp>
        <p:nvSpPr>
          <p:cNvPr id="6" name="Isosceles Triangle 5"/>
          <p:cNvSpPr/>
          <p:nvPr userDrawn="1"/>
        </p:nvSpPr>
        <p:spPr>
          <a:xfrm rot="5400000">
            <a:off x="1753054" y="-1355905"/>
            <a:ext cx="1097005" cy="3809365"/>
          </a:xfrm>
          <a:prstGeom prst="triangle">
            <a:avLst>
              <a:gd name="adj" fmla="val 50152"/>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pic>
        <p:nvPicPr>
          <p:cNvPr id="7" name="Picture 6"/>
          <p:cNvPicPr>
            <a:picLocks noChangeAspect="1"/>
          </p:cNvPicPr>
          <p:nvPr userDrawn="1"/>
        </p:nvPicPr>
        <p:blipFill rotWithShape="1">
          <a:blip r:embed="rId3">
            <a:extLst>
              <a:ext uri="{28A0092B-C50C-407E-A947-70E740481C1C}">
                <a14:useLocalDpi xmlns:a14="http://schemas.microsoft.com/office/drawing/2010/main" val="0"/>
              </a:ext>
            </a:extLst>
          </a:blip>
          <a:srcRect t="3529" r="68299" b="88470"/>
          <a:stretch/>
        </p:blipFill>
        <p:spPr>
          <a:xfrm>
            <a:off x="110294" y="225988"/>
            <a:ext cx="3064706" cy="645578"/>
          </a:xfrm>
          <a:prstGeom prst="roundRect">
            <a:avLst/>
          </a:prstGeom>
        </p:spPr>
      </p:pic>
      <p:pic>
        <p:nvPicPr>
          <p:cNvPr id="8" name="Picture 7"/>
          <p:cNvPicPr>
            <a:picLocks noChangeAspect="1"/>
          </p:cNvPicPr>
          <p:nvPr userDrawn="1"/>
        </p:nvPicPr>
        <p:blipFill>
          <a:blip r:embed="rId4"/>
          <a:stretch>
            <a:fillRect/>
          </a:stretch>
        </p:blipFill>
        <p:spPr>
          <a:xfrm>
            <a:off x="9652000" y="6083717"/>
            <a:ext cx="2472623" cy="561975"/>
          </a:xfrm>
          <a:prstGeom prst="rect">
            <a:avLst/>
          </a:prstGeom>
        </p:spPr>
      </p:pic>
    </p:spTree>
    <p:extLst>
      <p:ext uri="{BB962C8B-B14F-4D97-AF65-F5344CB8AC3E}">
        <p14:creationId xmlns:p14="http://schemas.microsoft.com/office/powerpoint/2010/main" val="168523459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Two Content">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76" y="1"/>
            <a:ext cx="12190048" cy="6854709"/>
          </a:xfrm>
          <a:prstGeom prst="rect">
            <a:avLst/>
          </a:prstGeom>
        </p:spPr>
      </p:pic>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Title 1"/>
          <p:cNvSpPr>
            <a:spLocks noGrp="1"/>
          </p:cNvSpPr>
          <p:nvPr>
            <p:ph type="title" hasCustomPrompt="1"/>
          </p:nvPr>
        </p:nvSpPr>
        <p:spPr>
          <a:xfrm>
            <a:off x="838201" y="324095"/>
            <a:ext cx="10352772" cy="881532"/>
          </a:xfrm>
        </p:spPr>
        <p:txBody>
          <a:bodyPr>
            <a:normAutofit/>
          </a:bodyPr>
          <a:lstStyle>
            <a:lvl1pPr>
              <a:defRPr sz="3200" b="0">
                <a:solidFill>
                  <a:schemeClr val="bg2">
                    <a:lumMod val="50000"/>
                  </a:schemeClr>
                </a:solidFill>
              </a:defRPr>
            </a:lvl1pPr>
          </a:lstStyle>
          <a:p>
            <a:r>
              <a:rPr lang="en-US" dirty="0"/>
              <a:t>CLICK TO EDIT MASTER TITLE STYLE</a:t>
            </a:r>
          </a:p>
        </p:txBody>
      </p:sp>
      <p:sp>
        <p:nvSpPr>
          <p:cNvPr id="9" name="Slide Number Placeholder 5"/>
          <p:cNvSpPr>
            <a:spLocks noGrp="1"/>
          </p:cNvSpPr>
          <p:nvPr>
            <p:ph type="sldNum" sz="quarter" idx="12"/>
          </p:nvPr>
        </p:nvSpPr>
        <p:spPr>
          <a:xfrm>
            <a:off x="9290785" y="6356352"/>
            <a:ext cx="2743200" cy="365125"/>
          </a:xfrm>
        </p:spPr>
        <p:txBody>
          <a:bodyPr/>
          <a:lstStyle>
            <a:lvl1pPr>
              <a:defRPr>
                <a:solidFill>
                  <a:schemeClr val="tx2"/>
                </a:solidFill>
              </a:defRPr>
            </a:lvl1pPr>
          </a:lstStyle>
          <a:p>
            <a:fld id="{F47DBEAC-8B79-F045-AB5E-EB5B72EE06CE}" type="slidenum">
              <a:rPr lang="en-US" smtClean="0"/>
              <a:pPr/>
              <a:t>‹#›</a:t>
            </a:fld>
            <a:endParaRPr lang="en-US" dirty="0"/>
          </a:p>
        </p:txBody>
      </p:sp>
      <p:pic>
        <p:nvPicPr>
          <p:cNvPr id="11" name="Picture 10"/>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06335" y="1300666"/>
            <a:ext cx="1053835" cy="293441"/>
          </a:xfrm>
          <a:prstGeom prst="rect">
            <a:avLst/>
          </a:prstGeom>
        </p:spPr>
      </p:pic>
    </p:spTree>
    <p:extLst>
      <p:ext uri="{BB962C8B-B14F-4D97-AF65-F5344CB8AC3E}">
        <p14:creationId xmlns:p14="http://schemas.microsoft.com/office/powerpoint/2010/main" val="279813588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Blank with Title">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76" y="1"/>
            <a:ext cx="12190048" cy="6854709"/>
          </a:xfrm>
          <a:prstGeom prst="rect">
            <a:avLst/>
          </a:prstGeom>
        </p:spPr>
      </p:pic>
      <p:sp>
        <p:nvSpPr>
          <p:cNvPr id="6" name="Title 1"/>
          <p:cNvSpPr>
            <a:spLocks noGrp="1"/>
          </p:cNvSpPr>
          <p:nvPr>
            <p:ph type="title" hasCustomPrompt="1"/>
          </p:nvPr>
        </p:nvSpPr>
        <p:spPr>
          <a:xfrm>
            <a:off x="838200" y="324000"/>
            <a:ext cx="11725507" cy="881532"/>
          </a:xfrm>
        </p:spPr>
        <p:txBody>
          <a:bodyPr>
            <a:normAutofit/>
          </a:bodyPr>
          <a:lstStyle>
            <a:lvl1pPr>
              <a:defRPr sz="3200">
                <a:solidFill>
                  <a:schemeClr val="bg2">
                    <a:lumMod val="50000"/>
                  </a:schemeClr>
                </a:solidFill>
              </a:defRPr>
            </a:lvl1pPr>
          </a:lstStyle>
          <a:p>
            <a:r>
              <a:rPr lang="en-US" dirty="0"/>
              <a:t>CLICK TO EDIT MASTER TITLE STYLE</a:t>
            </a:r>
          </a:p>
        </p:txBody>
      </p:sp>
      <p:sp>
        <p:nvSpPr>
          <p:cNvPr id="7" name="Slide Number Placeholder 5"/>
          <p:cNvSpPr>
            <a:spLocks noGrp="1"/>
          </p:cNvSpPr>
          <p:nvPr>
            <p:ph type="sldNum" sz="quarter" idx="12"/>
          </p:nvPr>
        </p:nvSpPr>
        <p:spPr>
          <a:xfrm>
            <a:off x="9290785" y="6356352"/>
            <a:ext cx="2743200" cy="365125"/>
          </a:xfrm>
        </p:spPr>
        <p:txBody>
          <a:bodyPr/>
          <a:lstStyle>
            <a:lvl1pPr>
              <a:defRPr>
                <a:solidFill>
                  <a:schemeClr val="tx2"/>
                </a:solidFill>
              </a:defRPr>
            </a:lvl1pPr>
          </a:lstStyle>
          <a:p>
            <a:fld id="{F47DBEAC-8B79-F045-AB5E-EB5B72EE06CE}" type="slidenum">
              <a:rPr lang="en-US" smtClean="0"/>
              <a:pPr/>
              <a:t>‹#›</a:t>
            </a:fld>
            <a:endParaRPr lang="en-US" dirty="0"/>
          </a:p>
        </p:txBody>
      </p:sp>
      <p:pic>
        <p:nvPicPr>
          <p:cNvPr id="9" name="Picture 8"/>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06335" y="1300666"/>
            <a:ext cx="1053835" cy="293441"/>
          </a:xfrm>
          <a:prstGeom prst="rect">
            <a:avLst/>
          </a:prstGeom>
        </p:spPr>
      </p:pic>
    </p:spTree>
    <p:extLst>
      <p:ext uri="{BB962C8B-B14F-4D97-AF65-F5344CB8AC3E}">
        <p14:creationId xmlns:p14="http://schemas.microsoft.com/office/powerpoint/2010/main" val="223798719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275"/>
            <a:ext cx="12191999" cy="6857451"/>
          </a:xfrm>
          <a:prstGeom prst="rect">
            <a:avLst/>
          </a:prstGeom>
        </p:spPr>
      </p:pic>
      <p:sp>
        <p:nvSpPr>
          <p:cNvPr id="2" name="Title 1"/>
          <p:cNvSpPr>
            <a:spLocks noGrp="1"/>
          </p:cNvSpPr>
          <p:nvPr>
            <p:ph type="title" hasCustomPrompt="1"/>
          </p:nvPr>
        </p:nvSpPr>
        <p:spPr>
          <a:xfrm>
            <a:off x="889535" y="2358191"/>
            <a:ext cx="10515600" cy="1613054"/>
          </a:xfrm>
        </p:spPr>
        <p:txBody>
          <a:bodyPr>
            <a:noAutofit/>
          </a:bodyPr>
          <a:lstStyle>
            <a:lvl1pPr algn="ctr">
              <a:lnSpc>
                <a:spcPts val="4800"/>
              </a:lnSpc>
              <a:defRPr sz="4800" b="1">
                <a:solidFill>
                  <a:schemeClr val="tx2"/>
                </a:solidFill>
              </a:defRPr>
            </a:lvl1pPr>
          </a:lstStyle>
          <a:p>
            <a:r>
              <a:rPr lang="en-US" dirty="0"/>
              <a:t>PRESENTATION TITLE</a:t>
            </a:r>
            <a:br>
              <a:rPr lang="en-US" dirty="0"/>
            </a:br>
            <a:r>
              <a:rPr lang="en-US" dirty="0"/>
              <a:t>ON TWO LINES</a:t>
            </a:r>
          </a:p>
        </p:txBody>
      </p:sp>
      <p:sp>
        <p:nvSpPr>
          <p:cNvPr id="10" name="Text Placeholder 9"/>
          <p:cNvSpPr>
            <a:spLocks noGrp="1"/>
          </p:cNvSpPr>
          <p:nvPr>
            <p:ph type="body" sz="quarter" idx="10" hasCustomPrompt="1"/>
          </p:nvPr>
        </p:nvSpPr>
        <p:spPr>
          <a:xfrm>
            <a:off x="888999" y="4495156"/>
            <a:ext cx="10516135" cy="890588"/>
          </a:xfrm>
        </p:spPr>
        <p:txBody>
          <a:bodyPr>
            <a:normAutofit/>
          </a:bodyPr>
          <a:lstStyle>
            <a:lvl1pPr marL="0" indent="0" algn="ctr">
              <a:buNone/>
              <a:defRPr sz="2200">
                <a:solidFill>
                  <a:schemeClr val="bg2">
                    <a:lumMod val="50000"/>
                  </a:schemeClr>
                </a:solidFill>
              </a:defRPr>
            </a:lvl1pPr>
          </a:lstStyle>
          <a:p>
            <a:pPr lvl="0"/>
            <a:r>
              <a:rPr lang="en-US" dirty="0"/>
              <a:t>Subtitle</a:t>
            </a:r>
          </a:p>
        </p:txBody>
      </p:sp>
      <p:sp>
        <p:nvSpPr>
          <p:cNvPr id="6" name="Isosceles Triangle 5"/>
          <p:cNvSpPr/>
          <p:nvPr userDrawn="1"/>
        </p:nvSpPr>
        <p:spPr>
          <a:xfrm rot="5400000">
            <a:off x="1753054" y="-1355905"/>
            <a:ext cx="1097005" cy="3809365"/>
          </a:xfrm>
          <a:prstGeom prst="triangle">
            <a:avLst>
              <a:gd name="adj" fmla="val 50152"/>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pic>
        <p:nvPicPr>
          <p:cNvPr id="7" name="Picture 6"/>
          <p:cNvPicPr>
            <a:picLocks noChangeAspect="1"/>
          </p:cNvPicPr>
          <p:nvPr userDrawn="1"/>
        </p:nvPicPr>
        <p:blipFill rotWithShape="1">
          <a:blip r:embed="rId3">
            <a:extLst>
              <a:ext uri="{28A0092B-C50C-407E-A947-70E740481C1C}">
                <a14:useLocalDpi xmlns:a14="http://schemas.microsoft.com/office/drawing/2010/main" val="0"/>
              </a:ext>
            </a:extLst>
          </a:blip>
          <a:srcRect t="3529" r="68299" b="88470"/>
          <a:stretch/>
        </p:blipFill>
        <p:spPr>
          <a:xfrm>
            <a:off x="110294" y="294392"/>
            <a:ext cx="3064706" cy="577174"/>
          </a:xfrm>
          <a:prstGeom prst="roundRect">
            <a:avLst/>
          </a:prstGeom>
        </p:spPr>
      </p:pic>
      <p:pic>
        <p:nvPicPr>
          <p:cNvPr id="8" name="Picture 7"/>
          <p:cNvPicPr>
            <a:picLocks noChangeAspect="1"/>
          </p:cNvPicPr>
          <p:nvPr userDrawn="1"/>
        </p:nvPicPr>
        <p:blipFill rotWithShape="1">
          <a:blip r:embed="rId4"/>
          <a:srcRect l="164067" t="17944" r="-145887" b="-9025"/>
          <a:stretch/>
        </p:blipFill>
        <p:spPr>
          <a:xfrm>
            <a:off x="9871059" y="6128710"/>
            <a:ext cx="1843863" cy="470873"/>
          </a:xfrm>
          <a:prstGeom prst="rect">
            <a:avLst/>
          </a:prstGeom>
        </p:spPr>
      </p:pic>
    </p:spTree>
    <p:extLst>
      <p:ext uri="{BB962C8B-B14F-4D97-AF65-F5344CB8AC3E}">
        <p14:creationId xmlns:p14="http://schemas.microsoft.com/office/powerpoint/2010/main" val="303637080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userDrawn="1">
  <p:cSld name="Narrative Template: Text Slide">
    <p:spTree>
      <p:nvGrpSpPr>
        <p:cNvPr id="1" name=""/>
        <p:cNvGrpSpPr/>
        <p:nvPr/>
      </p:nvGrpSpPr>
      <p:grpSpPr>
        <a:xfrm>
          <a:off x="0" y="0"/>
          <a:ext cx="0" cy="0"/>
          <a:chOff x="0" y="0"/>
          <a:chExt cx="0" cy="0"/>
        </a:xfrm>
      </p:grpSpPr>
      <p:sp>
        <p:nvSpPr>
          <p:cNvPr id="4" name="Rectangle 3"/>
          <p:cNvSpPr/>
          <p:nvPr userDrawn="1"/>
        </p:nvSpPr>
        <p:spPr>
          <a:xfrm>
            <a:off x="0" y="1189946"/>
            <a:ext cx="12192000" cy="70366"/>
          </a:xfrm>
          <a:prstGeom prst="rect">
            <a:avLst/>
          </a:prstGeom>
          <a:solidFill>
            <a:srgbClr val="61A0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1800"/>
          </a:p>
        </p:txBody>
      </p:sp>
      <p:pic>
        <p:nvPicPr>
          <p:cNvPr id="6147" name="Picture 3"/>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1"/>
            <a:ext cx="12192000" cy="117565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 name="Picture 8"/>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flipH="1">
            <a:off x="50800" y="6440223"/>
            <a:ext cx="1006336" cy="2581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 name="Picture 4"/>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rot="20410061">
            <a:off x="8117813" y="6153331"/>
            <a:ext cx="4069111" cy="106761"/>
          </a:xfrm>
          <a:prstGeom prst="rect">
            <a:avLst/>
          </a:prstGeom>
          <a:noFill/>
          <a:ln>
            <a:noFill/>
          </a:ln>
          <a:scene3d>
            <a:camera prst="orthographicFront">
              <a:rot lat="0" lon="0" rev="120000"/>
            </a:camera>
            <a:lightRig rig="threePt" dir="t"/>
          </a:scene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 name="Picture 5"/>
          <p:cNvPicPr>
            <a:picLocks noChangeAspect="1" noChangeArrowheads="1"/>
          </p:cNvPicPr>
          <p:nvPr userDrawn="1"/>
        </p:nvPicPr>
        <p:blipFill>
          <a:blip r:embed="rId5" cstate="print">
            <a:extLst>
              <a:ext uri="{28A0092B-C50C-407E-A947-70E740481C1C}">
                <a14:useLocalDpi xmlns:a14="http://schemas.microsoft.com/office/drawing/2010/main" val="0"/>
              </a:ext>
            </a:extLst>
          </a:blip>
          <a:srcRect/>
          <a:stretch>
            <a:fillRect/>
          </a:stretch>
        </p:blipFill>
        <p:spPr bwMode="auto">
          <a:xfrm>
            <a:off x="7304016" y="5554147"/>
            <a:ext cx="4891136" cy="131230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p:cNvSpPr>
            <a:spLocks noGrp="1"/>
          </p:cNvSpPr>
          <p:nvPr>
            <p:ph type="title" hasCustomPrompt="1"/>
          </p:nvPr>
        </p:nvSpPr>
        <p:spPr>
          <a:xfrm>
            <a:off x="628510" y="104505"/>
            <a:ext cx="11283857" cy="967925"/>
          </a:xfrm>
        </p:spPr>
        <p:txBody>
          <a:bodyPr anchor="ctr" anchorCtr="0">
            <a:normAutofit/>
          </a:bodyPr>
          <a:lstStyle>
            <a:lvl1pPr algn="l">
              <a:defRPr sz="3200" b="1">
                <a:solidFill>
                  <a:srgbClr val="003366"/>
                </a:solidFill>
                <a:latin typeface="Arial Narrow" panose="020B0606020202030204" pitchFamily="34" charset="0"/>
              </a:defRPr>
            </a:lvl1pPr>
          </a:lstStyle>
          <a:p>
            <a:r>
              <a:rPr lang="en-US" dirty="0"/>
              <a:t>Two-row </a:t>
            </a:r>
            <a:br>
              <a:rPr lang="en-US" dirty="0"/>
            </a:br>
            <a:r>
              <a:rPr lang="en-US" dirty="0"/>
              <a:t>Heading</a:t>
            </a:r>
            <a:endParaRPr lang="en-CA" dirty="0"/>
          </a:p>
        </p:txBody>
      </p:sp>
      <p:pic>
        <p:nvPicPr>
          <p:cNvPr id="11" name="Picture 10"/>
          <p:cNvPicPr>
            <a:picLocks noChangeAspect="1"/>
          </p:cNvPicPr>
          <p:nvPr userDrawn="1"/>
        </p:nvPicPr>
        <p:blipFill>
          <a:blip r:embed="rId6"/>
          <a:stretch>
            <a:fillRect/>
          </a:stretch>
        </p:blipFill>
        <p:spPr>
          <a:xfrm>
            <a:off x="7273536" y="5381671"/>
            <a:ext cx="4915915" cy="1484784"/>
          </a:xfrm>
          <a:prstGeom prst="rect">
            <a:avLst/>
          </a:prstGeom>
        </p:spPr>
      </p:pic>
      <p:sp>
        <p:nvSpPr>
          <p:cNvPr id="25" name="Content Placeholder 2"/>
          <p:cNvSpPr>
            <a:spLocks noGrp="1"/>
          </p:cNvSpPr>
          <p:nvPr>
            <p:ph idx="1" hasCustomPrompt="1"/>
          </p:nvPr>
        </p:nvSpPr>
        <p:spPr>
          <a:xfrm>
            <a:off x="628510" y="1432788"/>
            <a:ext cx="11283857" cy="4961239"/>
          </a:xfrm>
        </p:spPr>
        <p:txBody>
          <a:bodyPr>
            <a:normAutofit/>
          </a:bodyPr>
          <a:lstStyle>
            <a:lvl1pPr marL="285750" indent="-285750">
              <a:lnSpc>
                <a:spcPct val="120000"/>
              </a:lnSpc>
              <a:spcBef>
                <a:spcPts val="1200"/>
              </a:spcBef>
              <a:buClr>
                <a:srgbClr val="D05612"/>
              </a:buClr>
              <a:buFont typeface="Wingdings" panose="05000000000000000000" pitchFamily="2" charset="2"/>
              <a:buChar char="Ø"/>
              <a:defRPr sz="2000" b="1" baseline="0">
                <a:solidFill>
                  <a:srgbClr val="003366"/>
                </a:solidFill>
                <a:latin typeface="Arial Narrow" panose="020B0606020202030204" pitchFamily="34" charset="0"/>
              </a:defRPr>
            </a:lvl1pPr>
            <a:lvl2pPr marL="685800" indent="-228600">
              <a:lnSpc>
                <a:spcPct val="120000"/>
              </a:lnSpc>
              <a:buFont typeface="Wingdings" panose="05000000000000000000" pitchFamily="2" charset="2"/>
              <a:buChar char="§"/>
              <a:defRPr sz="2000">
                <a:solidFill>
                  <a:srgbClr val="003366"/>
                </a:solidFill>
                <a:latin typeface="Arial Narrow" panose="020B0606020202030204" pitchFamily="34" charset="0"/>
              </a:defRPr>
            </a:lvl2pPr>
            <a:lvl3pPr marL="863600" indent="-177800">
              <a:lnSpc>
                <a:spcPct val="120000"/>
              </a:lnSpc>
              <a:buFont typeface="Arial Narrow" panose="020B0606020202030204" pitchFamily="34" charset="0"/>
              <a:buChar char="−"/>
              <a:defRPr sz="1800">
                <a:solidFill>
                  <a:srgbClr val="003366"/>
                </a:solidFill>
                <a:latin typeface="Arial Narrow" panose="020B0606020202030204" pitchFamily="34" charset="0"/>
              </a:defRPr>
            </a:lvl3pPr>
            <a:lvl4pPr>
              <a:defRPr sz="1400">
                <a:solidFill>
                  <a:srgbClr val="003366"/>
                </a:solidFill>
                <a:latin typeface="Arial Narrow" panose="020B0606020202030204" pitchFamily="34" charset="0"/>
              </a:defRPr>
            </a:lvl4pPr>
            <a:lvl5pPr>
              <a:defRPr sz="1400">
                <a:solidFill>
                  <a:srgbClr val="003366"/>
                </a:solidFill>
                <a:latin typeface="Arial Narrow" panose="020B0606020202030204" pitchFamily="34" charset="0"/>
              </a:defRPr>
            </a:lvl5pPr>
          </a:lstStyle>
          <a:p>
            <a:pPr lvl="0"/>
            <a:r>
              <a:rPr lang="en-US" dirty="0"/>
              <a:t>First level</a:t>
            </a:r>
          </a:p>
          <a:p>
            <a:pPr lvl="1"/>
            <a:r>
              <a:rPr lang="en-US" dirty="0"/>
              <a:t>Second level</a:t>
            </a:r>
          </a:p>
          <a:p>
            <a:pPr lvl="2"/>
            <a:r>
              <a:rPr lang="en-US" dirty="0"/>
              <a:t>Third level</a:t>
            </a:r>
          </a:p>
        </p:txBody>
      </p:sp>
      <p:sp>
        <p:nvSpPr>
          <p:cNvPr id="13" name="Slide Number Placeholder 5"/>
          <p:cNvSpPr>
            <a:spLocks noGrp="1"/>
          </p:cNvSpPr>
          <p:nvPr>
            <p:ph type="sldNum" sz="quarter" idx="12"/>
          </p:nvPr>
        </p:nvSpPr>
        <p:spPr>
          <a:xfrm>
            <a:off x="9188119" y="6356352"/>
            <a:ext cx="2743200" cy="342048"/>
          </a:xfrm>
        </p:spPr>
        <p:txBody>
          <a:bodyPr/>
          <a:lstStyle>
            <a:lvl1pPr>
              <a:defRPr>
                <a:solidFill>
                  <a:schemeClr val="accent4"/>
                </a:solidFill>
              </a:defRPr>
            </a:lvl1pPr>
          </a:lstStyle>
          <a:p>
            <a:pPr marL="25400">
              <a:lnSpc>
                <a:spcPts val="1425"/>
              </a:lnSpc>
            </a:pPr>
            <a:fld id="{81D60167-4931-47E6-BA6A-407CBD079E47}" type="slidenum">
              <a:rPr lang="en-CA" spc="-5" smtClean="0"/>
              <a:pPr marL="25400">
                <a:lnSpc>
                  <a:spcPts val="1425"/>
                </a:lnSpc>
              </a:pPr>
              <a:t>‹#›</a:t>
            </a:fld>
            <a:endParaRPr lang="en-CA" spc="-5" dirty="0"/>
          </a:p>
        </p:txBody>
      </p:sp>
    </p:spTree>
    <p:extLst>
      <p:ext uri="{BB962C8B-B14F-4D97-AF65-F5344CB8AC3E}">
        <p14:creationId xmlns:p14="http://schemas.microsoft.com/office/powerpoint/2010/main" val="228237054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75" y="0"/>
            <a:ext cx="12190051" cy="6854710"/>
          </a:xfrm>
          <a:prstGeom prst="rect">
            <a:avLst/>
          </a:prstGeom>
        </p:spPr>
      </p:pic>
      <p:sp>
        <p:nvSpPr>
          <p:cNvPr id="9" name="Title 1"/>
          <p:cNvSpPr>
            <a:spLocks noGrp="1"/>
          </p:cNvSpPr>
          <p:nvPr>
            <p:ph type="title" hasCustomPrompt="1"/>
          </p:nvPr>
        </p:nvSpPr>
        <p:spPr>
          <a:xfrm>
            <a:off x="838201" y="324150"/>
            <a:ext cx="10538012" cy="881532"/>
          </a:xfrm>
        </p:spPr>
        <p:txBody>
          <a:bodyPr>
            <a:normAutofit/>
          </a:bodyPr>
          <a:lstStyle>
            <a:lvl1pPr>
              <a:defRPr sz="3200" b="0">
                <a:solidFill>
                  <a:schemeClr val="bg2">
                    <a:lumMod val="50000"/>
                  </a:schemeClr>
                </a:solidFill>
              </a:defRPr>
            </a:lvl1pPr>
          </a:lstStyle>
          <a:p>
            <a:r>
              <a:rPr lang="en-US" dirty="0"/>
              <a:t>CLICK TO EDIT MASTER TITLE STYLE</a:t>
            </a:r>
          </a:p>
        </p:txBody>
      </p:sp>
      <p:sp>
        <p:nvSpPr>
          <p:cNvPr id="11" name="Text Placeholder 10"/>
          <p:cNvSpPr>
            <a:spLocks noGrp="1"/>
          </p:cNvSpPr>
          <p:nvPr>
            <p:ph type="body" sz="quarter" idx="13" hasCustomPrompt="1"/>
          </p:nvPr>
        </p:nvSpPr>
        <p:spPr>
          <a:xfrm>
            <a:off x="831851" y="1666960"/>
            <a:ext cx="10712787" cy="4571999"/>
          </a:xfrm>
        </p:spPr>
        <p:txBody>
          <a:bodyPr/>
          <a:lstStyle>
            <a:lvl1pPr marL="342900" indent="-342900">
              <a:lnSpc>
                <a:spcPts val="2400"/>
              </a:lnSpc>
              <a:buClr>
                <a:schemeClr val="accent2"/>
              </a:buClr>
              <a:buFont typeface="Arial" charset="0"/>
              <a:buChar char="•"/>
              <a:defRPr sz="2000">
                <a:latin typeface="+mn-lt"/>
              </a:defRPr>
            </a:lvl1pPr>
            <a:lvl2pPr>
              <a:lnSpc>
                <a:spcPts val="2400"/>
              </a:lnSpc>
              <a:defRPr sz="1800"/>
            </a:lvl2pPr>
            <a:lvl3pPr>
              <a:lnSpc>
                <a:spcPts val="2400"/>
              </a:lnSpc>
              <a:defRPr sz="1600"/>
            </a:lvl3pPr>
            <a:lvl4pPr>
              <a:lnSpc>
                <a:spcPts val="2400"/>
              </a:lnSpc>
              <a:defRPr/>
            </a:lvl4pPr>
            <a:lvl5pPr>
              <a:lnSpc>
                <a:spcPts val="2400"/>
              </a:lnSpc>
              <a:defRPr/>
            </a:lvl5pPr>
          </a:lstStyle>
          <a:p>
            <a:pPr lvl="0"/>
            <a:r>
              <a:rPr lang="en-US" dirty="0"/>
              <a:t>First level</a:t>
            </a:r>
          </a:p>
          <a:p>
            <a:pPr lvl="1"/>
            <a:r>
              <a:rPr lang="en-US" dirty="0"/>
              <a:t>Second level</a:t>
            </a:r>
          </a:p>
          <a:p>
            <a:pPr lvl="2"/>
            <a:r>
              <a:rPr lang="en-US" dirty="0"/>
              <a:t>Third level</a:t>
            </a:r>
          </a:p>
        </p:txBody>
      </p:sp>
      <p:sp>
        <p:nvSpPr>
          <p:cNvPr id="6" name="Slide Number Placeholder 5"/>
          <p:cNvSpPr>
            <a:spLocks noGrp="1"/>
          </p:cNvSpPr>
          <p:nvPr>
            <p:ph type="sldNum" sz="quarter" idx="12"/>
          </p:nvPr>
        </p:nvSpPr>
        <p:spPr>
          <a:xfrm>
            <a:off x="9188119" y="6356352"/>
            <a:ext cx="2743200" cy="365125"/>
          </a:xfrm>
        </p:spPr>
        <p:txBody>
          <a:bodyPr/>
          <a:lstStyle>
            <a:lvl1pPr>
              <a:defRPr>
                <a:solidFill>
                  <a:schemeClr val="accent4"/>
                </a:solidFill>
              </a:defRPr>
            </a:lvl1pPr>
          </a:lstStyle>
          <a:p>
            <a:fld id="{F47DBEAC-8B79-F045-AB5E-EB5B72EE06CE}" type="slidenum">
              <a:rPr lang="en-US" smtClean="0"/>
              <a:pPr/>
              <a:t>‹#›</a:t>
            </a:fld>
            <a:endParaRPr lang="en-US" dirty="0"/>
          </a:p>
        </p:txBody>
      </p:sp>
      <p:pic>
        <p:nvPicPr>
          <p:cNvPr id="7" name="Picture 6"/>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06335" y="1300666"/>
            <a:ext cx="1053835" cy="293441"/>
          </a:xfrm>
          <a:prstGeom prst="rect">
            <a:avLst/>
          </a:prstGeom>
        </p:spPr>
      </p:pic>
    </p:spTree>
    <p:extLst>
      <p:ext uri="{BB962C8B-B14F-4D97-AF65-F5344CB8AC3E}">
        <p14:creationId xmlns:p14="http://schemas.microsoft.com/office/powerpoint/2010/main" val="129912256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7"/>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Body text regular</a:t>
            </a:r>
          </a:p>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6356352"/>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a:p>
        </p:txBody>
      </p:sp>
      <p:sp>
        <p:nvSpPr>
          <p:cNvPr id="5" name="Footer Placeholder 4"/>
          <p:cNvSpPr>
            <a:spLocks noGrp="1"/>
          </p:cNvSpPr>
          <p:nvPr>
            <p:ph type="ftr" sz="quarter" idx="3"/>
          </p:nvPr>
        </p:nvSpPr>
        <p:spPr>
          <a:xfrm>
            <a:off x="4038600" y="6356352"/>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2"/>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47DBEAC-8B79-F045-AB5E-EB5B72EE06CE}" type="slidenum">
              <a:rPr lang="en-US" smtClean="0"/>
              <a:t>‹#›</a:t>
            </a:fld>
            <a:endParaRPr lang="en-US"/>
          </a:p>
        </p:txBody>
      </p:sp>
    </p:spTree>
    <p:extLst>
      <p:ext uri="{BB962C8B-B14F-4D97-AF65-F5344CB8AC3E}">
        <p14:creationId xmlns:p14="http://schemas.microsoft.com/office/powerpoint/2010/main" val="2035509763"/>
      </p:ext>
    </p:extLst>
  </p:cSld>
  <p:clrMap bg1="lt1" tx1="dk1" bg2="lt2" tx2="dk2" accent1="accent1" accent2="accent2" accent3="accent3" accent4="accent4" accent5="accent5" accent6="accent6" hlink="hlink" folHlink="folHlink"/>
  <p:sldLayoutIdLst>
    <p:sldLayoutId id="2147483696" r:id="rId1"/>
    <p:sldLayoutId id="2147483698" r:id="rId2"/>
    <p:sldLayoutId id="2147483692" r:id="rId3"/>
    <p:sldLayoutId id="2147483691" r:id="rId4"/>
    <p:sldLayoutId id="2147483693" r:id="rId5"/>
    <p:sldLayoutId id="2147483694" r:id="rId6"/>
    <p:sldLayoutId id="2147483682" r:id="rId7"/>
    <p:sldLayoutId id="2147483683" r:id="rId8"/>
    <p:sldLayoutId id="2147483684" r:id="rId9"/>
    <p:sldLayoutId id="2147483685" r:id="rId10"/>
    <p:sldLayoutId id="2147483686" r:id="rId11"/>
    <p:sldLayoutId id="2147483681" r:id="rId12"/>
    <p:sldLayoutId id="2147483664" r:id="rId13"/>
    <p:sldLayoutId id="2147483667" r:id="rId14"/>
    <p:sldLayoutId id="2147483717" r:id="rId15"/>
    <p:sldLayoutId id="2147483718" r:id="rId16"/>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0" indent="0" algn="l" defTabSz="914400" rtl="0" eaLnBrk="1" latinLnBrk="0" hangingPunct="1">
        <a:lnSpc>
          <a:spcPct val="90000"/>
        </a:lnSpc>
        <a:spcBef>
          <a:spcPts val="1000"/>
        </a:spcBef>
        <a:buFont typeface="Arial" panose="020B0604020202020204" pitchFamily="34" charset="0"/>
        <a:buNone/>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3.xml"/><Relationship Id="rId1" Type="http://schemas.openxmlformats.org/officeDocument/2006/relationships/tags" Target="../tags/tag2.xml"/></Relationships>
</file>

<file path=ppt/slides/_rels/slide10.xml.rels><?xml version="1.0" encoding="UTF-8" standalone="yes"?>
<Relationships xmlns="http://schemas.openxmlformats.org/package/2006/relationships"><Relationship Id="rId3" Type="http://schemas.openxmlformats.org/officeDocument/2006/relationships/tags" Target="../tags/tag76.xml"/><Relationship Id="rId2" Type="http://schemas.openxmlformats.org/officeDocument/2006/relationships/tags" Target="../tags/tag75.xml"/><Relationship Id="rId1" Type="http://schemas.openxmlformats.org/officeDocument/2006/relationships/tags" Target="../tags/tag74.xml"/><Relationship Id="rId6" Type="http://schemas.openxmlformats.org/officeDocument/2006/relationships/slideLayout" Target="../slideLayouts/slideLayout16.xml"/><Relationship Id="rId5" Type="http://schemas.openxmlformats.org/officeDocument/2006/relationships/tags" Target="../tags/tag78.xml"/><Relationship Id="rId4" Type="http://schemas.openxmlformats.org/officeDocument/2006/relationships/tags" Target="../tags/tag77.xml"/></Relationships>
</file>

<file path=ppt/slides/_rels/slide11.xml.rels><?xml version="1.0" encoding="UTF-8" standalone="yes"?>
<Relationships xmlns="http://schemas.openxmlformats.org/package/2006/relationships"><Relationship Id="rId8" Type="http://schemas.openxmlformats.org/officeDocument/2006/relationships/image" Target="../media/image46.png"/><Relationship Id="rId13" Type="http://schemas.openxmlformats.org/officeDocument/2006/relationships/image" Target="../media/image51.png"/><Relationship Id="rId18" Type="http://schemas.openxmlformats.org/officeDocument/2006/relationships/image" Target="../media/image56.png"/><Relationship Id="rId3" Type="http://schemas.openxmlformats.org/officeDocument/2006/relationships/tags" Target="../tags/tag81.xml"/><Relationship Id="rId21" Type="http://schemas.openxmlformats.org/officeDocument/2006/relationships/image" Target="../media/image59.png"/><Relationship Id="rId7" Type="http://schemas.openxmlformats.org/officeDocument/2006/relationships/image" Target="../media/image45.png"/><Relationship Id="rId12" Type="http://schemas.openxmlformats.org/officeDocument/2006/relationships/image" Target="../media/image50.png"/><Relationship Id="rId17" Type="http://schemas.openxmlformats.org/officeDocument/2006/relationships/image" Target="../media/image55.png"/><Relationship Id="rId2" Type="http://schemas.openxmlformats.org/officeDocument/2006/relationships/tags" Target="../tags/tag80.xml"/><Relationship Id="rId16" Type="http://schemas.openxmlformats.org/officeDocument/2006/relationships/image" Target="../media/image54.png"/><Relationship Id="rId20" Type="http://schemas.openxmlformats.org/officeDocument/2006/relationships/image" Target="../media/image58.png"/><Relationship Id="rId1" Type="http://schemas.openxmlformats.org/officeDocument/2006/relationships/tags" Target="../tags/tag79.xml"/><Relationship Id="rId6" Type="http://schemas.openxmlformats.org/officeDocument/2006/relationships/slideLayout" Target="../slideLayouts/slideLayout16.xml"/><Relationship Id="rId11" Type="http://schemas.openxmlformats.org/officeDocument/2006/relationships/image" Target="../media/image49.png"/><Relationship Id="rId5" Type="http://schemas.openxmlformats.org/officeDocument/2006/relationships/tags" Target="../tags/tag83.xml"/><Relationship Id="rId15" Type="http://schemas.openxmlformats.org/officeDocument/2006/relationships/image" Target="../media/image53.png"/><Relationship Id="rId10" Type="http://schemas.openxmlformats.org/officeDocument/2006/relationships/image" Target="../media/image48.png"/><Relationship Id="rId19" Type="http://schemas.openxmlformats.org/officeDocument/2006/relationships/image" Target="../media/image57.png"/><Relationship Id="rId4" Type="http://schemas.openxmlformats.org/officeDocument/2006/relationships/tags" Target="../tags/tag82.xml"/><Relationship Id="rId9" Type="http://schemas.openxmlformats.org/officeDocument/2006/relationships/image" Target="../media/image47.png"/><Relationship Id="rId14" Type="http://schemas.openxmlformats.org/officeDocument/2006/relationships/image" Target="../media/image52.png"/></Relationships>
</file>

<file path=ppt/slides/_rels/slide12.xml.rels><?xml version="1.0" encoding="UTF-8" standalone="yes"?>
<Relationships xmlns="http://schemas.openxmlformats.org/package/2006/relationships"><Relationship Id="rId8" Type="http://schemas.openxmlformats.org/officeDocument/2006/relationships/image" Target="../media/image62.png"/><Relationship Id="rId3" Type="http://schemas.openxmlformats.org/officeDocument/2006/relationships/tags" Target="../tags/tag86.xml"/><Relationship Id="rId7" Type="http://schemas.openxmlformats.org/officeDocument/2006/relationships/image" Target="../media/image61.png"/><Relationship Id="rId2" Type="http://schemas.openxmlformats.org/officeDocument/2006/relationships/tags" Target="../tags/tag85.xml"/><Relationship Id="rId1" Type="http://schemas.openxmlformats.org/officeDocument/2006/relationships/tags" Target="../tags/tag84.xml"/><Relationship Id="rId6" Type="http://schemas.openxmlformats.org/officeDocument/2006/relationships/image" Target="../media/image60.png"/><Relationship Id="rId5" Type="http://schemas.openxmlformats.org/officeDocument/2006/relationships/slideLayout" Target="../slideLayouts/slideLayout16.xml"/><Relationship Id="rId10" Type="http://schemas.openxmlformats.org/officeDocument/2006/relationships/image" Target="../media/image64.png"/><Relationship Id="rId4" Type="http://schemas.openxmlformats.org/officeDocument/2006/relationships/tags" Target="../tags/tag87.xml"/><Relationship Id="rId9" Type="http://schemas.openxmlformats.org/officeDocument/2006/relationships/image" Target="../media/image63.png"/></Relationships>
</file>

<file path=ppt/slides/_rels/slide13.xml.rels><?xml version="1.0" encoding="UTF-8" standalone="yes"?>
<Relationships xmlns="http://schemas.openxmlformats.org/package/2006/relationships"><Relationship Id="rId3" Type="http://schemas.openxmlformats.org/officeDocument/2006/relationships/tags" Target="../tags/tag90.xml"/><Relationship Id="rId2" Type="http://schemas.openxmlformats.org/officeDocument/2006/relationships/tags" Target="../tags/tag89.xml"/><Relationship Id="rId1" Type="http://schemas.openxmlformats.org/officeDocument/2006/relationships/tags" Target="../tags/tag88.xml"/><Relationship Id="rId4" Type="http://schemas.openxmlformats.org/officeDocument/2006/relationships/slideLayout" Target="../slideLayouts/slideLayout16.xml"/></Relationships>
</file>

<file path=ppt/slides/_rels/slide14.xml.rels><?xml version="1.0" encoding="UTF-8" standalone="yes"?>
<Relationships xmlns="http://schemas.openxmlformats.org/package/2006/relationships"><Relationship Id="rId8" Type="http://schemas.openxmlformats.org/officeDocument/2006/relationships/slideLayout" Target="../slideLayouts/slideLayout3.xml"/><Relationship Id="rId3" Type="http://schemas.openxmlformats.org/officeDocument/2006/relationships/tags" Target="../tags/tag93.xml"/><Relationship Id="rId7" Type="http://schemas.openxmlformats.org/officeDocument/2006/relationships/tags" Target="../tags/tag97.xml"/><Relationship Id="rId2" Type="http://schemas.openxmlformats.org/officeDocument/2006/relationships/tags" Target="../tags/tag92.xml"/><Relationship Id="rId1" Type="http://schemas.openxmlformats.org/officeDocument/2006/relationships/tags" Target="../tags/tag91.xml"/><Relationship Id="rId6" Type="http://schemas.openxmlformats.org/officeDocument/2006/relationships/tags" Target="../tags/tag96.xml"/><Relationship Id="rId5" Type="http://schemas.openxmlformats.org/officeDocument/2006/relationships/tags" Target="../tags/tag95.xml"/><Relationship Id="rId4" Type="http://schemas.openxmlformats.org/officeDocument/2006/relationships/tags" Target="../tags/tag94.xml"/><Relationship Id="rId9" Type="http://schemas.openxmlformats.org/officeDocument/2006/relationships/notesSlide" Target="../notesSlides/notesSlide7.xml"/></Relationships>
</file>

<file path=ppt/slides/_rels/slide15.xml.rels><?xml version="1.0" encoding="UTF-8" standalone="yes"?>
<Relationships xmlns="http://schemas.openxmlformats.org/package/2006/relationships"><Relationship Id="rId3" Type="http://schemas.openxmlformats.org/officeDocument/2006/relationships/tags" Target="../tags/tag100.xml"/><Relationship Id="rId2" Type="http://schemas.openxmlformats.org/officeDocument/2006/relationships/tags" Target="../tags/tag99.xml"/><Relationship Id="rId1" Type="http://schemas.openxmlformats.org/officeDocument/2006/relationships/tags" Target="../tags/tag98.xml"/><Relationship Id="rId4"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02.xml"/><Relationship Id="rId1" Type="http://schemas.openxmlformats.org/officeDocument/2006/relationships/tags" Target="../tags/tag101.xml"/></Relationships>
</file>

<file path=ppt/slides/_rels/slide17.xml.rels><?xml version="1.0" encoding="UTF-8" standalone="yes"?>
<Relationships xmlns="http://schemas.openxmlformats.org/package/2006/relationships"><Relationship Id="rId3" Type="http://schemas.openxmlformats.org/officeDocument/2006/relationships/tags" Target="../tags/tag105.xml"/><Relationship Id="rId2" Type="http://schemas.openxmlformats.org/officeDocument/2006/relationships/tags" Target="../tags/tag104.xml"/><Relationship Id="rId1" Type="http://schemas.openxmlformats.org/officeDocument/2006/relationships/tags" Target="../tags/tag103.xml"/><Relationship Id="rId4"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tags" Target="../tags/tag108.xml"/><Relationship Id="rId7" Type="http://schemas.openxmlformats.org/officeDocument/2006/relationships/image" Target="../media/image65.jpg"/><Relationship Id="rId2" Type="http://schemas.openxmlformats.org/officeDocument/2006/relationships/tags" Target="../tags/tag107.xml"/><Relationship Id="rId1" Type="http://schemas.openxmlformats.org/officeDocument/2006/relationships/tags" Target="../tags/tag106.xml"/><Relationship Id="rId6" Type="http://schemas.openxmlformats.org/officeDocument/2006/relationships/notesSlide" Target="../notesSlides/notesSlide8.xml"/><Relationship Id="rId5" Type="http://schemas.openxmlformats.org/officeDocument/2006/relationships/slideLayout" Target="../slideLayouts/slideLayout3.xml"/><Relationship Id="rId4" Type="http://schemas.openxmlformats.org/officeDocument/2006/relationships/tags" Target="../tags/tag109.xml"/></Relationships>
</file>

<file path=ppt/slides/_rels/slide19.xml.rels><?xml version="1.0" encoding="UTF-8" standalone="yes"?>
<Relationships xmlns="http://schemas.openxmlformats.org/package/2006/relationships"><Relationship Id="rId3" Type="http://schemas.openxmlformats.org/officeDocument/2006/relationships/tags" Target="../tags/tag112.xml"/><Relationship Id="rId2" Type="http://schemas.openxmlformats.org/officeDocument/2006/relationships/tags" Target="../tags/tag111.xml"/><Relationship Id="rId1" Type="http://schemas.openxmlformats.org/officeDocument/2006/relationships/tags" Target="../tags/tag110.xml"/><Relationship Id="rId6" Type="http://schemas.openxmlformats.org/officeDocument/2006/relationships/image" Target="../media/image66.emf"/><Relationship Id="rId5" Type="http://schemas.openxmlformats.org/officeDocument/2006/relationships/notesSlide" Target="../notesSlides/notesSlide9.xml"/><Relationship Id="rId4" Type="http://schemas.openxmlformats.org/officeDocument/2006/relationships/slideLayout" Target="../slideLayouts/slideLayout16.xml"/></Relationships>
</file>

<file path=ppt/slides/_rels/slide2.xml.rels><?xml version="1.0" encoding="UTF-8" standalone="yes"?>
<Relationships xmlns="http://schemas.openxmlformats.org/package/2006/relationships"><Relationship Id="rId8" Type="http://schemas.openxmlformats.org/officeDocument/2006/relationships/diagramColors" Target="../diagrams/colors1.xml"/><Relationship Id="rId3" Type="http://schemas.openxmlformats.org/officeDocument/2006/relationships/tags" Target="../tags/tag6.xml"/><Relationship Id="rId7" Type="http://schemas.openxmlformats.org/officeDocument/2006/relationships/diagramQuickStyle" Target="../diagrams/quickStyle1.xml"/><Relationship Id="rId2" Type="http://schemas.openxmlformats.org/officeDocument/2006/relationships/tags" Target="../tags/tag5.xml"/><Relationship Id="rId1" Type="http://schemas.openxmlformats.org/officeDocument/2006/relationships/tags" Target="../tags/tag4.xml"/><Relationship Id="rId6" Type="http://schemas.openxmlformats.org/officeDocument/2006/relationships/diagramLayout" Target="../diagrams/layout1.xml"/><Relationship Id="rId5" Type="http://schemas.openxmlformats.org/officeDocument/2006/relationships/diagramData" Target="../diagrams/data1.xml"/><Relationship Id="rId4" Type="http://schemas.openxmlformats.org/officeDocument/2006/relationships/slideLayout" Target="../slideLayouts/slideLayout3.xml"/><Relationship Id="rId9" Type="http://schemas.microsoft.com/office/2007/relationships/diagramDrawing" Target="../diagrams/drawing1.xml"/></Relationships>
</file>

<file path=ppt/slides/_rels/slide20.xml.rels><?xml version="1.0" encoding="UTF-8" standalone="yes"?>
<Relationships xmlns="http://schemas.openxmlformats.org/package/2006/relationships"><Relationship Id="rId3" Type="http://schemas.openxmlformats.org/officeDocument/2006/relationships/tags" Target="../tags/tag115.xml"/><Relationship Id="rId7" Type="http://schemas.openxmlformats.org/officeDocument/2006/relationships/notesSlide" Target="../notesSlides/notesSlide10.xml"/><Relationship Id="rId2" Type="http://schemas.openxmlformats.org/officeDocument/2006/relationships/tags" Target="../tags/tag114.xml"/><Relationship Id="rId1" Type="http://schemas.openxmlformats.org/officeDocument/2006/relationships/tags" Target="../tags/tag113.xml"/><Relationship Id="rId6" Type="http://schemas.openxmlformats.org/officeDocument/2006/relationships/slideLayout" Target="../slideLayouts/slideLayout16.xml"/><Relationship Id="rId5" Type="http://schemas.openxmlformats.org/officeDocument/2006/relationships/tags" Target="../tags/tag117.xml"/><Relationship Id="rId4" Type="http://schemas.openxmlformats.org/officeDocument/2006/relationships/tags" Target="../tags/tag116.xml"/></Relationships>
</file>

<file path=ppt/slides/_rels/slide21.xml.rels><?xml version="1.0" encoding="UTF-8" standalone="yes"?>
<Relationships xmlns="http://schemas.openxmlformats.org/package/2006/relationships"><Relationship Id="rId3" Type="http://schemas.openxmlformats.org/officeDocument/2006/relationships/tags" Target="../tags/tag120.xml"/><Relationship Id="rId2" Type="http://schemas.openxmlformats.org/officeDocument/2006/relationships/tags" Target="../tags/tag119.xml"/><Relationship Id="rId1" Type="http://schemas.openxmlformats.org/officeDocument/2006/relationships/tags" Target="../tags/tag118.xml"/><Relationship Id="rId5" Type="http://schemas.openxmlformats.org/officeDocument/2006/relationships/image" Target="../media/image67.emf"/><Relationship Id="rId4" Type="http://schemas.openxmlformats.org/officeDocument/2006/relationships/slideLayout" Target="../slideLayouts/slideLayout16.xml"/></Relationships>
</file>

<file path=ppt/slides/_rels/slide22.xml.rels><?xml version="1.0" encoding="UTF-8" standalone="yes"?>
<Relationships xmlns="http://schemas.openxmlformats.org/package/2006/relationships"><Relationship Id="rId3" Type="http://schemas.openxmlformats.org/officeDocument/2006/relationships/tags" Target="../tags/tag123.xml"/><Relationship Id="rId7" Type="http://schemas.openxmlformats.org/officeDocument/2006/relationships/image" Target="../media/image68.emf"/><Relationship Id="rId2" Type="http://schemas.openxmlformats.org/officeDocument/2006/relationships/tags" Target="../tags/tag122.xml"/><Relationship Id="rId1" Type="http://schemas.openxmlformats.org/officeDocument/2006/relationships/tags" Target="../tags/tag121.xml"/><Relationship Id="rId6" Type="http://schemas.openxmlformats.org/officeDocument/2006/relationships/notesSlide" Target="../notesSlides/notesSlide11.xml"/><Relationship Id="rId5" Type="http://schemas.openxmlformats.org/officeDocument/2006/relationships/slideLayout" Target="../slideLayouts/slideLayout16.xml"/><Relationship Id="rId4" Type="http://schemas.openxmlformats.org/officeDocument/2006/relationships/tags" Target="../tags/tag124.xml"/></Relationships>
</file>

<file path=ppt/slides/_rels/slide23.xml.rels><?xml version="1.0" encoding="UTF-8" standalone="yes"?>
<Relationships xmlns="http://schemas.openxmlformats.org/package/2006/relationships"><Relationship Id="rId3" Type="http://schemas.openxmlformats.org/officeDocument/2006/relationships/tags" Target="../tags/tag127.xml"/><Relationship Id="rId2" Type="http://schemas.openxmlformats.org/officeDocument/2006/relationships/tags" Target="../tags/tag126.xml"/><Relationship Id="rId1" Type="http://schemas.openxmlformats.org/officeDocument/2006/relationships/tags" Target="../tags/tag125.xml"/><Relationship Id="rId6" Type="http://schemas.openxmlformats.org/officeDocument/2006/relationships/slideLayout" Target="../slideLayouts/slideLayout3.xml"/><Relationship Id="rId5" Type="http://schemas.openxmlformats.org/officeDocument/2006/relationships/tags" Target="../tags/tag129.xml"/><Relationship Id="rId4" Type="http://schemas.openxmlformats.org/officeDocument/2006/relationships/tags" Target="../tags/tag128.xml"/></Relationships>
</file>

<file path=ppt/slides/_rels/slide24.xml.rels><?xml version="1.0" encoding="UTF-8" standalone="yes"?>
<Relationships xmlns="http://schemas.openxmlformats.org/package/2006/relationships"><Relationship Id="rId8" Type="http://schemas.openxmlformats.org/officeDocument/2006/relationships/tags" Target="../tags/tag137.xml"/><Relationship Id="rId13" Type="http://schemas.openxmlformats.org/officeDocument/2006/relationships/image" Target="../media/image72.emf"/><Relationship Id="rId3" Type="http://schemas.openxmlformats.org/officeDocument/2006/relationships/tags" Target="../tags/tag132.xml"/><Relationship Id="rId7" Type="http://schemas.openxmlformats.org/officeDocument/2006/relationships/tags" Target="../tags/tag136.xml"/><Relationship Id="rId12" Type="http://schemas.openxmlformats.org/officeDocument/2006/relationships/image" Target="../media/image71.png"/><Relationship Id="rId2" Type="http://schemas.openxmlformats.org/officeDocument/2006/relationships/tags" Target="../tags/tag131.xml"/><Relationship Id="rId1" Type="http://schemas.openxmlformats.org/officeDocument/2006/relationships/tags" Target="../tags/tag130.xml"/><Relationship Id="rId6" Type="http://schemas.openxmlformats.org/officeDocument/2006/relationships/tags" Target="../tags/tag135.xml"/><Relationship Id="rId11" Type="http://schemas.openxmlformats.org/officeDocument/2006/relationships/image" Target="../media/image70.png"/><Relationship Id="rId5" Type="http://schemas.openxmlformats.org/officeDocument/2006/relationships/tags" Target="../tags/tag134.xml"/><Relationship Id="rId10" Type="http://schemas.openxmlformats.org/officeDocument/2006/relationships/image" Target="../media/image69.png"/><Relationship Id="rId4" Type="http://schemas.openxmlformats.org/officeDocument/2006/relationships/tags" Target="../tags/tag133.xml"/><Relationship Id="rId9"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tags" Target="../tags/tag139.xml"/><Relationship Id="rId1" Type="http://schemas.openxmlformats.org/officeDocument/2006/relationships/tags" Target="../tags/tag138.xml"/><Relationship Id="rId4" Type="http://schemas.openxmlformats.org/officeDocument/2006/relationships/image" Target="../media/image73.emf"/></Relationships>
</file>

<file path=ppt/slides/_rels/slide26.xml.rels><?xml version="1.0" encoding="UTF-8" standalone="yes"?>
<Relationships xmlns="http://schemas.openxmlformats.org/package/2006/relationships"><Relationship Id="rId3" Type="http://schemas.openxmlformats.org/officeDocument/2006/relationships/tags" Target="../tags/tag142.xml"/><Relationship Id="rId2" Type="http://schemas.openxmlformats.org/officeDocument/2006/relationships/tags" Target="../tags/tag141.xml"/><Relationship Id="rId1" Type="http://schemas.openxmlformats.org/officeDocument/2006/relationships/tags" Target="../tags/tag140.xml"/><Relationship Id="rId5" Type="http://schemas.openxmlformats.org/officeDocument/2006/relationships/notesSlide" Target="../notesSlides/notesSlide12.xml"/><Relationship Id="rId4"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3" Type="http://schemas.openxmlformats.org/officeDocument/2006/relationships/tags" Target="../tags/tag145.xml"/><Relationship Id="rId2" Type="http://schemas.openxmlformats.org/officeDocument/2006/relationships/tags" Target="../tags/tag144.xml"/><Relationship Id="rId1" Type="http://schemas.openxmlformats.org/officeDocument/2006/relationships/tags" Target="../tags/tag143.xml"/><Relationship Id="rId6" Type="http://schemas.openxmlformats.org/officeDocument/2006/relationships/slideLayout" Target="../slideLayouts/slideLayout3.xml"/><Relationship Id="rId5" Type="http://schemas.openxmlformats.org/officeDocument/2006/relationships/tags" Target="../tags/tag147.xml"/><Relationship Id="rId4" Type="http://schemas.openxmlformats.org/officeDocument/2006/relationships/tags" Target="../tags/tag146.xml"/></Relationships>
</file>

<file path=ppt/slides/_rels/slide28.xml.rels><?xml version="1.0" encoding="UTF-8" standalone="yes"?>
<Relationships xmlns="http://schemas.openxmlformats.org/package/2006/relationships"><Relationship Id="rId3" Type="http://schemas.openxmlformats.org/officeDocument/2006/relationships/tags" Target="../tags/tag150.xml"/><Relationship Id="rId2" Type="http://schemas.openxmlformats.org/officeDocument/2006/relationships/tags" Target="../tags/tag149.xml"/><Relationship Id="rId1" Type="http://schemas.openxmlformats.org/officeDocument/2006/relationships/tags" Target="../tags/tag148.xml"/><Relationship Id="rId5" Type="http://schemas.openxmlformats.org/officeDocument/2006/relationships/slideLayout" Target="../slideLayouts/slideLayout3.xml"/><Relationship Id="rId4" Type="http://schemas.openxmlformats.org/officeDocument/2006/relationships/tags" Target="../tags/tag151.xml"/></Relationships>
</file>

<file path=ppt/slides/_rels/slide29.xml.rels><?xml version="1.0" encoding="UTF-8" standalone="yes"?>
<Relationships xmlns="http://schemas.openxmlformats.org/package/2006/relationships"><Relationship Id="rId3" Type="http://schemas.openxmlformats.org/officeDocument/2006/relationships/tags" Target="../tags/tag154.xml"/><Relationship Id="rId2" Type="http://schemas.openxmlformats.org/officeDocument/2006/relationships/tags" Target="../tags/tag153.xml"/><Relationship Id="rId1" Type="http://schemas.openxmlformats.org/officeDocument/2006/relationships/tags" Target="../tags/tag152.xml"/><Relationship Id="rId6" Type="http://schemas.openxmlformats.org/officeDocument/2006/relationships/image" Target="../media/image74.emf"/><Relationship Id="rId5" Type="http://schemas.openxmlformats.org/officeDocument/2006/relationships/slideLayout" Target="../slideLayouts/slideLayout3.xml"/><Relationship Id="rId4" Type="http://schemas.openxmlformats.org/officeDocument/2006/relationships/tags" Target="../tags/tag155.xml"/></Relationships>
</file>

<file path=ppt/slides/_rels/slide3.xml.rels><?xml version="1.0" encoding="UTF-8" standalone="yes"?>
<Relationships xmlns="http://schemas.openxmlformats.org/package/2006/relationships"><Relationship Id="rId8" Type="http://schemas.openxmlformats.org/officeDocument/2006/relationships/tags" Target="../tags/tag14.xml"/><Relationship Id="rId13" Type="http://schemas.openxmlformats.org/officeDocument/2006/relationships/image" Target="../media/image15.png"/><Relationship Id="rId18" Type="http://schemas.openxmlformats.org/officeDocument/2006/relationships/image" Target="../media/image20.png"/><Relationship Id="rId3" Type="http://schemas.openxmlformats.org/officeDocument/2006/relationships/tags" Target="../tags/tag9.xml"/><Relationship Id="rId7" Type="http://schemas.openxmlformats.org/officeDocument/2006/relationships/tags" Target="../tags/tag13.xml"/><Relationship Id="rId12" Type="http://schemas.openxmlformats.org/officeDocument/2006/relationships/notesSlide" Target="../notesSlides/notesSlide1.xml"/><Relationship Id="rId17" Type="http://schemas.openxmlformats.org/officeDocument/2006/relationships/image" Target="../media/image19.png"/><Relationship Id="rId2" Type="http://schemas.openxmlformats.org/officeDocument/2006/relationships/tags" Target="../tags/tag8.xml"/><Relationship Id="rId16" Type="http://schemas.openxmlformats.org/officeDocument/2006/relationships/image" Target="../media/image18.png"/><Relationship Id="rId20" Type="http://schemas.openxmlformats.org/officeDocument/2006/relationships/image" Target="../media/image22.png"/><Relationship Id="rId1" Type="http://schemas.openxmlformats.org/officeDocument/2006/relationships/tags" Target="../tags/tag7.xml"/><Relationship Id="rId6" Type="http://schemas.openxmlformats.org/officeDocument/2006/relationships/tags" Target="../tags/tag12.xml"/><Relationship Id="rId11" Type="http://schemas.openxmlformats.org/officeDocument/2006/relationships/slideLayout" Target="../slideLayouts/slideLayout3.xml"/><Relationship Id="rId5" Type="http://schemas.openxmlformats.org/officeDocument/2006/relationships/tags" Target="../tags/tag11.xml"/><Relationship Id="rId15" Type="http://schemas.openxmlformats.org/officeDocument/2006/relationships/image" Target="../media/image17.png"/><Relationship Id="rId10" Type="http://schemas.openxmlformats.org/officeDocument/2006/relationships/tags" Target="../tags/tag16.xml"/><Relationship Id="rId19" Type="http://schemas.openxmlformats.org/officeDocument/2006/relationships/image" Target="../media/image21.png"/><Relationship Id="rId4" Type="http://schemas.openxmlformats.org/officeDocument/2006/relationships/tags" Target="../tags/tag10.xml"/><Relationship Id="rId9" Type="http://schemas.openxmlformats.org/officeDocument/2006/relationships/tags" Target="../tags/tag15.xml"/><Relationship Id="rId14" Type="http://schemas.openxmlformats.org/officeDocument/2006/relationships/image" Target="../media/image16.png"/></Relationships>
</file>

<file path=ppt/slides/_rels/slide30.xml.rels><?xml version="1.0" encoding="UTF-8" standalone="yes"?>
<Relationships xmlns="http://schemas.openxmlformats.org/package/2006/relationships"><Relationship Id="rId3" Type="http://schemas.openxmlformats.org/officeDocument/2006/relationships/tags" Target="../tags/tag158.xml"/><Relationship Id="rId2" Type="http://schemas.openxmlformats.org/officeDocument/2006/relationships/tags" Target="../tags/tag157.xml"/><Relationship Id="rId1" Type="http://schemas.openxmlformats.org/officeDocument/2006/relationships/tags" Target="../tags/tag156.xml"/><Relationship Id="rId5" Type="http://schemas.openxmlformats.org/officeDocument/2006/relationships/image" Target="../media/image75.emf"/><Relationship Id="rId4" Type="http://schemas.openxmlformats.org/officeDocument/2006/relationships/slideLayout" Target="../slideLayouts/slideLayout16.xml"/></Relationships>
</file>

<file path=ppt/slides/_rels/slide31.xml.rels><?xml version="1.0" encoding="UTF-8" standalone="yes"?>
<Relationships xmlns="http://schemas.openxmlformats.org/package/2006/relationships"><Relationship Id="rId8" Type="http://schemas.openxmlformats.org/officeDocument/2006/relationships/image" Target="../media/image76.emf"/><Relationship Id="rId3" Type="http://schemas.openxmlformats.org/officeDocument/2006/relationships/tags" Target="../tags/tag161.xml"/><Relationship Id="rId7" Type="http://schemas.openxmlformats.org/officeDocument/2006/relationships/notesSlide" Target="../notesSlides/notesSlide13.xml"/><Relationship Id="rId2" Type="http://schemas.openxmlformats.org/officeDocument/2006/relationships/tags" Target="../tags/tag160.xml"/><Relationship Id="rId1" Type="http://schemas.openxmlformats.org/officeDocument/2006/relationships/tags" Target="../tags/tag159.xml"/><Relationship Id="rId6" Type="http://schemas.openxmlformats.org/officeDocument/2006/relationships/slideLayout" Target="../slideLayouts/slideLayout3.xml"/><Relationship Id="rId5" Type="http://schemas.openxmlformats.org/officeDocument/2006/relationships/tags" Target="../tags/tag163.xml"/><Relationship Id="rId4" Type="http://schemas.openxmlformats.org/officeDocument/2006/relationships/tags" Target="../tags/tag162.xml"/></Relationships>
</file>

<file path=ppt/slides/_rels/slide32.xml.rels><?xml version="1.0" encoding="UTF-8" standalone="yes"?>
<Relationships xmlns="http://schemas.openxmlformats.org/package/2006/relationships"><Relationship Id="rId3" Type="http://schemas.openxmlformats.org/officeDocument/2006/relationships/tags" Target="../tags/tag166.xml"/><Relationship Id="rId7" Type="http://schemas.openxmlformats.org/officeDocument/2006/relationships/image" Target="../media/image77.emf"/><Relationship Id="rId2" Type="http://schemas.openxmlformats.org/officeDocument/2006/relationships/tags" Target="../tags/tag165.xml"/><Relationship Id="rId1" Type="http://schemas.openxmlformats.org/officeDocument/2006/relationships/tags" Target="../tags/tag164.xml"/><Relationship Id="rId6" Type="http://schemas.openxmlformats.org/officeDocument/2006/relationships/notesSlide" Target="../notesSlides/notesSlide14.xml"/><Relationship Id="rId5" Type="http://schemas.openxmlformats.org/officeDocument/2006/relationships/slideLayout" Target="../slideLayouts/slideLayout3.xml"/><Relationship Id="rId4" Type="http://schemas.openxmlformats.org/officeDocument/2006/relationships/tags" Target="../tags/tag167.xml"/></Relationships>
</file>

<file path=ppt/slides/_rels/slide33.xml.rels><?xml version="1.0" encoding="UTF-8" standalone="yes"?>
<Relationships xmlns="http://schemas.openxmlformats.org/package/2006/relationships"><Relationship Id="rId8" Type="http://schemas.openxmlformats.org/officeDocument/2006/relationships/slideLayout" Target="../slideLayouts/slideLayout3.xml"/><Relationship Id="rId3" Type="http://schemas.openxmlformats.org/officeDocument/2006/relationships/tags" Target="../tags/tag170.xml"/><Relationship Id="rId7" Type="http://schemas.openxmlformats.org/officeDocument/2006/relationships/tags" Target="../tags/tag174.xml"/><Relationship Id="rId2" Type="http://schemas.openxmlformats.org/officeDocument/2006/relationships/tags" Target="../tags/tag169.xml"/><Relationship Id="rId1" Type="http://schemas.openxmlformats.org/officeDocument/2006/relationships/tags" Target="../tags/tag168.xml"/><Relationship Id="rId6" Type="http://schemas.openxmlformats.org/officeDocument/2006/relationships/tags" Target="../tags/tag173.xml"/><Relationship Id="rId11" Type="http://schemas.openxmlformats.org/officeDocument/2006/relationships/image" Target="../media/image79.png"/><Relationship Id="rId5" Type="http://schemas.openxmlformats.org/officeDocument/2006/relationships/tags" Target="../tags/tag172.xml"/><Relationship Id="rId10" Type="http://schemas.openxmlformats.org/officeDocument/2006/relationships/image" Target="../media/image78.png"/><Relationship Id="rId4" Type="http://schemas.openxmlformats.org/officeDocument/2006/relationships/tags" Target="../tags/tag171.xml"/><Relationship Id="rId9" Type="http://schemas.openxmlformats.org/officeDocument/2006/relationships/notesSlide" Target="../notesSlides/notesSlide15.xml"/></Relationships>
</file>

<file path=ppt/slides/_rels/slide34.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tags" Target="../tags/tag176.xml"/><Relationship Id="rId1" Type="http://schemas.openxmlformats.org/officeDocument/2006/relationships/tags" Target="../tags/tag175.xml"/><Relationship Id="rId4" Type="http://schemas.openxmlformats.org/officeDocument/2006/relationships/image" Target="../media/image80.emf"/></Relationships>
</file>

<file path=ppt/slides/_rels/slide35.xml.rels><?xml version="1.0" encoding="UTF-8" standalone="yes"?>
<Relationships xmlns="http://schemas.openxmlformats.org/package/2006/relationships"><Relationship Id="rId8" Type="http://schemas.openxmlformats.org/officeDocument/2006/relationships/tags" Target="../tags/tag184.xml"/><Relationship Id="rId13" Type="http://schemas.openxmlformats.org/officeDocument/2006/relationships/tags" Target="../tags/tag189.xml"/><Relationship Id="rId18" Type="http://schemas.openxmlformats.org/officeDocument/2006/relationships/tags" Target="../tags/tag194.xml"/><Relationship Id="rId26" Type="http://schemas.openxmlformats.org/officeDocument/2006/relationships/image" Target="../media/image81.png"/><Relationship Id="rId3" Type="http://schemas.openxmlformats.org/officeDocument/2006/relationships/tags" Target="../tags/tag179.xml"/><Relationship Id="rId21" Type="http://schemas.openxmlformats.org/officeDocument/2006/relationships/tags" Target="../tags/tag197.xml"/><Relationship Id="rId7" Type="http://schemas.openxmlformats.org/officeDocument/2006/relationships/tags" Target="../tags/tag183.xml"/><Relationship Id="rId12" Type="http://schemas.openxmlformats.org/officeDocument/2006/relationships/tags" Target="../tags/tag188.xml"/><Relationship Id="rId17" Type="http://schemas.openxmlformats.org/officeDocument/2006/relationships/tags" Target="../tags/tag193.xml"/><Relationship Id="rId25" Type="http://schemas.openxmlformats.org/officeDocument/2006/relationships/notesSlide" Target="../notesSlides/notesSlide16.xml"/><Relationship Id="rId2" Type="http://schemas.openxmlformats.org/officeDocument/2006/relationships/tags" Target="../tags/tag178.xml"/><Relationship Id="rId16" Type="http://schemas.openxmlformats.org/officeDocument/2006/relationships/tags" Target="../tags/tag192.xml"/><Relationship Id="rId20" Type="http://schemas.openxmlformats.org/officeDocument/2006/relationships/tags" Target="../tags/tag196.xml"/><Relationship Id="rId29" Type="http://schemas.openxmlformats.org/officeDocument/2006/relationships/image" Target="../media/image71.png"/><Relationship Id="rId1" Type="http://schemas.openxmlformats.org/officeDocument/2006/relationships/tags" Target="../tags/tag177.xml"/><Relationship Id="rId6" Type="http://schemas.openxmlformats.org/officeDocument/2006/relationships/tags" Target="../tags/tag182.xml"/><Relationship Id="rId11" Type="http://schemas.openxmlformats.org/officeDocument/2006/relationships/tags" Target="../tags/tag187.xml"/><Relationship Id="rId24" Type="http://schemas.openxmlformats.org/officeDocument/2006/relationships/slideLayout" Target="../slideLayouts/slideLayout3.xml"/><Relationship Id="rId5" Type="http://schemas.openxmlformats.org/officeDocument/2006/relationships/tags" Target="../tags/tag181.xml"/><Relationship Id="rId15" Type="http://schemas.openxmlformats.org/officeDocument/2006/relationships/tags" Target="../tags/tag191.xml"/><Relationship Id="rId23" Type="http://schemas.openxmlformats.org/officeDocument/2006/relationships/tags" Target="../tags/tag199.xml"/><Relationship Id="rId28" Type="http://schemas.openxmlformats.org/officeDocument/2006/relationships/image" Target="../media/image70.png"/><Relationship Id="rId10" Type="http://schemas.openxmlformats.org/officeDocument/2006/relationships/tags" Target="../tags/tag186.xml"/><Relationship Id="rId19" Type="http://schemas.openxmlformats.org/officeDocument/2006/relationships/tags" Target="../tags/tag195.xml"/><Relationship Id="rId4" Type="http://schemas.openxmlformats.org/officeDocument/2006/relationships/tags" Target="../tags/tag180.xml"/><Relationship Id="rId9" Type="http://schemas.openxmlformats.org/officeDocument/2006/relationships/tags" Target="../tags/tag185.xml"/><Relationship Id="rId14" Type="http://schemas.openxmlformats.org/officeDocument/2006/relationships/tags" Target="../tags/tag190.xml"/><Relationship Id="rId22" Type="http://schemas.openxmlformats.org/officeDocument/2006/relationships/tags" Target="../tags/tag198.xml"/><Relationship Id="rId27" Type="http://schemas.openxmlformats.org/officeDocument/2006/relationships/image" Target="../media/image82.png"/></Relationships>
</file>

<file path=ppt/slides/_rels/slide36.xml.rels><?xml version="1.0" encoding="UTF-8" standalone="yes"?>
<Relationships xmlns="http://schemas.openxmlformats.org/package/2006/relationships"><Relationship Id="rId8" Type="http://schemas.openxmlformats.org/officeDocument/2006/relationships/tags" Target="../tags/tag207.xml"/><Relationship Id="rId13" Type="http://schemas.openxmlformats.org/officeDocument/2006/relationships/tags" Target="../tags/tag212.xml"/><Relationship Id="rId18" Type="http://schemas.openxmlformats.org/officeDocument/2006/relationships/tags" Target="../tags/tag217.xml"/><Relationship Id="rId26" Type="http://schemas.openxmlformats.org/officeDocument/2006/relationships/image" Target="../media/image82.png"/><Relationship Id="rId3" Type="http://schemas.openxmlformats.org/officeDocument/2006/relationships/tags" Target="../tags/tag202.xml"/><Relationship Id="rId21" Type="http://schemas.openxmlformats.org/officeDocument/2006/relationships/tags" Target="../tags/tag220.xml"/><Relationship Id="rId7" Type="http://schemas.openxmlformats.org/officeDocument/2006/relationships/tags" Target="../tags/tag206.xml"/><Relationship Id="rId12" Type="http://schemas.openxmlformats.org/officeDocument/2006/relationships/tags" Target="../tags/tag211.xml"/><Relationship Id="rId17" Type="http://schemas.openxmlformats.org/officeDocument/2006/relationships/tags" Target="../tags/tag216.xml"/><Relationship Id="rId25" Type="http://schemas.openxmlformats.org/officeDocument/2006/relationships/image" Target="../media/image81.png"/><Relationship Id="rId2" Type="http://schemas.openxmlformats.org/officeDocument/2006/relationships/tags" Target="../tags/tag201.xml"/><Relationship Id="rId16" Type="http://schemas.openxmlformats.org/officeDocument/2006/relationships/tags" Target="../tags/tag215.xml"/><Relationship Id="rId20" Type="http://schemas.openxmlformats.org/officeDocument/2006/relationships/tags" Target="../tags/tag219.xml"/><Relationship Id="rId1" Type="http://schemas.openxmlformats.org/officeDocument/2006/relationships/tags" Target="../tags/tag200.xml"/><Relationship Id="rId6" Type="http://schemas.openxmlformats.org/officeDocument/2006/relationships/tags" Target="../tags/tag205.xml"/><Relationship Id="rId11" Type="http://schemas.openxmlformats.org/officeDocument/2006/relationships/tags" Target="../tags/tag210.xml"/><Relationship Id="rId24" Type="http://schemas.openxmlformats.org/officeDocument/2006/relationships/notesSlide" Target="../notesSlides/notesSlide17.xml"/><Relationship Id="rId5" Type="http://schemas.openxmlformats.org/officeDocument/2006/relationships/tags" Target="../tags/tag204.xml"/><Relationship Id="rId15" Type="http://schemas.openxmlformats.org/officeDocument/2006/relationships/tags" Target="../tags/tag214.xml"/><Relationship Id="rId23" Type="http://schemas.openxmlformats.org/officeDocument/2006/relationships/slideLayout" Target="../slideLayouts/slideLayout3.xml"/><Relationship Id="rId10" Type="http://schemas.openxmlformats.org/officeDocument/2006/relationships/tags" Target="../tags/tag209.xml"/><Relationship Id="rId19" Type="http://schemas.openxmlformats.org/officeDocument/2006/relationships/tags" Target="../tags/tag218.xml"/><Relationship Id="rId4" Type="http://schemas.openxmlformats.org/officeDocument/2006/relationships/tags" Target="../tags/tag203.xml"/><Relationship Id="rId9" Type="http://schemas.openxmlformats.org/officeDocument/2006/relationships/tags" Target="../tags/tag208.xml"/><Relationship Id="rId14" Type="http://schemas.openxmlformats.org/officeDocument/2006/relationships/tags" Target="../tags/tag213.xml"/><Relationship Id="rId22" Type="http://schemas.openxmlformats.org/officeDocument/2006/relationships/tags" Target="../tags/tag221.xml"/><Relationship Id="rId27" Type="http://schemas.openxmlformats.org/officeDocument/2006/relationships/image" Target="../media/image71.png"/></Relationships>
</file>

<file path=ppt/slides/_rels/slide37.xml.rels><?xml version="1.0" encoding="UTF-8" standalone="yes"?>
<Relationships xmlns="http://schemas.openxmlformats.org/package/2006/relationships"><Relationship Id="rId3" Type="http://schemas.openxmlformats.org/officeDocument/2006/relationships/tags" Target="../tags/tag224.xml"/><Relationship Id="rId2" Type="http://schemas.openxmlformats.org/officeDocument/2006/relationships/tags" Target="../tags/tag223.xml"/><Relationship Id="rId1" Type="http://schemas.openxmlformats.org/officeDocument/2006/relationships/tags" Target="../tags/tag222.xml"/><Relationship Id="rId4"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8" Type="http://schemas.openxmlformats.org/officeDocument/2006/relationships/slideLayout" Target="../slideLayouts/slideLayout3.xml"/><Relationship Id="rId3" Type="http://schemas.openxmlformats.org/officeDocument/2006/relationships/tags" Target="../tags/tag227.xml"/><Relationship Id="rId7" Type="http://schemas.openxmlformats.org/officeDocument/2006/relationships/tags" Target="../tags/tag231.xml"/><Relationship Id="rId2" Type="http://schemas.openxmlformats.org/officeDocument/2006/relationships/tags" Target="../tags/tag226.xml"/><Relationship Id="rId1" Type="http://schemas.openxmlformats.org/officeDocument/2006/relationships/tags" Target="../tags/tag225.xml"/><Relationship Id="rId6" Type="http://schemas.openxmlformats.org/officeDocument/2006/relationships/tags" Target="../tags/tag230.xml"/><Relationship Id="rId5" Type="http://schemas.openxmlformats.org/officeDocument/2006/relationships/tags" Target="../tags/tag229.xml"/><Relationship Id="rId4" Type="http://schemas.openxmlformats.org/officeDocument/2006/relationships/tags" Target="../tags/tag228.xml"/></Relationships>
</file>

<file path=ppt/slides/_rels/slide39.xml.rels><?xml version="1.0" encoding="UTF-8" standalone="yes"?>
<Relationships xmlns="http://schemas.openxmlformats.org/package/2006/relationships"><Relationship Id="rId3" Type="http://schemas.openxmlformats.org/officeDocument/2006/relationships/tags" Target="../tags/tag234.xml"/><Relationship Id="rId2" Type="http://schemas.openxmlformats.org/officeDocument/2006/relationships/tags" Target="../tags/tag233.xml"/><Relationship Id="rId1" Type="http://schemas.openxmlformats.org/officeDocument/2006/relationships/tags" Target="../tags/tag232.xml"/><Relationship Id="rId4" Type="http://schemas.openxmlformats.org/officeDocument/2006/relationships/slideLayout" Target="../slideLayouts/slideLayout16.xml"/></Relationships>
</file>

<file path=ppt/slides/_rels/slide4.xml.rels><?xml version="1.0" encoding="UTF-8" standalone="yes"?>
<Relationships xmlns="http://schemas.openxmlformats.org/package/2006/relationships"><Relationship Id="rId8" Type="http://schemas.openxmlformats.org/officeDocument/2006/relationships/tags" Target="../tags/tag24.xml"/><Relationship Id="rId13" Type="http://schemas.openxmlformats.org/officeDocument/2006/relationships/image" Target="../media/image24.png"/><Relationship Id="rId18" Type="http://schemas.openxmlformats.org/officeDocument/2006/relationships/image" Target="../media/image29.png"/><Relationship Id="rId3" Type="http://schemas.openxmlformats.org/officeDocument/2006/relationships/tags" Target="../tags/tag19.xml"/><Relationship Id="rId7" Type="http://schemas.openxmlformats.org/officeDocument/2006/relationships/tags" Target="../tags/tag23.xml"/><Relationship Id="rId12" Type="http://schemas.openxmlformats.org/officeDocument/2006/relationships/image" Target="../media/image23.png"/><Relationship Id="rId17" Type="http://schemas.openxmlformats.org/officeDocument/2006/relationships/image" Target="../media/image28.png"/><Relationship Id="rId2" Type="http://schemas.openxmlformats.org/officeDocument/2006/relationships/tags" Target="../tags/tag18.xml"/><Relationship Id="rId16" Type="http://schemas.openxmlformats.org/officeDocument/2006/relationships/image" Target="../media/image27.png"/><Relationship Id="rId1" Type="http://schemas.openxmlformats.org/officeDocument/2006/relationships/tags" Target="../tags/tag17.xml"/><Relationship Id="rId6" Type="http://schemas.openxmlformats.org/officeDocument/2006/relationships/tags" Target="../tags/tag22.xml"/><Relationship Id="rId11" Type="http://schemas.openxmlformats.org/officeDocument/2006/relationships/notesSlide" Target="../notesSlides/notesSlide2.xml"/><Relationship Id="rId5" Type="http://schemas.openxmlformats.org/officeDocument/2006/relationships/tags" Target="../tags/tag21.xml"/><Relationship Id="rId15" Type="http://schemas.openxmlformats.org/officeDocument/2006/relationships/image" Target="../media/image26.png"/><Relationship Id="rId10" Type="http://schemas.openxmlformats.org/officeDocument/2006/relationships/slideLayout" Target="../slideLayouts/slideLayout3.xml"/><Relationship Id="rId4" Type="http://schemas.openxmlformats.org/officeDocument/2006/relationships/tags" Target="../tags/tag20.xml"/><Relationship Id="rId9" Type="http://schemas.openxmlformats.org/officeDocument/2006/relationships/tags" Target="../tags/tag25.xml"/><Relationship Id="rId14" Type="http://schemas.openxmlformats.org/officeDocument/2006/relationships/image" Target="../media/image25.png"/></Relationships>
</file>

<file path=ppt/slides/_rels/slide40.xml.rels><?xml version="1.0" encoding="UTF-8" standalone="yes"?>
<Relationships xmlns="http://schemas.openxmlformats.org/package/2006/relationships"><Relationship Id="rId3" Type="http://schemas.openxmlformats.org/officeDocument/2006/relationships/tags" Target="../tags/tag237.xml"/><Relationship Id="rId2" Type="http://schemas.openxmlformats.org/officeDocument/2006/relationships/tags" Target="../tags/tag236.xml"/><Relationship Id="rId1" Type="http://schemas.openxmlformats.org/officeDocument/2006/relationships/tags" Target="../tags/tag235.xml"/><Relationship Id="rId5" Type="http://schemas.openxmlformats.org/officeDocument/2006/relationships/slideLayout" Target="../slideLayouts/slideLayout3.xml"/><Relationship Id="rId4" Type="http://schemas.openxmlformats.org/officeDocument/2006/relationships/tags" Target="../tags/tag238.xml"/></Relationships>
</file>

<file path=ppt/slides/_rels/slide41.xml.rels><?xml version="1.0" encoding="UTF-8" standalone="yes"?>
<Relationships xmlns="http://schemas.openxmlformats.org/package/2006/relationships"><Relationship Id="rId8" Type="http://schemas.openxmlformats.org/officeDocument/2006/relationships/diagramQuickStyle" Target="../diagrams/quickStyle2.xml"/><Relationship Id="rId3" Type="http://schemas.openxmlformats.org/officeDocument/2006/relationships/tags" Target="../tags/tag241.xml"/><Relationship Id="rId7" Type="http://schemas.openxmlformats.org/officeDocument/2006/relationships/diagramLayout" Target="../diagrams/layout2.xml"/><Relationship Id="rId2" Type="http://schemas.openxmlformats.org/officeDocument/2006/relationships/tags" Target="../tags/tag240.xml"/><Relationship Id="rId1" Type="http://schemas.openxmlformats.org/officeDocument/2006/relationships/tags" Target="../tags/tag239.xml"/><Relationship Id="rId6" Type="http://schemas.openxmlformats.org/officeDocument/2006/relationships/diagramData" Target="../diagrams/data2.xml"/><Relationship Id="rId5" Type="http://schemas.openxmlformats.org/officeDocument/2006/relationships/notesSlide" Target="../notesSlides/notesSlide18.xml"/><Relationship Id="rId10" Type="http://schemas.microsoft.com/office/2007/relationships/diagramDrawing" Target="../diagrams/drawing2.xml"/><Relationship Id="rId4" Type="http://schemas.openxmlformats.org/officeDocument/2006/relationships/slideLayout" Target="../slideLayouts/slideLayout3.xml"/><Relationship Id="rId9" Type="http://schemas.openxmlformats.org/officeDocument/2006/relationships/diagramColors" Target="../diagrams/colors2.xml"/></Relationships>
</file>

<file path=ppt/slides/_rels/slide42.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243.xml"/><Relationship Id="rId1" Type="http://schemas.openxmlformats.org/officeDocument/2006/relationships/tags" Target="../tags/tag242.xml"/><Relationship Id="rId4" Type="http://schemas.openxmlformats.org/officeDocument/2006/relationships/notesSlide" Target="../notesSlides/notesSlide19.xml"/></Relationships>
</file>

<file path=ppt/slides/_rels/slide5.xml.rels><?xml version="1.0" encoding="UTF-8" standalone="yes"?>
<Relationships xmlns="http://schemas.openxmlformats.org/package/2006/relationships"><Relationship Id="rId8" Type="http://schemas.openxmlformats.org/officeDocument/2006/relationships/tags" Target="../tags/tag33.xml"/><Relationship Id="rId3" Type="http://schemas.openxmlformats.org/officeDocument/2006/relationships/tags" Target="../tags/tag28.xml"/><Relationship Id="rId7" Type="http://schemas.openxmlformats.org/officeDocument/2006/relationships/tags" Target="../tags/tag32.xml"/><Relationship Id="rId2" Type="http://schemas.openxmlformats.org/officeDocument/2006/relationships/tags" Target="../tags/tag27.xml"/><Relationship Id="rId1" Type="http://schemas.openxmlformats.org/officeDocument/2006/relationships/tags" Target="../tags/tag26.xml"/><Relationship Id="rId6" Type="http://schemas.openxmlformats.org/officeDocument/2006/relationships/tags" Target="../tags/tag31.xml"/><Relationship Id="rId11" Type="http://schemas.openxmlformats.org/officeDocument/2006/relationships/image" Target="../media/image30.png"/><Relationship Id="rId5" Type="http://schemas.openxmlformats.org/officeDocument/2006/relationships/tags" Target="../tags/tag30.xml"/><Relationship Id="rId10" Type="http://schemas.openxmlformats.org/officeDocument/2006/relationships/notesSlide" Target="../notesSlides/notesSlide3.xml"/><Relationship Id="rId4" Type="http://schemas.openxmlformats.org/officeDocument/2006/relationships/tags" Target="../tags/tag29.xml"/><Relationship Id="rId9"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8" Type="http://schemas.openxmlformats.org/officeDocument/2006/relationships/tags" Target="../tags/tag41.xml"/><Relationship Id="rId13" Type="http://schemas.openxmlformats.org/officeDocument/2006/relationships/tags" Target="../tags/tag46.xml"/><Relationship Id="rId18" Type="http://schemas.openxmlformats.org/officeDocument/2006/relationships/tags" Target="../tags/tag51.xml"/><Relationship Id="rId3" Type="http://schemas.openxmlformats.org/officeDocument/2006/relationships/tags" Target="../tags/tag36.xml"/><Relationship Id="rId7" Type="http://schemas.openxmlformats.org/officeDocument/2006/relationships/tags" Target="../tags/tag40.xml"/><Relationship Id="rId12" Type="http://schemas.openxmlformats.org/officeDocument/2006/relationships/tags" Target="../tags/tag45.xml"/><Relationship Id="rId17" Type="http://schemas.openxmlformats.org/officeDocument/2006/relationships/tags" Target="../tags/tag50.xml"/><Relationship Id="rId2" Type="http://schemas.openxmlformats.org/officeDocument/2006/relationships/tags" Target="../tags/tag35.xml"/><Relationship Id="rId16" Type="http://schemas.openxmlformats.org/officeDocument/2006/relationships/tags" Target="../tags/tag49.xml"/><Relationship Id="rId20" Type="http://schemas.openxmlformats.org/officeDocument/2006/relationships/notesSlide" Target="../notesSlides/notesSlide4.xml"/><Relationship Id="rId1" Type="http://schemas.openxmlformats.org/officeDocument/2006/relationships/tags" Target="../tags/tag34.xml"/><Relationship Id="rId6" Type="http://schemas.openxmlformats.org/officeDocument/2006/relationships/tags" Target="../tags/tag39.xml"/><Relationship Id="rId11" Type="http://schemas.openxmlformats.org/officeDocument/2006/relationships/tags" Target="../tags/tag44.xml"/><Relationship Id="rId5" Type="http://schemas.openxmlformats.org/officeDocument/2006/relationships/tags" Target="../tags/tag38.xml"/><Relationship Id="rId15" Type="http://schemas.openxmlformats.org/officeDocument/2006/relationships/tags" Target="../tags/tag48.xml"/><Relationship Id="rId10" Type="http://schemas.openxmlformats.org/officeDocument/2006/relationships/tags" Target="../tags/tag43.xml"/><Relationship Id="rId19" Type="http://schemas.openxmlformats.org/officeDocument/2006/relationships/slideLayout" Target="../slideLayouts/slideLayout3.xml"/><Relationship Id="rId4" Type="http://schemas.openxmlformats.org/officeDocument/2006/relationships/tags" Target="../tags/tag37.xml"/><Relationship Id="rId9" Type="http://schemas.openxmlformats.org/officeDocument/2006/relationships/tags" Target="../tags/tag42.xml"/><Relationship Id="rId14" Type="http://schemas.openxmlformats.org/officeDocument/2006/relationships/tags" Target="../tags/tag47.xml"/></Relationships>
</file>

<file path=ppt/slides/_rels/slide7.xml.rels><?xml version="1.0" encoding="UTF-8" standalone="yes"?>
<Relationships xmlns="http://schemas.openxmlformats.org/package/2006/relationships"><Relationship Id="rId8" Type="http://schemas.openxmlformats.org/officeDocument/2006/relationships/tags" Target="../tags/tag59.xml"/><Relationship Id="rId13" Type="http://schemas.openxmlformats.org/officeDocument/2006/relationships/image" Target="../media/image31.png"/><Relationship Id="rId18" Type="http://schemas.openxmlformats.org/officeDocument/2006/relationships/image" Target="../media/image36.jpg"/><Relationship Id="rId3" Type="http://schemas.openxmlformats.org/officeDocument/2006/relationships/tags" Target="../tags/tag54.xml"/><Relationship Id="rId7" Type="http://schemas.openxmlformats.org/officeDocument/2006/relationships/tags" Target="../tags/tag58.xml"/><Relationship Id="rId12" Type="http://schemas.openxmlformats.org/officeDocument/2006/relationships/notesSlide" Target="../notesSlides/notesSlide5.xml"/><Relationship Id="rId17" Type="http://schemas.openxmlformats.org/officeDocument/2006/relationships/image" Target="../media/image35.jpg"/><Relationship Id="rId2" Type="http://schemas.openxmlformats.org/officeDocument/2006/relationships/tags" Target="../tags/tag53.xml"/><Relationship Id="rId16" Type="http://schemas.openxmlformats.org/officeDocument/2006/relationships/image" Target="../media/image34.jpg"/><Relationship Id="rId1" Type="http://schemas.openxmlformats.org/officeDocument/2006/relationships/tags" Target="../tags/tag52.xml"/><Relationship Id="rId6" Type="http://schemas.openxmlformats.org/officeDocument/2006/relationships/tags" Target="../tags/tag57.xml"/><Relationship Id="rId11" Type="http://schemas.openxmlformats.org/officeDocument/2006/relationships/slideLayout" Target="../slideLayouts/slideLayout3.xml"/><Relationship Id="rId5" Type="http://schemas.openxmlformats.org/officeDocument/2006/relationships/tags" Target="../tags/tag56.xml"/><Relationship Id="rId15" Type="http://schemas.openxmlformats.org/officeDocument/2006/relationships/image" Target="../media/image33.jpg"/><Relationship Id="rId10" Type="http://schemas.openxmlformats.org/officeDocument/2006/relationships/tags" Target="../tags/tag61.xml"/><Relationship Id="rId4" Type="http://schemas.openxmlformats.org/officeDocument/2006/relationships/tags" Target="../tags/tag55.xml"/><Relationship Id="rId9" Type="http://schemas.openxmlformats.org/officeDocument/2006/relationships/tags" Target="../tags/tag60.xml"/><Relationship Id="rId14" Type="http://schemas.openxmlformats.org/officeDocument/2006/relationships/image" Target="../media/image32.png"/></Relationships>
</file>

<file path=ppt/slides/_rels/slide8.xml.rels><?xml version="1.0" encoding="UTF-8" standalone="yes"?>
<Relationships xmlns="http://schemas.openxmlformats.org/package/2006/relationships"><Relationship Id="rId8" Type="http://schemas.openxmlformats.org/officeDocument/2006/relationships/tags" Target="../tags/tag69.xml"/><Relationship Id="rId13" Type="http://schemas.openxmlformats.org/officeDocument/2006/relationships/image" Target="../media/image37.png"/><Relationship Id="rId18" Type="http://schemas.openxmlformats.org/officeDocument/2006/relationships/image" Target="../media/image42.png"/><Relationship Id="rId3" Type="http://schemas.openxmlformats.org/officeDocument/2006/relationships/tags" Target="../tags/tag64.xml"/><Relationship Id="rId7" Type="http://schemas.openxmlformats.org/officeDocument/2006/relationships/tags" Target="../tags/tag68.xml"/><Relationship Id="rId12" Type="http://schemas.openxmlformats.org/officeDocument/2006/relationships/notesSlide" Target="../notesSlides/notesSlide6.xml"/><Relationship Id="rId17" Type="http://schemas.openxmlformats.org/officeDocument/2006/relationships/image" Target="../media/image41.png"/><Relationship Id="rId2" Type="http://schemas.openxmlformats.org/officeDocument/2006/relationships/tags" Target="../tags/tag63.xml"/><Relationship Id="rId16" Type="http://schemas.openxmlformats.org/officeDocument/2006/relationships/image" Target="../media/image40.png"/><Relationship Id="rId20" Type="http://schemas.openxmlformats.org/officeDocument/2006/relationships/image" Target="../media/image44.png"/><Relationship Id="rId1" Type="http://schemas.openxmlformats.org/officeDocument/2006/relationships/tags" Target="../tags/tag62.xml"/><Relationship Id="rId6" Type="http://schemas.openxmlformats.org/officeDocument/2006/relationships/tags" Target="../tags/tag67.xml"/><Relationship Id="rId11" Type="http://schemas.openxmlformats.org/officeDocument/2006/relationships/slideLayout" Target="../slideLayouts/slideLayout3.xml"/><Relationship Id="rId5" Type="http://schemas.openxmlformats.org/officeDocument/2006/relationships/tags" Target="../tags/tag66.xml"/><Relationship Id="rId15" Type="http://schemas.openxmlformats.org/officeDocument/2006/relationships/image" Target="../media/image39.png"/><Relationship Id="rId10" Type="http://schemas.openxmlformats.org/officeDocument/2006/relationships/tags" Target="../tags/tag71.xml"/><Relationship Id="rId19" Type="http://schemas.openxmlformats.org/officeDocument/2006/relationships/image" Target="../media/image43.png"/><Relationship Id="rId4" Type="http://schemas.openxmlformats.org/officeDocument/2006/relationships/tags" Target="../tags/tag65.xml"/><Relationship Id="rId9" Type="http://schemas.openxmlformats.org/officeDocument/2006/relationships/tags" Target="../tags/tag70.xml"/><Relationship Id="rId14" Type="http://schemas.openxmlformats.org/officeDocument/2006/relationships/image" Target="../media/image38.png"/></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73.xml"/><Relationship Id="rId1" Type="http://schemas.openxmlformats.org/officeDocument/2006/relationships/tags" Target="../tags/tag7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0"/>
            <p:custDataLst>
              <p:tags r:id="rId1"/>
            </p:custDataLst>
          </p:nvPr>
        </p:nvSpPr>
        <p:spPr/>
        <p:txBody>
          <a:bodyPr/>
          <a:lstStyle/>
          <a:p>
            <a:r>
              <a:rPr lang="fr-CA" sz="2000" dirty="0"/>
              <a:t>Forum de </a:t>
            </a:r>
            <a:r>
              <a:rPr lang="fr-CA" sz="2000" dirty="0" smtClean="0"/>
              <a:t>l’industrie </a:t>
            </a:r>
            <a:r>
              <a:rPr lang="fr-CA" sz="2000" dirty="0"/>
              <a:t>– </a:t>
            </a:r>
            <a:r>
              <a:rPr lang="fr-CA" sz="2000" dirty="0" smtClean="0"/>
              <a:t>Lundi 9 </a:t>
            </a:r>
            <a:r>
              <a:rPr lang="fr-CA" sz="2000" dirty="0"/>
              <a:t>décembre </a:t>
            </a:r>
            <a:r>
              <a:rPr lang="fr-CA" sz="2000" dirty="0" smtClean="0"/>
              <a:t>2019</a:t>
            </a:r>
            <a:endParaRPr lang="fr-CA" sz="2000" dirty="0"/>
          </a:p>
        </p:txBody>
      </p:sp>
      <p:sp>
        <p:nvSpPr>
          <p:cNvPr id="4" name="Title 3"/>
          <p:cNvSpPr>
            <a:spLocks noGrp="1"/>
          </p:cNvSpPr>
          <p:nvPr>
            <p:ph type="title"/>
            <p:custDataLst>
              <p:tags r:id="rId2"/>
            </p:custDataLst>
          </p:nvPr>
        </p:nvSpPr>
        <p:spPr>
          <a:xfrm>
            <a:off x="0" y="1913691"/>
            <a:ext cx="7716253" cy="1613054"/>
          </a:xfrm>
        </p:spPr>
        <p:txBody>
          <a:bodyPr/>
          <a:lstStyle/>
          <a:p>
            <a:r>
              <a:rPr lang="fr-CA" sz="3600" dirty="0"/>
              <a:t>Consultation sur les Lignes directrices provisoires du CEPMB </a:t>
            </a:r>
          </a:p>
        </p:txBody>
      </p:sp>
    </p:spTree>
    <p:extLst>
      <p:ext uri="{BB962C8B-B14F-4D97-AF65-F5344CB8AC3E}">
        <p14:creationId xmlns:p14="http://schemas.microsoft.com/office/powerpoint/2010/main" val="358516632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p:txBody>
          <a:bodyPr>
            <a:normAutofit/>
          </a:bodyPr>
          <a:lstStyle/>
          <a:p>
            <a:r>
              <a:rPr lang="fr-CA" dirty="0"/>
              <a:t>Nouveau </a:t>
            </a:r>
            <a:r>
              <a:rPr lang="fr-CA" dirty="0" smtClean="0"/>
              <a:t>bassin de </a:t>
            </a:r>
            <a:r>
              <a:rPr lang="fr-CA" dirty="0"/>
              <a:t>pays</a:t>
            </a:r>
            <a:r>
              <a:rPr dirty="0"/>
              <a:t/>
            </a:r>
            <a:br>
              <a:rPr dirty="0"/>
            </a:br>
            <a:r>
              <a:rPr lang="fr-CA" sz="2000" b="1" dirty="0" smtClean="0"/>
              <a:t>S’applique </a:t>
            </a:r>
            <a:r>
              <a:rPr lang="fr-CA" sz="2000" b="1" dirty="0"/>
              <a:t>à tous les médicaments brevetés</a:t>
            </a:r>
            <a:endParaRPr lang="fr-CA" b="1" dirty="0"/>
          </a:p>
        </p:txBody>
      </p:sp>
      <p:sp>
        <p:nvSpPr>
          <p:cNvPr id="3" name="Text Placeholder 2"/>
          <p:cNvSpPr>
            <a:spLocks noGrp="1"/>
          </p:cNvSpPr>
          <p:nvPr>
            <p:ph type="body" sz="quarter" idx="13"/>
            <p:custDataLst>
              <p:tags r:id="rId2"/>
            </p:custDataLst>
          </p:nvPr>
        </p:nvSpPr>
        <p:spPr>
          <a:xfrm>
            <a:off x="1123785" y="1382624"/>
            <a:ext cx="4687293" cy="4917159"/>
          </a:xfrm>
        </p:spPr>
        <p:txBody>
          <a:bodyPr>
            <a:normAutofit/>
          </a:bodyPr>
          <a:lstStyle/>
          <a:p>
            <a:pPr marL="0" indent="0">
              <a:buNone/>
            </a:pPr>
            <a:endParaRPr lang="fr-CA" b="1" dirty="0">
              <a:solidFill>
                <a:schemeClr val="accent2"/>
              </a:solidFill>
            </a:endParaRPr>
          </a:p>
          <a:p>
            <a:pPr marL="0" indent="0">
              <a:buNone/>
            </a:pPr>
            <a:endParaRPr lang="fr-CA" b="1" dirty="0">
              <a:solidFill>
                <a:schemeClr val="accent2"/>
              </a:solidFill>
            </a:endParaRPr>
          </a:p>
          <a:p>
            <a:pPr marL="0" indent="0">
              <a:buNone/>
            </a:pPr>
            <a:endParaRPr lang="fr-CA" b="1" dirty="0">
              <a:solidFill>
                <a:schemeClr val="accent2"/>
              </a:solidFill>
            </a:endParaRPr>
          </a:p>
          <a:p>
            <a:pPr marL="0" indent="0">
              <a:buNone/>
            </a:pPr>
            <a:endParaRPr lang="fr-CA" b="1" dirty="0">
              <a:solidFill>
                <a:schemeClr val="accent2"/>
              </a:solidFill>
            </a:endParaRPr>
          </a:p>
          <a:p>
            <a:pPr marL="0" indent="0">
              <a:buNone/>
            </a:pPr>
            <a:endParaRPr lang="fr-CA" b="1" dirty="0">
              <a:solidFill>
                <a:schemeClr val="accent2"/>
              </a:solidFill>
            </a:endParaRPr>
          </a:p>
          <a:p>
            <a:pPr marL="0" indent="0">
              <a:buNone/>
            </a:pPr>
            <a:endParaRPr lang="fr-CA" b="1" dirty="0">
              <a:solidFill>
                <a:schemeClr val="accent2"/>
              </a:solidFill>
            </a:endParaRPr>
          </a:p>
          <a:p>
            <a:pPr marL="0" indent="0">
              <a:buNone/>
            </a:pPr>
            <a:endParaRPr lang="fr-CA" b="1" dirty="0">
              <a:solidFill>
                <a:schemeClr val="accent2"/>
              </a:solidFill>
            </a:endParaRPr>
          </a:p>
          <a:p>
            <a:r>
              <a:rPr lang="fr-CA" dirty="0"/>
              <a:t>Pays offrant une protection semblable aux consommateurs, dont la richesse économique et les médicaments vendus sont comparables au Canada</a:t>
            </a:r>
          </a:p>
          <a:p>
            <a:endParaRPr lang="fr-CA" dirty="0"/>
          </a:p>
          <a:p>
            <a:endParaRPr lang="fr-CA" b="1" dirty="0">
              <a:solidFill>
                <a:schemeClr val="accent2"/>
              </a:solidFill>
            </a:endParaRPr>
          </a:p>
          <a:p>
            <a:pPr marL="457200" indent="-457200">
              <a:buAutoNum type="arabicPeriod"/>
            </a:pPr>
            <a:endParaRPr lang="fr-CA" b="1" dirty="0">
              <a:solidFill>
                <a:schemeClr val="accent2"/>
              </a:solidFill>
            </a:endParaRPr>
          </a:p>
          <a:p>
            <a:pPr marL="457200" indent="-457200">
              <a:buAutoNum type="arabicPeriod"/>
            </a:pPr>
            <a:endParaRPr lang="fr-CA" b="1" dirty="0">
              <a:solidFill>
                <a:schemeClr val="accent2"/>
              </a:solidFill>
            </a:endParaRPr>
          </a:p>
          <a:p>
            <a:pPr marL="457200" indent="-457200">
              <a:buAutoNum type="arabicPeriod"/>
            </a:pPr>
            <a:endParaRPr lang="fr-CA" b="1" dirty="0">
              <a:solidFill>
                <a:schemeClr val="accent2"/>
              </a:solidFill>
            </a:endParaRPr>
          </a:p>
          <a:p>
            <a:pPr marL="800100" lvl="2" indent="0">
              <a:buNone/>
            </a:pPr>
            <a:endParaRPr lang="fr-CA" sz="1800" dirty="0"/>
          </a:p>
        </p:txBody>
      </p:sp>
      <p:sp>
        <p:nvSpPr>
          <p:cNvPr id="8" name="Rectangle 7"/>
          <p:cNvSpPr/>
          <p:nvPr>
            <p:custDataLst>
              <p:tags r:id="rId3"/>
            </p:custDataLst>
          </p:nvPr>
        </p:nvSpPr>
        <p:spPr>
          <a:xfrm>
            <a:off x="1125901" y="1776002"/>
            <a:ext cx="5162256" cy="1954381"/>
          </a:xfrm>
          <a:prstGeom prst="rect">
            <a:avLst/>
          </a:prstGeom>
          <a:solidFill>
            <a:srgbClr val="92BECD">
              <a:lumMod val="60000"/>
              <a:lumOff val="40000"/>
            </a:srgbClr>
          </a:solidFill>
          <a:ln w="0" cap="flat" cmpd="dbl" algn="ctr">
            <a:solidFill>
              <a:srgbClr val="91BECD"/>
            </a:solidFill>
            <a:prstDash val="solid"/>
            <a:miter lim="800000"/>
          </a:ln>
          <a:effectLst>
            <a:glow>
              <a:srgbClr val="91BECD"/>
            </a:glow>
          </a:effectLst>
          <a:scene3d>
            <a:camera prst="orthographicFront"/>
            <a:lightRig rig="threePt" dir="t">
              <a:rot lat="0" lon="0" rev="4200000"/>
            </a:lightRig>
          </a:scene3d>
          <a:sp3d extrusionH="114300">
            <a:bevelT w="190500" h="127000"/>
          </a:sp3d>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CA" sz="1600" b="0" i="1" u="none" strike="noStrike" kern="0" cap="none" spc="0" normalizeH="0" baseline="0" noProof="0" dirty="0">
                <a:ln>
                  <a:noFill/>
                </a:ln>
                <a:solidFill>
                  <a:srgbClr val="000000"/>
                </a:solidFill>
                <a:effectLst/>
                <a:uLnTx/>
                <a:uFillTx/>
                <a:latin typeface="Arial" panose="020B0604020202020204"/>
              </a:rPr>
              <a:t>Gazette du Canada</a:t>
            </a:r>
            <a:r>
              <a:rPr kumimoji="0" lang="fr-CA" sz="1600" b="0" i="0" u="none" strike="noStrike" kern="0" cap="none" spc="0" normalizeH="0" baseline="0" noProof="0" dirty="0">
                <a:ln>
                  <a:noFill/>
                </a:ln>
                <a:solidFill>
                  <a:srgbClr val="000000"/>
                </a:solidFill>
                <a:effectLst/>
                <a:uLnTx/>
                <a:uFillTx/>
                <a:latin typeface="Arial" panose="020B0604020202020204"/>
              </a:rPr>
              <a:t>, </a:t>
            </a:r>
            <a:r>
              <a:rPr kumimoji="0" lang="fr-CA" sz="1600" b="0" i="0" u="none" strike="noStrike" kern="0" cap="none" spc="0" normalizeH="0" baseline="0" noProof="0" dirty="0" smtClean="0">
                <a:ln>
                  <a:noFill/>
                </a:ln>
                <a:solidFill>
                  <a:srgbClr val="000000"/>
                </a:solidFill>
                <a:effectLst/>
                <a:uLnTx/>
                <a:uFillTx/>
                <a:latin typeface="Arial" panose="020B0604020202020204"/>
              </a:rPr>
              <a:t>Partie II (GCII</a:t>
            </a:r>
            <a:r>
              <a:rPr kumimoji="0" lang="fr-CA" sz="1600" b="0" i="0" u="none" strike="noStrike" kern="0" cap="none" spc="0" normalizeH="0" baseline="0" noProof="0" dirty="0">
                <a:ln>
                  <a:noFill/>
                </a:ln>
                <a:solidFill>
                  <a:srgbClr val="000000"/>
                </a:solidFill>
                <a:effectLst/>
                <a:uLnTx/>
                <a:uFillTx/>
                <a:latin typeface="Arial" panose="020B0604020202020204"/>
              </a:rPr>
              <a:t>)</a:t>
            </a:r>
            <a:endParaRPr kumimoji="0" lang="fr-CA" sz="1600" b="0" i="0" u="none" strike="noStrike" kern="0" cap="none" spc="0" normalizeH="0" baseline="0" noProof="0" dirty="0">
              <a:ln>
                <a:noFill/>
              </a:ln>
              <a:solidFill>
                <a:srgbClr val="000000"/>
              </a:solidFill>
              <a:effectLst/>
              <a:uLnTx/>
              <a:uFillTx/>
              <a:latin typeface="Arial" panose="020B060402020202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r-CA" sz="1600" b="1" i="0" u="none" strike="noStrike" kern="1200" cap="none" spc="0" normalizeH="0" baseline="0" noProof="0" dirty="0">
                <a:ln>
                  <a:noFill/>
                </a:ln>
                <a:solidFill>
                  <a:srgbClr val="000000"/>
                </a:solidFill>
                <a:effectLst/>
                <a:uLnTx/>
                <a:uFillTx/>
                <a:latin typeface="Arial" panose="020B0604020202020204"/>
              </a:rPr>
              <a:t>6. </a:t>
            </a:r>
            <a:r>
              <a:rPr kumimoji="0" lang="fr-CA" sz="1600" b="1" i="0" u="none" strike="noStrike" kern="1200" cap="none" spc="0" normalizeH="0" baseline="0" noProof="0" dirty="0" smtClean="0">
                <a:ln>
                  <a:noFill/>
                </a:ln>
                <a:solidFill>
                  <a:srgbClr val="000000"/>
                </a:solidFill>
                <a:effectLst/>
                <a:uLnTx/>
                <a:uFillTx/>
                <a:latin typeface="Arial" panose="020B0604020202020204"/>
              </a:rPr>
              <a:t>L’annexe </a:t>
            </a:r>
            <a:r>
              <a:rPr kumimoji="0" lang="fr-CA" sz="1600" b="1" i="0" u="none" strike="noStrike" kern="1200" cap="none" spc="0" normalizeH="0" baseline="0" noProof="0" dirty="0">
                <a:ln>
                  <a:noFill/>
                </a:ln>
                <a:solidFill>
                  <a:srgbClr val="000000"/>
                </a:solidFill>
                <a:effectLst/>
                <a:uLnTx/>
                <a:uFillTx/>
                <a:latin typeface="Arial" panose="020B0604020202020204"/>
              </a:rPr>
              <a:t>au Règlement est remplacée par </a:t>
            </a:r>
            <a:r>
              <a:rPr kumimoji="0" lang="fr-CA" sz="1600" b="1" i="0" u="none" strike="noStrike" kern="1200" cap="none" spc="0" normalizeH="0" baseline="0" noProof="0" dirty="0" smtClean="0">
                <a:ln>
                  <a:noFill/>
                </a:ln>
                <a:solidFill>
                  <a:srgbClr val="000000"/>
                </a:solidFill>
                <a:effectLst/>
                <a:uLnTx/>
                <a:uFillTx/>
                <a:latin typeface="Arial" panose="020B0604020202020204"/>
              </a:rPr>
              <a:t>l’annexe </a:t>
            </a:r>
            <a:r>
              <a:rPr kumimoji="0" lang="fr-CA" sz="1600" b="1" i="0" u="none" strike="noStrike" kern="1200" cap="none" spc="0" normalizeH="0" baseline="0" noProof="0" dirty="0">
                <a:ln>
                  <a:noFill/>
                </a:ln>
                <a:solidFill>
                  <a:srgbClr val="000000"/>
                </a:solidFill>
                <a:effectLst/>
                <a:uLnTx/>
                <a:uFillTx/>
                <a:latin typeface="Arial" panose="020B0604020202020204"/>
              </a:rPr>
              <a:t>qui figure en annexe au présent Règlement.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CA" sz="900" b="1" i="0" u="none" strike="noStrike" kern="0" cap="none" spc="0" normalizeH="0" baseline="0" noProof="0" dirty="0">
              <a:ln>
                <a:noFill/>
              </a:ln>
              <a:solidFill>
                <a:srgbClr val="000000"/>
              </a:solidFill>
              <a:effectLst/>
              <a:uLnTx/>
              <a:uFillTx/>
              <a:latin typeface="Arial" panose="020B060402020202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r-CA" sz="1600" b="1" i="0" u="none" strike="noStrike" kern="0" cap="none" spc="0" normalizeH="0" baseline="0" noProof="0" dirty="0">
                <a:ln>
                  <a:noFill/>
                </a:ln>
                <a:solidFill>
                  <a:srgbClr val="000000"/>
                </a:solidFill>
                <a:effectLst/>
                <a:uLnTx/>
                <a:uFillTx/>
                <a:latin typeface="Arial" panose="020B0604020202020204"/>
              </a:rPr>
              <a:t>ANNEXE (</a:t>
            </a:r>
            <a:r>
              <a:rPr kumimoji="0" lang="fr-CA" sz="1600" b="1" i="0" u="none" strike="noStrike" kern="0" cap="none" spc="0" normalizeH="0" baseline="0" noProof="0" dirty="0" smtClean="0">
                <a:ln>
                  <a:noFill/>
                </a:ln>
                <a:solidFill>
                  <a:srgbClr val="000000"/>
                </a:solidFill>
                <a:effectLst/>
                <a:uLnTx/>
                <a:uFillTx/>
                <a:latin typeface="Arial" panose="020B0604020202020204"/>
              </a:rPr>
              <a:t>sous-alinéa</a:t>
            </a:r>
            <a:r>
              <a:rPr kumimoji="0" lang="fr-CA" sz="1600" b="1" i="0" u="none" strike="noStrike" kern="0" cap="none" spc="0" normalizeH="0" baseline="0" noProof="0" dirty="0">
                <a:ln>
                  <a:noFill/>
                </a:ln>
                <a:solidFill>
                  <a:srgbClr val="000000"/>
                </a:solidFill>
                <a:effectLst/>
                <a:uLnTx/>
                <a:uFillTx/>
                <a:latin typeface="Arial" panose="020B0604020202020204"/>
              </a:rPr>
              <a:t> </a:t>
            </a:r>
            <a:r>
              <a:rPr kumimoji="0" lang="fr-CA" sz="1600" b="1" i="0" u="none" strike="noStrike" kern="0" cap="none" spc="0" normalizeH="0" baseline="0" noProof="0" dirty="0" smtClean="0">
                <a:ln>
                  <a:noFill/>
                </a:ln>
                <a:solidFill>
                  <a:srgbClr val="000000"/>
                </a:solidFill>
                <a:effectLst/>
                <a:uLnTx/>
                <a:uFillTx/>
                <a:latin typeface="Arial" panose="020B0604020202020204"/>
              </a:rPr>
              <a:t>4(1)f</a:t>
            </a:r>
            <a:r>
              <a:rPr kumimoji="0" lang="fr-CA" sz="1600" b="1" i="0" u="none" strike="noStrike" kern="0" cap="none" spc="0" normalizeH="0" baseline="0" noProof="0" dirty="0">
                <a:ln>
                  <a:noFill/>
                </a:ln>
                <a:solidFill>
                  <a:srgbClr val="000000"/>
                </a:solidFill>
                <a:effectLst/>
                <a:uLnTx/>
                <a:uFillTx/>
                <a:latin typeface="Arial" panose="020B0604020202020204"/>
              </a:rPr>
              <a:t>)(iii)</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r-CA" sz="1600" b="0" i="0" u="none" strike="noStrike" kern="0" cap="none" spc="0" normalizeH="0" baseline="0" noProof="0" dirty="0">
                <a:ln>
                  <a:noFill/>
                </a:ln>
                <a:solidFill>
                  <a:srgbClr val="000000"/>
                </a:solidFill>
                <a:effectLst/>
                <a:uLnTx/>
                <a:uFillTx/>
                <a:latin typeface="Arial" panose="020B0604020202020204"/>
              </a:rPr>
              <a:t>Australie, Belgique, France, Allemagne, Italie, Japon, Pays-Bas, Norvège, Espagne, Suède, Royaume-Uni</a:t>
            </a:r>
          </a:p>
        </p:txBody>
      </p:sp>
      <p:graphicFrame>
        <p:nvGraphicFramePr>
          <p:cNvPr id="5" name="Table 4"/>
          <p:cNvGraphicFramePr>
            <a:graphicFrameLocks noGrp="1"/>
          </p:cNvGraphicFramePr>
          <p:nvPr>
            <p:custDataLst>
              <p:tags r:id="rId4"/>
            </p:custDataLst>
            <p:extLst>
              <p:ext uri="{D42A27DB-BD31-4B8C-83A1-F6EECF244321}">
                <p14:modId xmlns:p14="http://schemas.microsoft.com/office/powerpoint/2010/main" val="1604668624"/>
              </p:ext>
            </p:extLst>
          </p:nvPr>
        </p:nvGraphicFramePr>
        <p:xfrm>
          <a:off x="6473687" y="1389787"/>
          <a:ext cx="5601845" cy="5414564"/>
        </p:xfrm>
        <a:graphic>
          <a:graphicData uri="http://schemas.openxmlformats.org/drawingml/2006/table">
            <a:tbl>
              <a:tblPr firstRow="1" bandRow="1">
                <a:tableStyleId>{7DF18680-E054-41AD-8BC1-D1AEF772440D}</a:tableStyleId>
              </a:tblPr>
              <a:tblGrid>
                <a:gridCol w="2085659">
                  <a:extLst>
                    <a:ext uri="{9D8B030D-6E8A-4147-A177-3AD203B41FA5}">
                      <a16:colId xmlns:a16="http://schemas.microsoft.com/office/drawing/2014/main" val="2231089889"/>
                    </a:ext>
                  </a:extLst>
                </a:gridCol>
                <a:gridCol w="715262">
                  <a:extLst>
                    <a:ext uri="{9D8B030D-6E8A-4147-A177-3AD203B41FA5}">
                      <a16:colId xmlns:a16="http://schemas.microsoft.com/office/drawing/2014/main" val="2631844423"/>
                    </a:ext>
                  </a:extLst>
                </a:gridCol>
                <a:gridCol w="721063">
                  <a:extLst>
                    <a:ext uri="{9D8B030D-6E8A-4147-A177-3AD203B41FA5}">
                      <a16:colId xmlns:a16="http://schemas.microsoft.com/office/drawing/2014/main" val="3645149018"/>
                    </a:ext>
                  </a:extLst>
                </a:gridCol>
                <a:gridCol w="2079861">
                  <a:extLst>
                    <a:ext uri="{9D8B030D-6E8A-4147-A177-3AD203B41FA5}">
                      <a16:colId xmlns:a16="http://schemas.microsoft.com/office/drawing/2014/main" val="2528487275"/>
                    </a:ext>
                  </a:extLst>
                </a:gridCol>
              </a:tblGrid>
              <a:tr h="802855">
                <a:tc>
                  <a:txBody>
                    <a:bodyPr/>
                    <a:lstStyle/>
                    <a:p>
                      <a:pPr algn="ctr"/>
                      <a:r>
                        <a:rPr lang="fr-CA" sz="1600" dirty="0">
                          <a:solidFill>
                            <a:schemeClr val="bg1"/>
                          </a:solidFill>
                        </a:rPr>
                        <a:t>Anciens pays de comparaison : CEPMB7</a:t>
                      </a:r>
                    </a:p>
                  </a:txBody>
                  <a:tcPr marL="10800" marR="10800" anchor="ctr">
                    <a:solidFill>
                      <a:schemeClr val="accent5"/>
                    </a:solidFill>
                  </a:tcPr>
                </a:tc>
                <a:tc gridSpan="2">
                  <a:txBody>
                    <a:bodyPr/>
                    <a:lstStyle/>
                    <a:p>
                      <a:pPr algn="ctr"/>
                      <a:r>
                        <a:rPr lang="fr-CA" sz="1600" dirty="0">
                          <a:solidFill>
                            <a:schemeClr val="bg1"/>
                          </a:solidFill>
                        </a:rPr>
                        <a:t>Ratio des prix étrangers par rapport</a:t>
                      </a:r>
                      <a:r>
                        <a:rPr lang="fr-CA" sz="1600" baseline="0" dirty="0">
                          <a:solidFill>
                            <a:schemeClr val="bg1"/>
                          </a:solidFill>
                        </a:rPr>
                        <a:t> </a:t>
                      </a:r>
                    </a:p>
                    <a:p>
                      <a:pPr algn="ctr"/>
                      <a:r>
                        <a:rPr lang="fr-CA" sz="1600" baseline="0" dirty="0">
                          <a:solidFill>
                            <a:schemeClr val="bg1"/>
                          </a:solidFill>
                        </a:rPr>
                        <a:t>aux prix canadiens</a:t>
                      </a:r>
                    </a:p>
                  </a:txBody>
                  <a:tcPr marL="10800" marR="10800" anchor="ctr">
                    <a:solidFill>
                      <a:schemeClr val="accent5"/>
                    </a:solidFill>
                  </a:tcPr>
                </a:tc>
                <a:tc hMerge="1">
                  <a:txBody>
                    <a:bodyPr/>
                    <a:lstStyle/>
                    <a:p>
                      <a:endParaRPr lang="en-CA" sz="1800" dirty="0">
                        <a:solidFill>
                          <a:schemeClr val="tx1"/>
                        </a:solidFill>
                      </a:endParaRPr>
                    </a:p>
                  </a:txBody>
                  <a:tcPr anchor="ctr">
                    <a:solidFill>
                      <a:schemeClr val="accent5"/>
                    </a:solidFill>
                  </a:tcPr>
                </a:tc>
                <a:tc>
                  <a:txBody>
                    <a:bodyPr/>
                    <a:lstStyle/>
                    <a:p>
                      <a:pPr algn="ctr"/>
                      <a:r>
                        <a:rPr lang="fr-CA" sz="1600" dirty="0">
                          <a:solidFill>
                            <a:schemeClr val="bg1"/>
                          </a:solidFill>
                        </a:rPr>
                        <a:t>Nouveaux pays de comparaison : CEPMB11</a:t>
                      </a:r>
                    </a:p>
                  </a:txBody>
                  <a:tcPr marL="10800" marR="10800" anchor="ctr">
                    <a:solidFill>
                      <a:schemeClr val="accent5"/>
                    </a:solidFill>
                  </a:tcPr>
                </a:tc>
                <a:extLst>
                  <a:ext uri="{0D108BD9-81ED-4DB2-BD59-A6C34878D82A}">
                    <a16:rowId xmlns:a16="http://schemas.microsoft.com/office/drawing/2014/main" val="1865926053"/>
                  </a:ext>
                </a:extLst>
              </a:tr>
              <a:tr h="373084">
                <a:tc>
                  <a:txBody>
                    <a:bodyPr/>
                    <a:lstStyle/>
                    <a:p>
                      <a:r>
                        <a:rPr lang="en-CA" sz="1600" dirty="0">
                          <a:solidFill>
                            <a:schemeClr val="tx1"/>
                          </a:solidFill>
                        </a:rPr>
                        <a:t>France</a:t>
                      </a:r>
                    </a:p>
                  </a:txBody>
                  <a:tcPr anchor="ctr">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0" scaled="1"/>
                      <a:tileRect/>
                    </a:gradFill>
                  </a:tcPr>
                </a:tc>
                <a:tc>
                  <a:txBody>
                    <a:bodyPr/>
                    <a:lstStyle/>
                    <a:p>
                      <a:r>
                        <a:rPr lang="fr-CA" sz="1600" b="0" i="0" kern="1200" dirty="0">
                          <a:solidFill>
                            <a:schemeClr val="dk1"/>
                          </a:solidFill>
                          <a:effectLst/>
                          <a:latin typeface="+mn-lt"/>
                        </a:rPr>
                        <a:t>0,75</a:t>
                      </a:r>
                      <a:endParaRPr lang="fr-CA" sz="1600" dirty="0">
                        <a:solidFill>
                          <a:schemeClr val="tx1"/>
                        </a:solidFill>
                      </a:endParaRPr>
                    </a:p>
                  </a:txBody>
                  <a:tcPr anchor="ctr">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0" scaled="1"/>
                      <a:tileRect/>
                    </a:gradFill>
                  </a:tcPr>
                </a:tc>
                <a:tc>
                  <a:txBody>
                    <a:bodyPr/>
                    <a:lstStyle/>
                    <a:p>
                      <a:r>
                        <a:rPr lang="fr-CA" sz="1600" b="0" i="0" kern="1200" dirty="0">
                          <a:solidFill>
                            <a:schemeClr val="dk1"/>
                          </a:solidFill>
                          <a:effectLst/>
                          <a:latin typeface="+mn-lt"/>
                        </a:rPr>
                        <a:t>0,75</a:t>
                      </a:r>
                      <a:endParaRPr lang="fr-CA" sz="1600" dirty="0">
                        <a:solidFill>
                          <a:schemeClr val="tx1"/>
                        </a:solidFill>
                      </a:endParaRPr>
                    </a:p>
                  </a:txBody>
                  <a:tcPr anchor="ctr">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0" scaled="1"/>
                      <a:tileRect/>
                    </a:gradFill>
                  </a:tcPr>
                </a:tc>
                <a:tc>
                  <a:txBody>
                    <a:bodyPr/>
                    <a:lstStyle/>
                    <a:p>
                      <a:r>
                        <a:rPr lang="en-CA" sz="1600" dirty="0">
                          <a:solidFill>
                            <a:schemeClr val="tx1"/>
                          </a:solidFill>
                        </a:rPr>
                        <a:t>France</a:t>
                      </a:r>
                    </a:p>
                  </a:txBody>
                  <a:tcPr anchor="ctr">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0" scaled="1"/>
                      <a:tileRect/>
                    </a:gradFill>
                  </a:tcPr>
                </a:tc>
                <a:extLst>
                  <a:ext uri="{0D108BD9-81ED-4DB2-BD59-A6C34878D82A}">
                    <a16:rowId xmlns:a16="http://schemas.microsoft.com/office/drawing/2014/main" val="3768449280"/>
                  </a:ext>
                </a:extLst>
              </a:tr>
              <a:tr h="373084">
                <a:tc>
                  <a:txBody>
                    <a:bodyPr/>
                    <a:lstStyle/>
                    <a:p>
                      <a:r>
                        <a:rPr lang="en-CA" sz="1600" dirty="0">
                          <a:solidFill>
                            <a:schemeClr val="tx1"/>
                          </a:solidFill>
                        </a:rPr>
                        <a:t>Allemagne</a:t>
                      </a:r>
                    </a:p>
                  </a:txBody>
                  <a:tcPr anchor="ctr">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0" scaled="1"/>
                      <a:tileRect/>
                    </a:gradFill>
                  </a:tcPr>
                </a:tc>
                <a:tc>
                  <a:txBody>
                    <a:bodyPr/>
                    <a:lstStyle/>
                    <a:p>
                      <a:r>
                        <a:rPr lang="fr-CA" sz="1600" b="0" i="0" kern="1200" dirty="0">
                          <a:solidFill>
                            <a:schemeClr val="dk1"/>
                          </a:solidFill>
                          <a:effectLst/>
                          <a:latin typeface="+mn-lt"/>
                        </a:rPr>
                        <a:t>1,12</a:t>
                      </a:r>
                      <a:endParaRPr lang="fr-CA" sz="1600" dirty="0">
                        <a:solidFill>
                          <a:schemeClr val="tx1"/>
                        </a:solidFill>
                      </a:endParaRPr>
                    </a:p>
                  </a:txBody>
                  <a:tcPr anchor="ctr">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0" scaled="1"/>
                      <a:tileRect/>
                    </a:gradFill>
                  </a:tcPr>
                </a:tc>
                <a:tc>
                  <a:txBody>
                    <a:bodyPr/>
                    <a:lstStyle/>
                    <a:p>
                      <a:r>
                        <a:rPr lang="fr-CA" sz="1600" b="0" i="0" kern="1200" dirty="0">
                          <a:solidFill>
                            <a:schemeClr val="dk1"/>
                          </a:solidFill>
                          <a:effectLst/>
                          <a:latin typeface="+mn-lt"/>
                        </a:rPr>
                        <a:t>1,12</a:t>
                      </a:r>
                      <a:endParaRPr lang="fr-CA" sz="1600" dirty="0">
                        <a:solidFill>
                          <a:schemeClr val="tx1"/>
                        </a:solidFill>
                      </a:endParaRPr>
                    </a:p>
                  </a:txBody>
                  <a:tcPr anchor="ctr">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0" scaled="1"/>
                      <a:tileRect/>
                    </a:gradFill>
                  </a:tcPr>
                </a:tc>
                <a:tc>
                  <a:txBody>
                    <a:bodyPr/>
                    <a:lstStyle/>
                    <a:p>
                      <a:r>
                        <a:rPr lang="en-CA" sz="1600" dirty="0">
                          <a:solidFill>
                            <a:schemeClr val="tx1"/>
                          </a:solidFill>
                        </a:rPr>
                        <a:t>Allemagne</a:t>
                      </a:r>
                    </a:p>
                  </a:txBody>
                  <a:tcPr anchor="ctr">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0" scaled="1"/>
                      <a:tileRect/>
                    </a:gradFill>
                  </a:tcPr>
                </a:tc>
                <a:extLst>
                  <a:ext uri="{0D108BD9-81ED-4DB2-BD59-A6C34878D82A}">
                    <a16:rowId xmlns:a16="http://schemas.microsoft.com/office/drawing/2014/main" val="1497157934"/>
                  </a:ext>
                </a:extLst>
              </a:tr>
              <a:tr h="373084">
                <a:tc>
                  <a:txBody>
                    <a:bodyPr/>
                    <a:lstStyle/>
                    <a:p>
                      <a:r>
                        <a:rPr lang="en-CA" sz="1600" dirty="0">
                          <a:solidFill>
                            <a:schemeClr val="tx1"/>
                          </a:solidFill>
                        </a:rPr>
                        <a:t>Italie</a:t>
                      </a:r>
                    </a:p>
                  </a:txBody>
                  <a:tcPr anchor="ctr">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0" scaled="1"/>
                      <a:tileRect/>
                    </a:gradFill>
                  </a:tcPr>
                </a:tc>
                <a:tc>
                  <a:txBody>
                    <a:bodyPr/>
                    <a:lstStyle/>
                    <a:p>
                      <a:r>
                        <a:rPr lang="fr-CA" sz="1600" b="0" i="0" kern="1200" dirty="0">
                          <a:solidFill>
                            <a:schemeClr val="dk1"/>
                          </a:solidFill>
                          <a:effectLst/>
                          <a:latin typeface="+mn-lt"/>
                        </a:rPr>
                        <a:t>0,95</a:t>
                      </a:r>
                      <a:endParaRPr lang="fr-CA" sz="1600" dirty="0">
                        <a:solidFill>
                          <a:schemeClr val="tx1"/>
                        </a:solidFill>
                      </a:endParaRPr>
                    </a:p>
                  </a:txBody>
                  <a:tcPr anchor="ctr">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0" scaled="1"/>
                      <a:tileRect/>
                    </a:gradFill>
                  </a:tcPr>
                </a:tc>
                <a:tc>
                  <a:txBody>
                    <a:bodyPr/>
                    <a:lstStyle/>
                    <a:p>
                      <a:r>
                        <a:rPr lang="fr-CA" sz="1600" b="0" i="0" kern="1200" dirty="0">
                          <a:solidFill>
                            <a:schemeClr val="dk1"/>
                          </a:solidFill>
                          <a:effectLst/>
                          <a:latin typeface="+mn-lt"/>
                        </a:rPr>
                        <a:t>0,95</a:t>
                      </a:r>
                      <a:endParaRPr lang="fr-CA" sz="1600" dirty="0">
                        <a:solidFill>
                          <a:schemeClr val="tx1"/>
                        </a:solidFill>
                      </a:endParaRPr>
                    </a:p>
                  </a:txBody>
                  <a:tcPr anchor="ctr">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0" scaled="1"/>
                      <a:tileRect/>
                    </a:gradFill>
                  </a:tcPr>
                </a:tc>
                <a:tc>
                  <a:txBody>
                    <a:bodyPr/>
                    <a:lstStyle/>
                    <a:p>
                      <a:r>
                        <a:rPr lang="en-CA" sz="1600" dirty="0">
                          <a:solidFill>
                            <a:schemeClr val="tx1"/>
                          </a:solidFill>
                        </a:rPr>
                        <a:t>Italie</a:t>
                      </a:r>
                    </a:p>
                  </a:txBody>
                  <a:tcPr anchor="ctr">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0" scaled="1"/>
                      <a:tileRect/>
                    </a:gradFill>
                  </a:tcPr>
                </a:tc>
                <a:extLst>
                  <a:ext uri="{0D108BD9-81ED-4DB2-BD59-A6C34878D82A}">
                    <a16:rowId xmlns:a16="http://schemas.microsoft.com/office/drawing/2014/main" val="1698070607"/>
                  </a:ext>
                </a:extLst>
              </a:tr>
              <a:tr h="373084">
                <a:tc>
                  <a:txBody>
                    <a:bodyPr/>
                    <a:lstStyle/>
                    <a:p>
                      <a:r>
                        <a:rPr lang="en-CA" sz="1600" dirty="0">
                          <a:solidFill>
                            <a:schemeClr val="tx1"/>
                          </a:solidFill>
                        </a:rPr>
                        <a:t>Royaume-Uni</a:t>
                      </a:r>
                    </a:p>
                  </a:txBody>
                  <a:tcPr anchor="ctr">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0" scaled="1"/>
                      <a:tileRect/>
                    </a:gradFill>
                  </a:tcPr>
                </a:tc>
                <a:tc>
                  <a:txBody>
                    <a:bodyPr/>
                    <a:lstStyle/>
                    <a:p>
                      <a:r>
                        <a:rPr lang="en-CA" sz="1600" dirty="0">
                          <a:solidFill>
                            <a:schemeClr val="tx1"/>
                          </a:solidFill>
                        </a:rPr>
                        <a:t>0,94</a:t>
                      </a:r>
                    </a:p>
                  </a:txBody>
                  <a:tcPr anchor="ctr">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0" scaled="1"/>
                      <a:tileRect/>
                    </a:gradFill>
                  </a:tcPr>
                </a:tc>
                <a:tc>
                  <a:txBody>
                    <a:bodyPr/>
                    <a:lstStyle/>
                    <a:p>
                      <a:r>
                        <a:rPr lang="en-CA" sz="1600" dirty="0">
                          <a:solidFill>
                            <a:schemeClr val="tx1"/>
                          </a:solidFill>
                        </a:rPr>
                        <a:t>0,94</a:t>
                      </a:r>
                    </a:p>
                  </a:txBody>
                  <a:tcPr anchor="ctr">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0" scaled="1"/>
                      <a:tileRect/>
                    </a:gradFill>
                  </a:tcPr>
                </a:tc>
                <a:tc>
                  <a:txBody>
                    <a:bodyPr/>
                    <a:lstStyle/>
                    <a:p>
                      <a:r>
                        <a:rPr lang="en-CA" sz="1600" dirty="0">
                          <a:solidFill>
                            <a:schemeClr val="tx1"/>
                          </a:solidFill>
                        </a:rPr>
                        <a:t>Royaume-Uni</a:t>
                      </a:r>
                    </a:p>
                  </a:txBody>
                  <a:tcPr anchor="ctr">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0" scaled="1"/>
                      <a:tileRect/>
                    </a:gradFill>
                  </a:tcPr>
                </a:tc>
                <a:extLst>
                  <a:ext uri="{0D108BD9-81ED-4DB2-BD59-A6C34878D82A}">
                    <a16:rowId xmlns:a16="http://schemas.microsoft.com/office/drawing/2014/main" val="2647401750"/>
                  </a:ext>
                </a:extLst>
              </a:tr>
              <a:tr h="373084">
                <a:tc>
                  <a:txBody>
                    <a:bodyPr/>
                    <a:lstStyle/>
                    <a:p>
                      <a:r>
                        <a:rPr lang="en-CA" sz="1600" dirty="0">
                          <a:solidFill>
                            <a:schemeClr val="tx1"/>
                          </a:solidFill>
                        </a:rPr>
                        <a:t>Suède</a:t>
                      </a:r>
                    </a:p>
                  </a:txBody>
                  <a:tcPr anchor="ctr">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0" scaled="1"/>
                      <a:tileRect/>
                    </a:gradFill>
                  </a:tcPr>
                </a:tc>
                <a:tc>
                  <a:txBody>
                    <a:bodyPr/>
                    <a:lstStyle/>
                    <a:p>
                      <a:r>
                        <a:rPr lang="en-CA" sz="1600" dirty="0">
                          <a:solidFill>
                            <a:schemeClr val="tx1"/>
                          </a:solidFill>
                        </a:rPr>
                        <a:t>0,93</a:t>
                      </a:r>
                    </a:p>
                  </a:txBody>
                  <a:tcPr anchor="ctr">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0" scaled="1"/>
                      <a:tileRect/>
                    </a:gradFill>
                  </a:tcPr>
                </a:tc>
                <a:tc>
                  <a:txBody>
                    <a:bodyPr/>
                    <a:lstStyle/>
                    <a:p>
                      <a:r>
                        <a:rPr lang="en-CA" sz="1600" dirty="0">
                          <a:solidFill>
                            <a:schemeClr val="tx1"/>
                          </a:solidFill>
                        </a:rPr>
                        <a:t>0,93</a:t>
                      </a:r>
                    </a:p>
                  </a:txBody>
                  <a:tcPr anchor="ctr">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0" scaled="1"/>
                      <a:tileRect/>
                    </a:gradFill>
                  </a:tcPr>
                </a:tc>
                <a:tc>
                  <a:txBody>
                    <a:bodyPr/>
                    <a:lstStyle/>
                    <a:p>
                      <a:r>
                        <a:rPr lang="en-CA" sz="1600" dirty="0">
                          <a:solidFill>
                            <a:schemeClr val="tx1"/>
                          </a:solidFill>
                        </a:rPr>
                        <a:t>Suède</a:t>
                      </a:r>
                    </a:p>
                  </a:txBody>
                  <a:tcPr anchor="ctr">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0" scaled="1"/>
                      <a:tileRect/>
                    </a:gradFill>
                  </a:tcPr>
                </a:tc>
                <a:extLst>
                  <a:ext uri="{0D108BD9-81ED-4DB2-BD59-A6C34878D82A}">
                    <a16:rowId xmlns:a16="http://schemas.microsoft.com/office/drawing/2014/main" val="2905907343"/>
                  </a:ext>
                </a:extLst>
              </a:tr>
              <a:tr h="373084">
                <a:tc rowSpan="3">
                  <a:txBody>
                    <a:bodyPr/>
                    <a:lstStyle/>
                    <a:p>
                      <a:r>
                        <a:rPr lang="en-CA" sz="1600" dirty="0">
                          <a:solidFill>
                            <a:schemeClr val="tx1"/>
                          </a:solidFill>
                        </a:rPr>
                        <a:t>Suisse</a:t>
                      </a:r>
                    </a:p>
                  </a:txBody>
                  <a:tcPr anchor="ctr">
                    <a:gradFill flip="none" rotWithShape="1">
                      <a:gsLst>
                        <a:gs pos="0">
                          <a:schemeClr val="accent2"/>
                        </a:gs>
                        <a:gs pos="50000">
                          <a:schemeClr val="accent2"/>
                        </a:gs>
                        <a:gs pos="100000">
                          <a:schemeClr val="accent1">
                            <a:tint val="23500"/>
                            <a:satMod val="160000"/>
                          </a:schemeClr>
                        </a:gs>
                      </a:gsLst>
                      <a:lin ang="0" scaled="1"/>
                      <a:tileRect/>
                    </a:gradFill>
                  </a:tcPr>
                </a:tc>
                <a:tc rowSpan="3">
                  <a:txBody>
                    <a:bodyPr/>
                    <a:lstStyle/>
                    <a:p>
                      <a:r>
                        <a:rPr lang="en-CA" sz="1600" dirty="0">
                          <a:solidFill>
                            <a:schemeClr val="tx1"/>
                          </a:solidFill>
                        </a:rPr>
                        <a:t>1,12</a:t>
                      </a:r>
                    </a:p>
                  </a:txBody>
                  <a:tcPr anchor="ctr">
                    <a:gradFill flip="none" rotWithShape="1">
                      <a:gsLst>
                        <a:gs pos="0">
                          <a:schemeClr val="accent2"/>
                        </a:gs>
                        <a:gs pos="50000">
                          <a:schemeClr val="accent2"/>
                        </a:gs>
                        <a:gs pos="100000">
                          <a:schemeClr val="bg1"/>
                        </a:gs>
                      </a:gsLst>
                      <a:lin ang="0" scaled="1"/>
                      <a:tileRect/>
                    </a:gradFill>
                  </a:tcPr>
                </a:tc>
                <a:tc>
                  <a:txBody>
                    <a:bodyPr/>
                    <a:lstStyle/>
                    <a:p>
                      <a:r>
                        <a:rPr lang="en-CA" sz="1600" dirty="0">
                          <a:solidFill>
                            <a:schemeClr val="tx1"/>
                          </a:solidFill>
                        </a:rPr>
                        <a:t>0,74</a:t>
                      </a:r>
                    </a:p>
                  </a:txBody>
                  <a:tcPr anchor="ctr">
                    <a:gradFill flip="none" rotWithShape="1">
                      <a:gsLst>
                        <a:gs pos="0">
                          <a:srgbClr val="92D050"/>
                        </a:gs>
                        <a:gs pos="50000">
                          <a:srgbClr val="92D050"/>
                        </a:gs>
                        <a:gs pos="100000">
                          <a:schemeClr val="bg1"/>
                        </a:gs>
                      </a:gsLst>
                      <a:lin ang="0" scaled="1"/>
                      <a:tileRect/>
                    </a:gradFill>
                  </a:tcPr>
                </a:tc>
                <a:tc>
                  <a:txBody>
                    <a:bodyPr/>
                    <a:lstStyle/>
                    <a:p>
                      <a:r>
                        <a:rPr lang="en-CA" sz="1600" dirty="0">
                          <a:solidFill>
                            <a:schemeClr val="tx1"/>
                          </a:solidFill>
                        </a:rPr>
                        <a:t>Australie</a:t>
                      </a:r>
                    </a:p>
                  </a:txBody>
                  <a:tcPr anchor="ctr">
                    <a:gradFill flip="none" rotWithShape="1">
                      <a:gsLst>
                        <a:gs pos="0">
                          <a:srgbClr val="92D050"/>
                        </a:gs>
                        <a:gs pos="50000">
                          <a:srgbClr val="92D050"/>
                        </a:gs>
                        <a:gs pos="100000">
                          <a:schemeClr val="bg1"/>
                        </a:gs>
                      </a:gsLst>
                      <a:lin ang="0" scaled="1"/>
                      <a:tileRect/>
                    </a:gradFill>
                  </a:tcPr>
                </a:tc>
                <a:extLst>
                  <a:ext uri="{0D108BD9-81ED-4DB2-BD59-A6C34878D82A}">
                    <a16:rowId xmlns:a16="http://schemas.microsoft.com/office/drawing/2014/main" val="4153876393"/>
                  </a:ext>
                </a:extLst>
              </a:tr>
              <a:tr h="373084">
                <a:tc vMerge="1">
                  <a:txBody>
                    <a:bodyPr/>
                    <a:lstStyle/>
                    <a:p>
                      <a:endParaRPr lang="en-CA" sz="1800" dirty="0">
                        <a:solidFill>
                          <a:schemeClr val="tx1"/>
                        </a:solidFill>
                      </a:endParaRPr>
                    </a:p>
                  </a:txBody>
                  <a:tcPr anchor="ctr">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0" scaled="1"/>
                      <a:tileRect/>
                    </a:gradFill>
                  </a:tcPr>
                </a:tc>
                <a:tc vMerge="1">
                  <a:txBody>
                    <a:bodyPr/>
                    <a:lstStyle/>
                    <a:p>
                      <a:endParaRPr lang="en-CA" sz="1800" dirty="0">
                        <a:solidFill>
                          <a:schemeClr val="tx1"/>
                        </a:solidFill>
                      </a:endParaRPr>
                    </a:p>
                  </a:txBody>
                  <a:tcPr anchor="ctr">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0" scaled="1"/>
                      <a:tileRect/>
                    </a:gradFill>
                  </a:tcPr>
                </a:tc>
                <a:tc>
                  <a:txBody>
                    <a:bodyPr/>
                    <a:lstStyle/>
                    <a:p>
                      <a:r>
                        <a:rPr lang="en-CA" sz="1600" dirty="0">
                          <a:solidFill>
                            <a:schemeClr val="tx1"/>
                          </a:solidFill>
                        </a:rPr>
                        <a:t>0,79</a:t>
                      </a:r>
                    </a:p>
                  </a:txBody>
                  <a:tcPr anchor="ctr">
                    <a:gradFill flip="none" rotWithShape="1">
                      <a:gsLst>
                        <a:gs pos="0">
                          <a:srgbClr val="92D050"/>
                        </a:gs>
                        <a:gs pos="50000">
                          <a:srgbClr val="92D050"/>
                        </a:gs>
                        <a:gs pos="100000">
                          <a:schemeClr val="bg1"/>
                        </a:gs>
                      </a:gsLst>
                      <a:lin ang="0" scaled="1"/>
                      <a:tileRect/>
                    </a:gradFill>
                  </a:tcPr>
                </a:tc>
                <a:tc>
                  <a:txBody>
                    <a:bodyPr/>
                    <a:lstStyle/>
                    <a:p>
                      <a:r>
                        <a:rPr lang="en-CA" sz="1600" dirty="0">
                          <a:solidFill>
                            <a:schemeClr val="tx1"/>
                          </a:solidFill>
                        </a:rPr>
                        <a:t>Belgique</a:t>
                      </a:r>
                    </a:p>
                  </a:txBody>
                  <a:tcPr anchor="ctr">
                    <a:gradFill flip="none" rotWithShape="1">
                      <a:gsLst>
                        <a:gs pos="0">
                          <a:srgbClr val="92D050"/>
                        </a:gs>
                        <a:gs pos="50000">
                          <a:srgbClr val="92D050"/>
                        </a:gs>
                        <a:gs pos="100000">
                          <a:schemeClr val="bg1"/>
                        </a:gs>
                      </a:gsLst>
                      <a:lin ang="0" scaled="1"/>
                      <a:tileRect/>
                    </a:gradFill>
                  </a:tcPr>
                </a:tc>
                <a:extLst>
                  <a:ext uri="{0D108BD9-81ED-4DB2-BD59-A6C34878D82A}">
                    <a16:rowId xmlns:a16="http://schemas.microsoft.com/office/drawing/2014/main" val="2775914916"/>
                  </a:ext>
                </a:extLst>
              </a:tr>
              <a:tr h="373084">
                <a:tc vMerge="1">
                  <a:txBody>
                    <a:bodyPr/>
                    <a:lstStyle/>
                    <a:p>
                      <a:endParaRPr lang="en-CA" sz="1800" dirty="0">
                        <a:solidFill>
                          <a:schemeClr val="tx1"/>
                        </a:solidFill>
                      </a:endParaRPr>
                    </a:p>
                  </a:txBody>
                  <a:tcPr anchor="ctr">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0" scaled="1"/>
                      <a:tileRect/>
                    </a:gradFill>
                  </a:tcPr>
                </a:tc>
                <a:tc vMerge="1">
                  <a:txBody>
                    <a:bodyPr/>
                    <a:lstStyle/>
                    <a:p>
                      <a:endParaRPr lang="en-CA" sz="1800" dirty="0">
                        <a:solidFill>
                          <a:schemeClr val="tx1"/>
                        </a:solidFill>
                      </a:endParaRPr>
                    </a:p>
                  </a:txBody>
                  <a:tcPr anchor="ctr">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0" scaled="1"/>
                      <a:tileRect/>
                    </a:gradFill>
                  </a:tcPr>
                </a:tc>
                <a:tc>
                  <a:txBody>
                    <a:bodyPr/>
                    <a:lstStyle/>
                    <a:p>
                      <a:r>
                        <a:rPr lang="en-CA" sz="1600" dirty="0">
                          <a:solidFill>
                            <a:schemeClr val="tx1"/>
                          </a:solidFill>
                        </a:rPr>
                        <a:t>0,92</a:t>
                      </a:r>
                    </a:p>
                  </a:txBody>
                  <a:tcPr anchor="ctr">
                    <a:gradFill flip="none" rotWithShape="1">
                      <a:gsLst>
                        <a:gs pos="0">
                          <a:srgbClr val="92D050"/>
                        </a:gs>
                        <a:gs pos="50000">
                          <a:srgbClr val="92D050"/>
                        </a:gs>
                        <a:gs pos="100000">
                          <a:schemeClr val="bg1"/>
                        </a:gs>
                      </a:gsLst>
                      <a:lin ang="0" scaled="1"/>
                      <a:tileRect/>
                    </a:gradFill>
                  </a:tcPr>
                </a:tc>
                <a:tc>
                  <a:txBody>
                    <a:bodyPr/>
                    <a:lstStyle/>
                    <a:p>
                      <a:r>
                        <a:rPr lang="en-CA" sz="1600" dirty="0">
                          <a:solidFill>
                            <a:schemeClr val="tx1"/>
                          </a:solidFill>
                        </a:rPr>
                        <a:t>Japon</a:t>
                      </a:r>
                    </a:p>
                  </a:txBody>
                  <a:tcPr anchor="ctr">
                    <a:gradFill flip="none" rotWithShape="1">
                      <a:gsLst>
                        <a:gs pos="0">
                          <a:srgbClr val="92D050"/>
                        </a:gs>
                        <a:gs pos="50000">
                          <a:srgbClr val="92D050"/>
                        </a:gs>
                        <a:gs pos="100000">
                          <a:schemeClr val="bg1"/>
                        </a:gs>
                      </a:gsLst>
                      <a:lin ang="0" scaled="1"/>
                      <a:tileRect/>
                    </a:gradFill>
                  </a:tcPr>
                </a:tc>
                <a:extLst>
                  <a:ext uri="{0D108BD9-81ED-4DB2-BD59-A6C34878D82A}">
                    <a16:rowId xmlns:a16="http://schemas.microsoft.com/office/drawing/2014/main" val="1492623095"/>
                  </a:ext>
                </a:extLst>
              </a:tr>
              <a:tr h="373084">
                <a:tc rowSpan="3">
                  <a:txBody>
                    <a:bodyPr/>
                    <a:lstStyle/>
                    <a:p>
                      <a:pPr marL="0" marR="0" lvl="0" indent="0" algn="l" defTabSz="685783" rtl="0" eaLnBrk="1" fontAlgn="auto" latinLnBrk="0" hangingPunct="1">
                        <a:lnSpc>
                          <a:spcPct val="100000"/>
                        </a:lnSpc>
                        <a:spcBef>
                          <a:spcPts val="0"/>
                        </a:spcBef>
                        <a:spcAft>
                          <a:spcPts val="0"/>
                        </a:spcAft>
                        <a:buClrTx/>
                        <a:buSzTx/>
                        <a:buFontTx/>
                        <a:buNone/>
                        <a:tabLst/>
                        <a:defRPr/>
                      </a:pPr>
                      <a:r>
                        <a:rPr lang="en-CA" sz="1600" dirty="0">
                          <a:solidFill>
                            <a:schemeClr val="tx1"/>
                          </a:solidFill>
                        </a:rPr>
                        <a:t>États-Unis</a:t>
                      </a:r>
                      <a:endParaRPr lang="fr-CA" sz="1600" dirty="0">
                        <a:solidFill>
                          <a:schemeClr val="tx1"/>
                        </a:solidFill>
                      </a:endParaRPr>
                    </a:p>
                    <a:p>
                      <a:endParaRPr lang="fr-CA" sz="1600" dirty="0">
                        <a:solidFill>
                          <a:schemeClr val="tx1"/>
                        </a:solidFill>
                      </a:endParaRPr>
                    </a:p>
                  </a:txBody>
                  <a:tcPr anchor="ctr">
                    <a:gradFill flip="none" rotWithShape="1">
                      <a:gsLst>
                        <a:gs pos="0">
                          <a:schemeClr val="accent2"/>
                        </a:gs>
                        <a:gs pos="50000">
                          <a:schemeClr val="accent2"/>
                        </a:gs>
                        <a:gs pos="100000">
                          <a:schemeClr val="accent1">
                            <a:tint val="23500"/>
                            <a:satMod val="160000"/>
                          </a:schemeClr>
                        </a:gs>
                      </a:gsLst>
                      <a:lin ang="0" scaled="1"/>
                      <a:tileRect/>
                    </a:gradFill>
                  </a:tcPr>
                </a:tc>
                <a:tc rowSpan="3">
                  <a:txBody>
                    <a:bodyPr/>
                    <a:lstStyle/>
                    <a:p>
                      <a:r>
                        <a:rPr lang="en-CA" sz="1600" dirty="0">
                          <a:solidFill>
                            <a:schemeClr val="tx1"/>
                          </a:solidFill>
                        </a:rPr>
                        <a:t>3,36</a:t>
                      </a:r>
                    </a:p>
                  </a:txBody>
                  <a:tcPr anchor="ctr">
                    <a:gradFill flip="none" rotWithShape="1">
                      <a:gsLst>
                        <a:gs pos="0">
                          <a:schemeClr val="accent2"/>
                        </a:gs>
                        <a:gs pos="50000">
                          <a:schemeClr val="accent2"/>
                        </a:gs>
                        <a:gs pos="100000">
                          <a:schemeClr val="bg1"/>
                        </a:gs>
                      </a:gsLst>
                      <a:lin ang="0" scaled="1"/>
                      <a:tileRect/>
                    </a:gradFill>
                  </a:tcPr>
                </a:tc>
                <a:tc>
                  <a:txBody>
                    <a:bodyPr/>
                    <a:lstStyle/>
                    <a:p>
                      <a:r>
                        <a:rPr lang="en-CA" sz="1600" dirty="0">
                          <a:solidFill>
                            <a:schemeClr val="tx1"/>
                          </a:solidFill>
                        </a:rPr>
                        <a:t>0,80</a:t>
                      </a:r>
                    </a:p>
                  </a:txBody>
                  <a:tcPr anchor="ctr">
                    <a:gradFill flip="none" rotWithShape="1">
                      <a:gsLst>
                        <a:gs pos="0">
                          <a:srgbClr val="92D050"/>
                        </a:gs>
                        <a:gs pos="50000">
                          <a:srgbClr val="92D050"/>
                        </a:gs>
                        <a:gs pos="100000">
                          <a:schemeClr val="bg1"/>
                        </a:gs>
                      </a:gsLst>
                      <a:lin ang="0" scaled="1"/>
                      <a:tileRect/>
                    </a:gradFill>
                  </a:tcPr>
                </a:tc>
                <a:tc>
                  <a:txBody>
                    <a:bodyPr/>
                    <a:lstStyle/>
                    <a:p>
                      <a:r>
                        <a:rPr lang="en-CA" sz="1600" dirty="0">
                          <a:solidFill>
                            <a:schemeClr val="tx1"/>
                          </a:solidFill>
                        </a:rPr>
                        <a:t>Pays-Bas</a:t>
                      </a:r>
                    </a:p>
                  </a:txBody>
                  <a:tcPr anchor="ctr">
                    <a:gradFill flip="none" rotWithShape="1">
                      <a:gsLst>
                        <a:gs pos="0">
                          <a:srgbClr val="92D050"/>
                        </a:gs>
                        <a:gs pos="50000">
                          <a:srgbClr val="92D050"/>
                        </a:gs>
                        <a:gs pos="100000">
                          <a:schemeClr val="bg1"/>
                        </a:gs>
                      </a:gsLst>
                      <a:lin ang="0" scaled="1"/>
                      <a:tileRect/>
                    </a:gradFill>
                  </a:tcPr>
                </a:tc>
                <a:extLst>
                  <a:ext uri="{0D108BD9-81ED-4DB2-BD59-A6C34878D82A}">
                    <a16:rowId xmlns:a16="http://schemas.microsoft.com/office/drawing/2014/main" val="3496147607"/>
                  </a:ext>
                </a:extLst>
              </a:tr>
              <a:tr h="373084">
                <a:tc vMerge="1">
                  <a:txBody>
                    <a:bodyPr/>
                    <a:lstStyle/>
                    <a:p>
                      <a:endParaRPr lang="en-CA" sz="1800" dirty="0">
                        <a:solidFill>
                          <a:schemeClr val="tx1"/>
                        </a:solidFill>
                      </a:endParaRPr>
                    </a:p>
                  </a:txBody>
                  <a:tcPr anchor="ctr">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0" scaled="1"/>
                      <a:tileRect/>
                    </a:gradFill>
                  </a:tcPr>
                </a:tc>
                <a:tc vMerge="1">
                  <a:txBody>
                    <a:bodyPr/>
                    <a:lstStyle/>
                    <a:p>
                      <a:endParaRPr lang="en-CA" sz="1800" dirty="0">
                        <a:solidFill>
                          <a:schemeClr val="tx1"/>
                        </a:solidFill>
                      </a:endParaRPr>
                    </a:p>
                  </a:txBody>
                  <a:tcPr anchor="ctr">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0" scaled="1"/>
                      <a:tileRect/>
                    </a:gradFill>
                  </a:tcPr>
                </a:tc>
                <a:tc>
                  <a:txBody>
                    <a:bodyPr/>
                    <a:lstStyle/>
                    <a:p>
                      <a:r>
                        <a:rPr lang="en-CA" sz="1600" dirty="0">
                          <a:solidFill>
                            <a:schemeClr val="tx1"/>
                          </a:solidFill>
                        </a:rPr>
                        <a:t>0,78</a:t>
                      </a:r>
                    </a:p>
                  </a:txBody>
                  <a:tcPr anchor="ctr">
                    <a:gradFill flip="none" rotWithShape="1">
                      <a:gsLst>
                        <a:gs pos="0">
                          <a:srgbClr val="92D050"/>
                        </a:gs>
                        <a:gs pos="50000">
                          <a:srgbClr val="92D050"/>
                        </a:gs>
                        <a:gs pos="100000">
                          <a:schemeClr val="bg1"/>
                        </a:gs>
                      </a:gsLst>
                      <a:lin ang="0" scaled="1"/>
                      <a:tileRect/>
                    </a:gradFill>
                  </a:tcPr>
                </a:tc>
                <a:tc>
                  <a:txBody>
                    <a:bodyPr/>
                    <a:lstStyle/>
                    <a:p>
                      <a:r>
                        <a:rPr lang="en-CA" sz="1600" dirty="0">
                          <a:solidFill>
                            <a:schemeClr val="tx1"/>
                          </a:solidFill>
                        </a:rPr>
                        <a:t>Norvège</a:t>
                      </a:r>
                    </a:p>
                  </a:txBody>
                  <a:tcPr anchor="ctr">
                    <a:gradFill flip="none" rotWithShape="1">
                      <a:gsLst>
                        <a:gs pos="0">
                          <a:srgbClr val="92D050"/>
                        </a:gs>
                        <a:gs pos="50000">
                          <a:srgbClr val="92D050"/>
                        </a:gs>
                        <a:gs pos="100000">
                          <a:schemeClr val="bg1"/>
                        </a:gs>
                      </a:gsLst>
                      <a:lin ang="0" scaled="1"/>
                      <a:tileRect/>
                    </a:gradFill>
                  </a:tcPr>
                </a:tc>
                <a:extLst>
                  <a:ext uri="{0D108BD9-81ED-4DB2-BD59-A6C34878D82A}">
                    <a16:rowId xmlns:a16="http://schemas.microsoft.com/office/drawing/2014/main" val="1168661455"/>
                  </a:ext>
                </a:extLst>
              </a:tr>
              <a:tr h="373084">
                <a:tc vMerge="1">
                  <a:txBody>
                    <a:bodyPr/>
                    <a:lstStyle/>
                    <a:p>
                      <a:endParaRPr lang="en-CA" sz="1800" dirty="0">
                        <a:solidFill>
                          <a:schemeClr val="tx1"/>
                        </a:solidFill>
                      </a:endParaRPr>
                    </a:p>
                  </a:txBody>
                  <a:tcPr anchor="ctr">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0" scaled="1"/>
                      <a:tileRect/>
                    </a:gradFill>
                  </a:tcPr>
                </a:tc>
                <a:tc vMerge="1">
                  <a:txBody>
                    <a:bodyPr/>
                    <a:lstStyle/>
                    <a:p>
                      <a:endParaRPr lang="en-CA" sz="1800" dirty="0">
                        <a:solidFill>
                          <a:schemeClr val="tx1"/>
                        </a:solidFill>
                      </a:endParaRPr>
                    </a:p>
                  </a:txBody>
                  <a:tcPr anchor="ctr">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0" scaled="1"/>
                      <a:tileRect/>
                    </a:gradFill>
                  </a:tcPr>
                </a:tc>
                <a:tc>
                  <a:txBody>
                    <a:bodyPr/>
                    <a:lstStyle/>
                    <a:p>
                      <a:r>
                        <a:rPr lang="en-CA" sz="1600" dirty="0">
                          <a:solidFill>
                            <a:schemeClr val="tx1"/>
                          </a:solidFill>
                        </a:rPr>
                        <a:t>0,80</a:t>
                      </a:r>
                    </a:p>
                  </a:txBody>
                  <a:tcPr anchor="ctr">
                    <a:gradFill flip="none" rotWithShape="1">
                      <a:gsLst>
                        <a:gs pos="0">
                          <a:srgbClr val="92D050"/>
                        </a:gs>
                        <a:gs pos="50000">
                          <a:srgbClr val="92D050"/>
                        </a:gs>
                        <a:gs pos="100000">
                          <a:schemeClr val="bg1"/>
                        </a:gs>
                      </a:gsLst>
                      <a:lin ang="0" scaled="1"/>
                      <a:tileRect/>
                    </a:gradFill>
                  </a:tcPr>
                </a:tc>
                <a:tc>
                  <a:txBody>
                    <a:bodyPr/>
                    <a:lstStyle/>
                    <a:p>
                      <a:r>
                        <a:rPr lang="en-CA" sz="1600" dirty="0">
                          <a:solidFill>
                            <a:schemeClr val="tx1"/>
                          </a:solidFill>
                        </a:rPr>
                        <a:t>Espagne</a:t>
                      </a:r>
                    </a:p>
                  </a:txBody>
                  <a:tcPr anchor="ctr">
                    <a:gradFill flip="none" rotWithShape="1">
                      <a:gsLst>
                        <a:gs pos="0">
                          <a:srgbClr val="92D050"/>
                        </a:gs>
                        <a:gs pos="50000">
                          <a:srgbClr val="92D050"/>
                        </a:gs>
                        <a:gs pos="100000">
                          <a:schemeClr val="bg1"/>
                        </a:gs>
                      </a:gsLst>
                      <a:lin ang="0" scaled="1"/>
                      <a:tileRect/>
                    </a:gradFill>
                  </a:tcPr>
                </a:tc>
                <a:extLst>
                  <a:ext uri="{0D108BD9-81ED-4DB2-BD59-A6C34878D82A}">
                    <a16:rowId xmlns:a16="http://schemas.microsoft.com/office/drawing/2014/main" val="989186675"/>
                  </a:ext>
                </a:extLst>
              </a:tr>
            </a:tbl>
          </a:graphicData>
        </a:graphic>
      </p:graphicFrame>
      <p:sp>
        <p:nvSpPr>
          <p:cNvPr id="4" name="Slide Number Placeholder 3"/>
          <p:cNvSpPr>
            <a:spLocks noGrp="1"/>
          </p:cNvSpPr>
          <p:nvPr>
            <p:ph type="sldNum" sz="quarter" idx="12"/>
            <p:custDataLst>
              <p:tags r:id="rId5"/>
            </p:custDataLst>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F47DBEAC-8B79-F045-AB5E-EB5B72EE06CE}" type="slidenum">
              <a:rPr kumimoji="0" lang="en-US" sz="1100" b="0" i="0" u="none" strike="noStrike" kern="1200" cap="none" spc="0" normalizeH="0" baseline="0" noProof="0" smtClean="0">
                <a:ln>
                  <a:noFill/>
                </a:ln>
                <a:solidFill>
                  <a:schemeClr val="tx1">
                    <a:lumMod val="65000"/>
                    <a:lumOff val="35000"/>
                  </a:schemeClr>
                </a:solidFill>
                <a:effectLst/>
                <a:uLnTx/>
                <a:uFillTx/>
                <a:latin typeface="Arial" panose="020B0604020202020204"/>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10</a:t>
            </a:fld>
            <a:endParaRPr kumimoji="0" lang="fr-CA" sz="1100" b="0" i="0" u="none" strike="noStrike" kern="1200" cap="none" spc="0" normalizeH="0" baseline="0" noProof="0" dirty="0">
              <a:ln>
                <a:noFill/>
              </a:ln>
              <a:solidFill>
                <a:schemeClr val="tx1">
                  <a:lumMod val="65000"/>
                  <a:lumOff val="35000"/>
                </a:schemeClr>
              </a:solidFill>
              <a:effectLst/>
              <a:uLnTx/>
              <a:uFillTx/>
              <a:latin typeface="Arial" panose="020B0604020202020204"/>
              <a:ea typeface="+mn-ea"/>
              <a:cs typeface="+mn-cs"/>
            </a:endParaRPr>
          </a:p>
        </p:txBody>
      </p:sp>
    </p:spTree>
    <p:extLst>
      <p:ext uri="{BB962C8B-B14F-4D97-AF65-F5344CB8AC3E}">
        <p14:creationId xmlns:p14="http://schemas.microsoft.com/office/powerpoint/2010/main" val="39581760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p:txBody>
          <a:bodyPr>
            <a:normAutofit/>
          </a:bodyPr>
          <a:lstStyle/>
          <a:p>
            <a:r>
              <a:rPr lang="fr-CA"/>
              <a:t>Nouveaux facteurs</a:t>
            </a:r>
            <a:r>
              <a:t/>
            </a:r>
            <a:br/>
            <a:r>
              <a:rPr lang="fr-CA" sz="2200" b="1" dirty="0"/>
              <a:t>Applicables aux nouveaux médicaments brevetés à compter du 21 août 2019</a:t>
            </a:r>
          </a:p>
        </p:txBody>
      </p:sp>
      <p:sp>
        <p:nvSpPr>
          <p:cNvPr id="7" name="Rectangle 6"/>
          <p:cNvSpPr/>
          <p:nvPr>
            <p:custDataLst>
              <p:tags r:id="rId2"/>
            </p:custDataLst>
          </p:nvPr>
        </p:nvSpPr>
        <p:spPr>
          <a:xfrm>
            <a:off x="1125901" y="1746000"/>
            <a:ext cx="10805418" cy="1754326"/>
          </a:xfrm>
          <a:prstGeom prst="rect">
            <a:avLst/>
          </a:prstGeom>
          <a:solidFill>
            <a:srgbClr val="92BECD">
              <a:lumMod val="60000"/>
              <a:lumOff val="40000"/>
            </a:srgbClr>
          </a:solidFill>
          <a:ln w="0" cap="flat" cmpd="dbl" algn="ctr">
            <a:solidFill>
              <a:srgbClr val="91BECD"/>
            </a:solidFill>
            <a:prstDash val="solid"/>
            <a:miter lim="800000"/>
          </a:ln>
          <a:effectLst>
            <a:glow>
              <a:srgbClr val="91BECD"/>
            </a:glow>
          </a:effectLst>
          <a:scene3d>
            <a:camera prst="orthographicFront"/>
            <a:lightRig rig="threePt" dir="t">
              <a:rot lat="0" lon="0" rev="4200000"/>
            </a:lightRig>
          </a:scene3d>
          <a:sp3d extrusionH="114300">
            <a:bevelT w="190500" h="127000"/>
          </a:sp3d>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CA" sz="1800" b="0" i="1" u="none" strike="noStrike" kern="0" cap="none" spc="0" normalizeH="0" baseline="0" noProof="0" dirty="0">
                <a:ln>
                  <a:noFill/>
                </a:ln>
                <a:solidFill>
                  <a:srgbClr val="000000"/>
                </a:solidFill>
                <a:effectLst/>
                <a:uLnTx/>
                <a:uFillTx/>
                <a:latin typeface="Arial" panose="020B0604020202020204"/>
              </a:rPr>
              <a:t>Gazette du Canada</a:t>
            </a:r>
            <a:r>
              <a:rPr kumimoji="0" lang="fr-CA" sz="1800" b="0" i="0" u="none" strike="noStrike" kern="0" cap="none" spc="0" normalizeH="0" baseline="0" noProof="0" dirty="0">
                <a:ln>
                  <a:noFill/>
                </a:ln>
                <a:solidFill>
                  <a:srgbClr val="000000"/>
                </a:solidFill>
                <a:effectLst/>
                <a:uLnTx/>
                <a:uFillTx/>
                <a:latin typeface="Arial" panose="020B0604020202020204"/>
              </a:rPr>
              <a:t>, </a:t>
            </a:r>
            <a:r>
              <a:rPr kumimoji="0" lang="fr-CA" sz="1800" b="0" i="0" u="none" strike="noStrike" kern="0" cap="none" spc="0" normalizeH="0" baseline="0" noProof="0" dirty="0" smtClean="0">
                <a:ln>
                  <a:noFill/>
                </a:ln>
                <a:solidFill>
                  <a:srgbClr val="000000"/>
                </a:solidFill>
                <a:effectLst/>
                <a:uLnTx/>
                <a:uFillTx/>
                <a:latin typeface="Arial" panose="020B0604020202020204"/>
              </a:rPr>
              <a:t>Partie</a:t>
            </a:r>
            <a:r>
              <a:rPr kumimoji="0" lang="fr-CA" sz="1800" b="0" i="0" u="none" strike="noStrike" kern="0" cap="none" spc="0" normalizeH="0" noProof="0" dirty="0" smtClean="0">
                <a:ln>
                  <a:noFill/>
                </a:ln>
                <a:solidFill>
                  <a:srgbClr val="000000"/>
                </a:solidFill>
                <a:effectLst/>
                <a:uLnTx/>
                <a:uFillTx/>
                <a:latin typeface="Arial" panose="020B0604020202020204"/>
              </a:rPr>
              <a:t> II</a:t>
            </a:r>
            <a:r>
              <a:rPr kumimoji="0" lang="fr-CA" sz="1800" b="0" i="0" u="none" strike="noStrike" kern="0" cap="none" spc="0" normalizeH="0" baseline="0" noProof="0" dirty="0" smtClean="0">
                <a:ln>
                  <a:noFill/>
                </a:ln>
                <a:solidFill>
                  <a:srgbClr val="000000"/>
                </a:solidFill>
                <a:effectLst/>
                <a:uLnTx/>
                <a:uFillTx/>
                <a:latin typeface="Arial" panose="020B0604020202020204"/>
              </a:rPr>
              <a:t> (</a:t>
            </a:r>
            <a:r>
              <a:rPr kumimoji="0" lang="fr-CA" sz="1800" b="0" i="0" u="none" strike="noStrike" kern="0" cap="none" spc="0" normalizeH="0" baseline="0" noProof="0" dirty="0">
                <a:ln>
                  <a:noFill/>
                </a:ln>
                <a:solidFill>
                  <a:srgbClr val="000000"/>
                </a:solidFill>
                <a:effectLst/>
                <a:uLnTx/>
                <a:uFillTx/>
                <a:latin typeface="Arial" panose="020B0604020202020204"/>
              </a:rPr>
              <a:t>GCII) : </a:t>
            </a:r>
            <a:r>
              <a:rPr kumimoji="0" lang="fr-CA" sz="1800" b="0" i="1" u="none" strike="noStrike" kern="0" cap="none" spc="0" normalizeH="0" baseline="0" noProof="0" dirty="0">
                <a:ln>
                  <a:noFill/>
                </a:ln>
                <a:solidFill>
                  <a:srgbClr val="000000"/>
                </a:solidFill>
                <a:effectLst/>
                <a:uLnTx/>
                <a:uFillTx/>
                <a:latin typeface="Arial" panose="020B0604020202020204"/>
              </a:rPr>
              <a:t>4.4  […] les autres facteurs dont le Conseil doit tenir compte pour décider si le prix </a:t>
            </a:r>
            <a:r>
              <a:rPr kumimoji="0" lang="fr-CA" sz="1800" b="0" i="1" u="none" strike="noStrike" kern="0" cap="none" spc="0" normalizeH="0" baseline="0" noProof="0" dirty="0" smtClean="0">
                <a:ln>
                  <a:noFill/>
                </a:ln>
                <a:solidFill>
                  <a:srgbClr val="000000"/>
                </a:solidFill>
                <a:effectLst/>
                <a:uLnTx/>
                <a:uFillTx/>
                <a:latin typeface="Arial" panose="020B0604020202020204"/>
              </a:rPr>
              <a:t>d’un </a:t>
            </a:r>
            <a:r>
              <a:rPr kumimoji="0" lang="fr-CA" sz="1800" b="0" i="1" u="none" strike="noStrike" kern="0" cap="none" spc="0" normalizeH="0" baseline="0" noProof="0" dirty="0">
                <a:ln>
                  <a:noFill/>
                </a:ln>
                <a:solidFill>
                  <a:srgbClr val="000000"/>
                </a:solidFill>
                <a:effectLst/>
                <a:uLnTx/>
                <a:uFillTx/>
                <a:latin typeface="Arial" panose="020B0604020202020204"/>
              </a:rPr>
              <a:t>médicament vendu après le 30 juin 2020 sur un marché canadien est excessif sont les suivants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r-CA" sz="1800" b="0" i="1" u="none" strike="noStrike" kern="0" cap="none" spc="0" normalizeH="0" baseline="0" noProof="0" dirty="0" smtClean="0">
                <a:ln>
                  <a:noFill/>
                </a:ln>
                <a:solidFill>
                  <a:srgbClr val="000000"/>
                </a:solidFill>
                <a:effectLst/>
                <a:uLnTx/>
                <a:uFillTx/>
                <a:latin typeface="Arial" panose="020B0604020202020204"/>
              </a:rPr>
              <a:t>a</a:t>
            </a:r>
            <a:r>
              <a:rPr kumimoji="0" lang="fr-CA" sz="1800" b="0" i="1" u="none" strike="noStrike" kern="0" cap="none" spc="0" normalizeH="0" baseline="0" noProof="0" dirty="0">
                <a:ln>
                  <a:noFill/>
                </a:ln>
                <a:solidFill>
                  <a:srgbClr val="000000"/>
                </a:solidFill>
                <a:effectLst/>
                <a:uLnTx/>
                <a:uFillTx/>
                <a:latin typeface="Arial" panose="020B0604020202020204"/>
              </a:rPr>
              <a:t>) la valeur pharmacoéconomique du médicament au Canada;</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r-CA" sz="1800" b="0" i="1" u="none" strike="noStrike" kern="0" cap="none" spc="0" normalizeH="0" baseline="0" noProof="0" dirty="0" smtClean="0">
                <a:ln>
                  <a:noFill/>
                </a:ln>
                <a:solidFill>
                  <a:srgbClr val="000000"/>
                </a:solidFill>
                <a:effectLst/>
                <a:uLnTx/>
                <a:uFillTx/>
                <a:latin typeface="Arial" panose="020B0604020202020204"/>
              </a:rPr>
              <a:t>b</a:t>
            </a:r>
            <a:r>
              <a:rPr kumimoji="0" lang="fr-CA" sz="1800" b="0" i="1" u="none" strike="noStrike" kern="0" cap="none" spc="0" normalizeH="0" baseline="0" noProof="0" dirty="0">
                <a:ln>
                  <a:noFill/>
                </a:ln>
                <a:solidFill>
                  <a:srgbClr val="000000"/>
                </a:solidFill>
                <a:effectLst/>
                <a:uLnTx/>
                <a:uFillTx/>
                <a:latin typeface="Arial" panose="020B0604020202020204"/>
              </a:rPr>
              <a:t>) la taille du marché du médicament au Canada</a:t>
            </a:r>
            <a:r>
              <a:rPr kumimoji="0" lang="fr-CA" sz="1800" b="0" i="1" u="none" strike="noStrike" kern="0" cap="none" spc="0" normalizeH="0" baseline="0" noProof="0" dirty="0" smtClean="0">
                <a:ln>
                  <a:noFill/>
                </a:ln>
                <a:solidFill>
                  <a:srgbClr val="000000"/>
                </a:solidFill>
                <a:effectLst/>
                <a:uLnTx/>
                <a:uFillTx/>
                <a:latin typeface="Arial" panose="020B0604020202020204"/>
              </a:rPr>
              <a:t>;</a:t>
            </a:r>
            <a:endParaRPr kumimoji="0" lang="fr-CA" sz="1800" b="0" i="1" u="none" strike="noStrike" kern="0" cap="none" spc="0" normalizeH="0" baseline="0" noProof="0" dirty="0">
              <a:ln>
                <a:noFill/>
              </a:ln>
              <a:solidFill>
                <a:srgbClr val="000000"/>
              </a:solidFill>
              <a:effectLst/>
              <a:uLnTx/>
              <a:uFillTx/>
              <a:latin typeface="Arial" panose="020B0604020202020204"/>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r-CA" sz="1800" b="0" i="1" u="none" strike="noStrike" kern="0" cap="none" spc="0" normalizeH="0" baseline="0" noProof="0" dirty="0" smtClean="0">
                <a:ln>
                  <a:noFill/>
                </a:ln>
                <a:solidFill>
                  <a:srgbClr val="000000"/>
                </a:solidFill>
                <a:effectLst/>
                <a:uLnTx/>
                <a:uFillTx/>
                <a:latin typeface="Arial" panose="020B0604020202020204"/>
              </a:rPr>
              <a:t>c</a:t>
            </a:r>
            <a:r>
              <a:rPr kumimoji="0" lang="fr-CA" sz="1800" b="0" i="1" u="none" strike="noStrike" kern="0" cap="none" spc="0" normalizeH="0" baseline="0" noProof="0" dirty="0">
                <a:ln>
                  <a:noFill/>
                </a:ln>
                <a:solidFill>
                  <a:srgbClr val="000000"/>
                </a:solidFill>
                <a:effectLst/>
                <a:uLnTx/>
                <a:uFillTx/>
                <a:latin typeface="Arial" panose="020B0604020202020204"/>
              </a:rPr>
              <a:t>) le produit intérieur brut du Canada et le produit intérieur brut </a:t>
            </a:r>
            <a:r>
              <a:rPr kumimoji="0" lang="fr-CA" sz="1800" b="0" i="1" u="none" strike="noStrike" kern="0" cap="none" spc="0" normalizeH="0" baseline="0" noProof="0" dirty="0" smtClean="0">
                <a:ln>
                  <a:noFill/>
                </a:ln>
                <a:solidFill>
                  <a:srgbClr val="000000"/>
                </a:solidFill>
                <a:effectLst/>
                <a:uLnTx/>
                <a:uFillTx/>
                <a:latin typeface="Arial" panose="020B0604020202020204"/>
              </a:rPr>
              <a:t>par habitant au Canada.</a:t>
            </a:r>
            <a:endParaRPr kumimoji="0" lang="fr-CA" sz="1800" b="0" i="0" u="none" strike="noStrike" kern="0" cap="none" spc="0" normalizeH="0" baseline="0" noProof="0" dirty="0">
              <a:ln>
                <a:noFill/>
              </a:ln>
              <a:solidFill>
                <a:srgbClr val="000000"/>
              </a:solidFill>
              <a:effectLst/>
              <a:uLnTx/>
              <a:uFillTx/>
              <a:latin typeface="Arial" panose="020B0604020202020204"/>
            </a:endParaRPr>
          </a:p>
        </p:txBody>
      </p:sp>
      <p:graphicFrame>
        <p:nvGraphicFramePr>
          <p:cNvPr id="8" name="Table 7"/>
          <p:cNvGraphicFramePr>
            <a:graphicFrameLocks noGrp="1"/>
          </p:cNvGraphicFramePr>
          <p:nvPr>
            <p:custDataLst>
              <p:tags r:id="rId3"/>
            </p:custDataLst>
            <p:extLst>
              <p:ext uri="{D42A27DB-BD31-4B8C-83A1-F6EECF244321}">
                <p14:modId xmlns:p14="http://schemas.microsoft.com/office/powerpoint/2010/main" val="363582138"/>
              </p:ext>
            </p:extLst>
          </p:nvPr>
        </p:nvGraphicFramePr>
        <p:xfrm>
          <a:off x="1123785" y="3541324"/>
          <a:ext cx="10807534" cy="3375647"/>
        </p:xfrm>
        <a:graphic>
          <a:graphicData uri="http://schemas.openxmlformats.org/drawingml/2006/table">
            <a:tbl>
              <a:tblPr firstRow="1" bandRow="1">
                <a:tableStyleId>{5C22544A-7EE6-4342-B048-85BDC9FD1C3A}</a:tableStyleId>
              </a:tblPr>
              <a:tblGrid>
                <a:gridCol w="1406055">
                  <a:extLst>
                    <a:ext uri="{9D8B030D-6E8A-4147-A177-3AD203B41FA5}">
                      <a16:colId xmlns:a16="http://schemas.microsoft.com/office/drawing/2014/main" val="2427785545"/>
                    </a:ext>
                  </a:extLst>
                </a:gridCol>
                <a:gridCol w="6479261">
                  <a:extLst>
                    <a:ext uri="{9D8B030D-6E8A-4147-A177-3AD203B41FA5}">
                      <a16:colId xmlns:a16="http://schemas.microsoft.com/office/drawing/2014/main" val="2691422172"/>
                    </a:ext>
                  </a:extLst>
                </a:gridCol>
                <a:gridCol w="2922218">
                  <a:extLst>
                    <a:ext uri="{9D8B030D-6E8A-4147-A177-3AD203B41FA5}">
                      <a16:colId xmlns:a16="http://schemas.microsoft.com/office/drawing/2014/main" val="2938709548"/>
                    </a:ext>
                  </a:extLst>
                </a:gridCol>
              </a:tblGrid>
              <a:tr h="662927">
                <a:tc>
                  <a:txBody>
                    <a:bodyPr/>
                    <a:lstStyle/>
                    <a:p>
                      <a:pPr algn="l"/>
                      <a:r>
                        <a:rPr lang="en-CA" sz="1600" dirty="0"/>
                        <a:t>Facteur</a:t>
                      </a:r>
                    </a:p>
                  </a:txBody>
                  <a:tcPr anchor="ctr"/>
                </a:tc>
                <a:tc>
                  <a:txBody>
                    <a:bodyPr/>
                    <a:lstStyle/>
                    <a:p>
                      <a:pPr algn="l"/>
                      <a:r>
                        <a:rPr lang="en-CA" sz="1600" dirty="0"/>
                        <a:t>Description</a:t>
                      </a:r>
                    </a:p>
                  </a:txBody>
                  <a:tcPr anchor="ctr"/>
                </a:tc>
                <a:tc>
                  <a:txBody>
                    <a:bodyPr/>
                    <a:lstStyle/>
                    <a:p>
                      <a:pPr algn="l"/>
                      <a:r>
                        <a:rPr lang="en-CA" sz="1600" dirty="0"/>
                        <a:t>Pays de comparaison utilisant le facteur</a:t>
                      </a:r>
                      <a:endParaRPr lang="fr-CA" sz="1600" dirty="0"/>
                    </a:p>
                  </a:txBody>
                  <a:tcPr anchor="ctr"/>
                </a:tc>
                <a:extLst>
                  <a:ext uri="{0D108BD9-81ED-4DB2-BD59-A6C34878D82A}">
                    <a16:rowId xmlns:a16="http://schemas.microsoft.com/office/drawing/2014/main" val="2771598093"/>
                  </a:ext>
                </a:extLst>
              </a:tr>
              <a:tr h="662927">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fr-CA" sz="1600" b="1" dirty="0" smtClean="0">
                          <a:solidFill>
                            <a:schemeClr val="tx1">
                              <a:lumMod val="65000"/>
                              <a:lumOff val="35000"/>
                            </a:schemeClr>
                          </a:solidFill>
                        </a:rPr>
                        <a:t>Valeur économique</a:t>
                      </a:r>
                      <a:endParaRPr lang="fr-CA" sz="1600" b="1" dirty="0">
                        <a:solidFill>
                          <a:schemeClr val="tx1">
                            <a:lumMod val="65000"/>
                            <a:lumOff val="35000"/>
                          </a:schemeClr>
                        </a:solidFill>
                      </a:endParaRPr>
                    </a:p>
                  </a:txBody>
                  <a:tcPr anchor="ctr"/>
                </a:tc>
                <a:tc>
                  <a:txBody>
                    <a:bodyPr/>
                    <a:lstStyle/>
                    <a:p>
                      <a:pPr marL="0" marR="0" lvl="0" indent="0" algn="l" defTabSz="457200" rtl="0" eaLnBrk="1" fontAlgn="base" latinLnBrk="0" hangingPunct="1">
                        <a:lnSpc>
                          <a:spcPct val="100000"/>
                        </a:lnSpc>
                        <a:spcBef>
                          <a:spcPts val="0"/>
                        </a:spcBef>
                        <a:spcAft>
                          <a:spcPts val="600"/>
                        </a:spcAft>
                        <a:buClrTx/>
                        <a:buSzTx/>
                        <a:buFont typeface="Wingdings" panose="05000000000000000000" pitchFamily="2" charset="2"/>
                        <a:buNone/>
                        <a:tabLst/>
                        <a:defRPr/>
                      </a:pPr>
                      <a:r>
                        <a:rPr lang="fr-CA" sz="1600" b="0" kern="1200" baseline="0" dirty="0">
                          <a:solidFill>
                            <a:schemeClr val="tx1">
                              <a:lumMod val="65000"/>
                              <a:lumOff val="35000"/>
                            </a:schemeClr>
                          </a:solidFill>
                          <a:latin typeface="+mn-lt"/>
                        </a:rPr>
                        <a:t>Le CEPMB tiendra compte du coût de renonciation </a:t>
                      </a:r>
                      <a:r>
                        <a:rPr lang="fr-CA" sz="1600" b="0" kern="1200" baseline="0" dirty="0" smtClean="0">
                          <a:solidFill>
                            <a:schemeClr val="tx1">
                              <a:lumMod val="65000"/>
                              <a:lumOff val="35000"/>
                            </a:schemeClr>
                          </a:solidFill>
                          <a:latin typeface="+mn-lt"/>
                        </a:rPr>
                        <a:t>d’un </a:t>
                      </a:r>
                      <a:r>
                        <a:rPr lang="fr-CA" sz="1600" b="0" kern="1200" baseline="0" dirty="0">
                          <a:solidFill>
                            <a:schemeClr val="tx1">
                              <a:lumMod val="65000"/>
                              <a:lumOff val="35000"/>
                            </a:schemeClr>
                          </a:solidFill>
                          <a:latin typeface="+mn-lt"/>
                        </a:rPr>
                        <a:t>médicament dans le système de santé au moment de déterminer si son prix est excessif.</a:t>
                      </a:r>
                      <a:endParaRPr lang="fr-CA" sz="1600" b="1" kern="1200" baseline="0" dirty="0">
                        <a:solidFill>
                          <a:schemeClr val="tx1">
                            <a:lumMod val="65000"/>
                            <a:lumOff val="35000"/>
                          </a:schemeClr>
                        </a:solidFill>
                        <a:latin typeface="+mn-lt"/>
                        <a:ea typeface="+mn-ea"/>
                        <a:cs typeface="+mn-cs"/>
                      </a:endParaRPr>
                    </a:p>
                  </a:txBody>
                  <a:tcPr anchor="ctr"/>
                </a:tc>
                <a:tc>
                  <a:txBody>
                    <a:bodyPr/>
                    <a:lstStyle/>
                    <a:p>
                      <a:pPr marL="171450" marR="0" lvl="0" indent="-171450" algn="l" defTabSz="457200" rtl="0" eaLnBrk="1" fontAlgn="base" latinLnBrk="0" hangingPunct="1">
                        <a:lnSpc>
                          <a:spcPct val="100000"/>
                        </a:lnSpc>
                        <a:spcBef>
                          <a:spcPts val="0"/>
                        </a:spcBef>
                        <a:spcAft>
                          <a:spcPts val="600"/>
                        </a:spcAft>
                        <a:buClrTx/>
                        <a:buSzTx/>
                        <a:buFont typeface="Wingdings" panose="05000000000000000000" pitchFamily="2" charset="2"/>
                        <a:buChar char="§"/>
                        <a:tabLst/>
                        <a:defRPr/>
                      </a:pPr>
                      <a:endParaRPr lang="en-CA" sz="1600" b="0" kern="1200" baseline="0" dirty="0">
                        <a:solidFill>
                          <a:schemeClr val="tx1">
                            <a:lumMod val="65000"/>
                            <a:lumOff val="35000"/>
                          </a:schemeClr>
                        </a:solidFill>
                        <a:latin typeface="+mn-lt"/>
                        <a:ea typeface="+mn-ea"/>
                        <a:cs typeface="+mn-cs"/>
                      </a:endParaRPr>
                    </a:p>
                  </a:txBody>
                  <a:tcPr anchor="ctr"/>
                </a:tc>
                <a:extLst>
                  <a:ext uri="{0D108BD9-81ED-4DB2-BD59-A6C34878D82A}">
                    <a16:rowId xmlns:a16="http://schemas.microsoft.com/office/drawing/2014/main" val="3577701068"/>
                  </a:ext>
                </a:extLst>
              </a:tr>
              <a:tr h="662927">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fr-CA" sz="1600" b="1" dirty="0">
                          <a:solidFill>
                            <a:schemeClr val="tx1">
                              <a:lumMod val="65000"/>
                              <a:lumOff val="35000"/>
                            </a:schemeClr>
                          </a:solidFill>
                        </a:rPr>
                        <a:t>Taille du marché</a:t>
                      </a:r>
                    </a:p>
                  </a:txBody>
                  <a:tcPr anchor="ctr"/>
                </a:tc>
                <a:tc>
                  <a:txBody>
                    <a:bodyPr/>
                    <a:lstStyle/>
                    <a:p>
                      <a:pPr marL="0" marR="0" lvl="0" indent="0" algn="l" defTabSz="457200" rtl="0" eaLnBrk="1" fontAlgn="base" latinLnBrk="0" hangingPunct="1">
                        <a:lnSpc>
                          <a:spcPct val="100000"/>
                        </a:lnSpc>
                        <a:spcBef>
                          <a:spcPts val="0"/>
                        </a:spcBef>
                        <a:spcAft>
                          <a:spcPts val="600"/>
                        </a:spcAft>
                        <a:buClrTx/>
                        <a:buSzTx/>
                        <a:buFont typeface="Wingdings" panose="05000000000000000000" pitchFamily="2" charset="2"/>
                        <a:buNone/>
                        <a:tabLst/>
                        <a:defRPr/>
                      </a:pPr>
                      <a:r>
                        <a:rPr lang="fr-CA" sz="1600" b="0" baseline="0" dirty="0">
                          <a:solidFill>
                            <a:schemeClr val="tx1">
                              <a:lumMod val="65000"/>
                              <a:lumOff val="35000"/>
                            </a:schemeClr>
                          </a:solidFill>
                          <a:latin typeface="+mn-lt"/>
                          <a:ea typeface="+mn-ea"/>
                          <a:cs typeface="+mn-cs"/>
                        </a:rPr>
                        <a:t>Le CEPMB examinera </a:t>
                      </a:r>
                      <a:r>
                        <a:rPr lang="fr-CA" sz="1600" b="0" baseline="0" dirty="0" smtClean="0">
                          <a:solidFill>
                            <a:schemeClr val="tx1">
                              <a:lumMod val="65000"/>
                              <a:lumOff val="35000"/>
                            </a:schemeClr>
                          </a:solidFill>
                          <a:latin typeface="+mn-lt"/>
                          <a:ea typeface="+mn-ea"/>
                          <a:cs typeface="+mn-cs"/>
                        </a:rPr>
                        <a:t>l’impact </a:t>
                      </a:r>
                      <a:r>
                        <a:rPr lang="fr-CA" sz="1600" b="0" baseline="0" dirty="0">
                          <a:solidFill>
                            <a:schemeClr val="tx1">
                              <a:lumMod val="65000"/>
                              <a:lumOff val="35000"/>
                            </a:schemeClr>
                          </a:solidFill>
                          <a:latin typeface="+mn-lt"/>
                          <a:ea typeface="+mn-ea"/>
                          <a:cs typeface="+mn-cs"/>
                        </a:rPr>
                        <a:t>économique associé au paiement </a:t>
                      </a:r>
                      <a:r>
                        <a:rPr lang="fr-CA" sz="1600" b="0" baseline="0" dirty="0" smtClean="0">
                          <a:solidFill>
                            <a:schemeClr val="tx1">
                              <a:lumMod val="65000"/>
                              <a:lumOff val="35000"/>
                            </a:schemeClr>
                          </a:solidFill>
                          <a:latin typeface="+mn-lt"/>
                          <a:ea typeface="+mn-ea"/>
                          <a:cs typeface="+mn-cs"/>
                        </a:rPr>
                        <a:t>d’un </a:t>
                      </a:r>
                      <a:r>
                        <a:rPr lang="fr-CA" sz="1600" b="0" baseline="0" dirty="0">
                          <a:solidFill>
                            <a:schemeClr val="tx1">
                              <a:lumMod val="65000"/>
                              <a:lumOff val="35000"/>
                            </a:schemeClr>
                          </a:solidFill>
                          <a:latin typeface="+mn-lt"/>
                          <a:ea typeface="+mn-ea"/>
                          <a:cs typeface="+mn-cs"/>
                        </a:rPr>
                        <a:t>médicament pour tous ceux qui en ont besoin au moment de déterminer si un prix est excessif.</a:t>
                      </a:r>
                    </a:p>
                  </a:txBody>
                  <a:tcPr anchor="ctr"/>
                </a:tc>
                <a:tc>
                  <a:txBody>
                    <a:bodyPr/>
                    <a:lstStyle/>
                    <a:p>
                      <a:pPr marL="171450" marR="0" lvl="0" indent="-171450" algn="l" defTabSz="457200" rtl="0" eaLnBrk="1" fontAlgn="base" latinLnBrk="0" hangingPunct="1">
                        <a:lnSpc>
                          <a:spcPct val="100000"/>
                        </a:lnSpc>
                        <a:spcBef>
                          <a:spcPts val="0"/>
                        </a:spcBef>
                        <a:spcAft>
                          <a:spcPts val="600"/>
                        </a:spcAft>
                        <a:buClrTx/>
                        <a:buSzTx/>
                        <a:buFont typeface="Wingdings" panose="05000000000000000000" pitchFamily="2" charset="2"/>
                        <a:buChar char="§"/>
                        <a:tabLst/>
                        <a:defRPr/>
                      </a:pPr>
                      <a:endParaRPr lang="en-CA" sz="1600" b="0" kern="1200" baseline="0" dirty="0">
                        <a:solidFill>
                          <a:schemeClr val="tx1">
                            <a:lumMod val="65000"/>
                            <a:lumOff val="35000"/>
                          </a:schemeClr>
                        </a:solidFill>
                        <a:latin typeface="+mn-lt"/>
                        <a:ea typeface="+mn-ea"/>
                        <a:cs typeface="+mn-cs"/>
                      </a:endParaRPr>
                    </a:p>
                  </a:txBody>
                  <a:tcPr anchor="ctr"/>
                </a:tc>
                <a:extLst>
                  <a:ext uri="{0D108BD9-81ED-4DB2-BD59-A6C34878D82A}">
                    <a16:rowId xmlns:a16="http://schemas.microsoft.com/office/drawing/2014/main" val="641922746"/>
                  </a:ext>
                </a:extLst>
              </a:tr>
              <a:tr h="942054">
                <a:tc>
                  <a:txBody>
                    <a:bodyPr/>
                    <a:lstStyle/>
                    <a:p>
                      <a:r>
                        <a:rPr lang="fr-CA" sz="1600" b="1" dirty="0">
                          <a:solidFill>
                            <a:schemeClr val="tx1">
                              <a:lumMod val="65000"/>
                              <a:lumOff val="35000"/>
                            </a:schemeClr>
                          </a:solidFill>
                        </a:rPr>
                        <a:t>PIB et </a:t>
                      </a:r>
                    </a:p>
                    <a:p>
                      <a:r>
                        <a:rPr lang="fr-CA" sz="1600" b="1" dirty="0">
                          <a:solidFill>
                            <a:schemeClr val="tx1">
                              <a:lumMod val="65000"/>
                              <a:lumOff val="35000"/>
                            </a:schemeClr>
                          </a:solidFill>
                        </a:rPr>
                        <a:t>PIB par habitant</a:t>
                      </a:r>
                    </a:p>
                  </a:txBody>
                  <a:tcPr anchor="ctr"/>
                </a:tc>
                <a:tc>
                  <a:txBody>
                    <a:bodyPr/>
                    <a:lstStyle/>
                    <a:p>
                      <a:pPr marL="0" marR="0" lvl="0" indent="0" algn="l" defTabSz="457200" rtl="0" eaLnBrk="0" fontAlgn="base" latinLnBrk="0" hangingPunct="0">
                        <a:lnSpc>
                          <a:spcPct val="100000"/>
                        </a:lnSpc>
                        <a:spcBef>
                          <a:spcPts val="0"/>
                        </a:spcBef>
                        <a:spcAft>
                          <a:spcPts val="600"/>
                        </a:spcAft>
                        <a:buClrTx/>
                        <a:buSzTx/>
                        <a:buFont typeface="Wingdings" panose="05000000000000000000" pitchFamily="2" charset="2"/>
                        <a:buNone/>
                        <a:tabLst/>
                        <a:defRPr/>
                      </a:pPr>
                      <a:r>
                        <a:rPr kumimoji="0" lang="fr-CA" sz="1600" b="0" i="0" u="none" strike="noStrike" cap="none" normalizeH="0" baseline="0" noProof="0" dirty="0">
                          <a:ln>
                            <a:noFill/>
                          </a:ln>
                          <a:solidFill>
                            <a:schemeClr val="tx1">
                              <a:lumMod val="65000"/>
                              <a:lumOff val="35000"/>
                            </a:schemeClr>
                          </a:solidFill>
                          <a:uLnTx/>
                          <a:uFillTx/>
                          <a:latin typeface="+mn-lt"/>
                          <a:ea typeface="MS PGothic" pitchFamily="34" charset="-128"/>
                          <a:cs typeface="+mn-cs"/>
                        </a:rPr>
                        <a:t>En ce qui concerne la taille du marché, le CEPMB tiendra compte du PIB et du PIB par habitant comme indicateurs de ce que le Canada et les Canadiens peuvent se permettre de payer pour les nouveaux médicaments brevetés.</a:t>
                      </a:r>
                    </a:p>
                  </a:txBody>
                  <a:tcPr anchor="ctr"/>
                </a:tc>
                <a:tc>
                  <a:txBody>
                    <a:bodyPr/>
                    <a:lstStyle/>
                    <a:p>
                      <a:pPr marL="171450" marR="0" lvl="0" indent="-171450" algn="l" defTabSz="457200" rtl="0" eaLnBrk="0" fontAlgn="base" latinLnBrk="0" hangingPunct="0">
                        <a:lnSpc>
                          <a:spcPct val="100000"/>
                        </a:lnSpc>
                        <a:spcBef>
                          <a:spcPts val="0"/>
                        </a:spcBef>
                        <a:spcAft>
                          <a:spcPts val="600"/>
                        </a:spcAft>
                        <a:buClrTx/>
                        <a:buSzTx/>
                        <a:buFont typeface="Wingdings" panose="05000000000000000000" pitchFamily="2" charset="2"/>
                        <a:buChar char="§"/>
                        <a:tabLst/>
                        <a:defRPr/>
                      </a:pPr>
                      <a:endParaRPr kumimoji="0" lang="en-CA" altLang="en-US" sz="1600" b="0" i="0" u="none" strike="noStrike" kern="1200" cap="none" spc="0" normalizeH="0" baseline="0" noProof="0" dirty="0">
                        <a:ln>
                          <a:noFill/>
                        </a:ln>
                        <a:solidFill>
                          <a:schemeClr val="tx1">
                            <a:lumMod val="65000"/>
                            <a:lumOff val="35000"/>
                          </a:schemeClr>
                        </a:solidFill>
                        <a:effectLst/>
                        <a:uLnTx/>
                        <a:uFillTx/>
                        <a:latin typeface="+mn-lt"/>
                        <a:ea typeface="MS PGothic" pitchFamily="34" charset="-128"/>
                        <a:cs typeface="+mn-cs"/>
                      </a:endParaRPr>
                    </a:p>
                  </a:txBody>
                  <a:tcPr anchor="ctr"/>
                </a:tc>
                <a:extLst>
                  <a:ext uri="{0D108BD9-81ED-4DB2-BD59-A6C34878D82A}">
                    <a16:rowId xmlns:a16="http://schemas.microsoft.com/office/drawing/2014/main" val="3556664983"/>
                  </a:ext>
                </a:extLst>
              </a:tr>
            </a:tbl>
          </a:graphicData>
        </a:graphic>
      </p:graphicFrame>
      <p:grpSp>
        <p:nvGrpSpPr>
          <p:cNvPr id="9" name="Group 8"/>
          <p:cNvGrpSpPr/>
          <p:nvPr>
            <p:custDataLst>
              <p:tags r:id="rId4"/>
            </p:custDataLst>
          </p:nvPr>
        </p:nvGrpSpPr>
        <p:grpSpPr>
          <a:xfrm>
            <a:off x="9140014" y="4520417"/>
            <a:ext cx="2535993" cy="1863370"/>
            <a:chOff x="8256766" y="2544075"/>
            <a:chExt cx="2535993" cy="3716733"/>
          </a:xfrm>
        </p:grpSpPr>
        <p:grpSp>
          <p:nvGrpSpPr>
            <p:cNvPr id="10" name="Group 9"/>
            <p:cNvGrpSpPr/>
            <p:nvPr/>
          </p:nvGrpSpPr>
          <p:grpSpPr>
            <a:xfrm>
              <a:off x="8266441" y="2544075"/>
              <a:ext cx="2518627" cy="767342"/>
              <a:chOff x="8266441" y="2544075"/>
              <a:chExt cx="2518627" cy="767342"/>
            </a:xfrm>
          </p:grpSpPr>
          <p:pic>
            <p:nvPicPr>
              <p:cNvPr id="32" name="Picture 14"/>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8274023" y="2545061"/>
                <a:ext cx="432048" cy="2800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3" name="Picture 13"/>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8967755" y="2546242"/>
                <a:ext cx="432048" cy="28401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4" name="Picture 33"/>
              <p:cNvPicPr>
                <a:picLocks noChangeAspect="1"/>
              </p:cNvPicPr>
              <p:nvPr/>
            </p:nvPicPr>
            <p:blipFill>
              <a:blip r:embed="rId9"/>
              <a:stretch>
                <a:fillRect/>
              </a:stretch>
            </p:blipFill>
            <p:spPr>
              <a:xfrm>
                <a:off x="9661487" y="2544075"/>
                <a:ext cx="432854" cy="274344"/>
              </a:xfrm>
              <a:prstGeom prst="rect">
                <a:avLst/>
              </a:prstGeom>
            </p:spPr>
          </p:pic>
          <p:pic>
            <p:nvPicPr>
              <p:cNvPr id="35" name="Picture 34"/>
              <p:cNvPicPr>
                <a:picLocks noChangeAspect="1"/>
              </p:cNvPicPr>
              <p:nvPr/>
            </p:nvPicPr>
            <p:blipFill>
              <a:blip r:embed="rId10"/>
              <a:stretch>
                <a:fillRect/>
              </a:stretch>
            </p:blipFill>
            <p:spPr>
              <a:xfrm>
                <a:off x="10352214" y="2549193"/>
                <a:ext cx="432854" cy="280440"/>
              </a:xfrm>
              <a:prstGeom prst="rect">
                <a:avLst/>
              </a:prstGeom>
            </p:spPr>
          </p:pic>
          <p:pic>
            <p:nvPicPr>
              <p:cNvPr id="36" name="Picture 12"/>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8266441" y="3030244"/>
                <a:ext cx="432047" cy="28117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7" name="Picture 36"/>
              <p:cNvPicPr>
                <a:picLocks noChangeAspect="1"/>
              </p:cNvPicPr>
              <p:nvPr/>
            </p:nvPicPr>
            <p:blipFill>
              <a:blip r:embed="rId12"/>
              <a:stretch>
                <a:fillRect/>
              </a:stretch>
            </p:blipFill>
            <p:spPr>
              <a:xfrm>
                <a:off x="9668592" y="3026628"/>
                <a:ext cx="432854" cy="280440"/>
              </a:xfrm>
              <a:prstGeom prst="rect">
                <a:avLst/>
              </a:prstGeom>
            </p:spPr>
          </p:pic>
          <p:pic>
            <p:nvPicPr>
              <p:cNvPr id="38" name="Picture 37"/>
              <p:cNvPicPr>
                <a:picLocks noChangeAspect="1"/>
              </p:cNvPicPr>
              <p:nvPr/>
            </p:nvPicPr>
            <p:blipFill>
              <a:blip r:embed="rId13"/>
              <a:stretch>
                <a:fillRect/>
              </a:stretch>
            </p:blipFill>
            <p:spPr>
              <a:xfrm>
                <a:off x="8967755" y="3026224"/>
                <a:ext cx="432854" cy="280440"/>
              </a:xfrm>
              <a:prstGeom prst="rect">
                <a:avLst/>
              </a:prstGeom>
            </p:spPr>
          </p:pic>
        </p:grpSp>
        <p:grpSp>
          <p:nvGrpSpPr>
            <p:cNvPr id="11" name="Group 10"/>
            <p:cNvGrpSpPr/>
            <p:nvPr/>
          </p:nvGrpSpPr>
          <p:grpSpPr>
            <a:xfrm>
              <a:off x="8274612" y="3743353"/>
              <a:ext cx="2518147" cy="739098"/>
              <a:chOff x="8274612" y="3743353"/>
              <a:chExt cx="2518147" cy="739098"/>
            </a:xfrm>
          </p:grpSpPr>
          <p:pic>
            <p:nvPicPr>
              <p:cNvPr id="24" name="Picture 13"/>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8278455" y="3758734"/>
                <a:ext cx="432048" cy="28401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5" name="Picture 3"/>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8974890" y="3753194"/>
                <a:ext cx="432047" cy="28006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6" name="Picture 4"/>
              <p:cNvPicPr>
                <a:picLocks noChangeAspect="1"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9671326" y="3743353"/>
                <a:ext cx="440545" cy="28495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7" name="Picture 8"/>
              <p:cNvPicPr>
                <a:picLocks noChangeAspect="1" noChangeArrowheads="1"/>
              </p:cNvPicPr>
              <p:nvPr/>
            </p:nvPicPr>
            <p:blipFill>
              <a:blip r:embed="rId16" cstate="print">
                <a:extLst>
                  <a:ext uri="{28A0092B-C50C-407E-A947-70E740481C1C}">
                    <a14:useLocalDpi xmlns:a14="http://schemas.microsoft.com/office/drawing/2010/main" val="0"/>
                  </a:ext>
                </a:extLst>
              </a:blip>
              <a:srcRect/>
              <a:stretch>
                <a:fillRect/>
              </a:stretch>
            </p:blipFill>
            <p:spPr bwMode="auto">
              <a:xfrm>
                <a:off x="9669141" y="4197010"/>
                <a:ext cx="430871" cy="28006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8" name="Picture 2"/>
              <p:cNvPicPr>
                <a:picLocks noChangeAspect="1" noChangeArrowheads="1"/>
              </p:cNvPicPr>
              <p:nvPr/>
            </p:nvPicPr>
            <p:blipFill>
              <a:blip r:embed="rId17" cstate="print">
                <a:extLst>
                  <a:ext uri="{28A0092B-C50C-407E-A947-70E740481C1C}">
                    <a14:useLocalDpi xmlns:a14="http://schemas.microsoft.com/office/drawing/2010/main" val="0"/>
                  </a:ext>
                </a:extLst>
              </a:blip>
              <a:srcRect/>
              <a:stretch>
                <a:fillRect/>
              </a:stretch>
            </p:blipFill>
            <p:spPr bwMode="auto">
              <a:xfrm>
                <a:off x="10361889" y="4194893"/>
                <a:ext cx="430870" cy="28217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9" name="Picture 11"/>
              <p:cNvPicPr>
                <a:picLocks noChangeAspect="1" noChangeArrowheads="1"/>
              </p:cNvPicPr>
              <p:nvPr/>
            </p:nvPicPr>
            <p:blipFill>
              <a:blip r:embed="rId18" cstate="print">
                <a:extLst>
                  <a:ext uri="{28A0092B-C50C-407E-A947-70E740481C1C}">
                    <a14:useLocalDpi xmlns:a14="http://schemas.microsoft.com/office/drawing/2010/main" val="0"/>
                  </a:ext>
                </a:extLst>
              </a:blip>
              <a:srcRect/>
              <a:stretch>
                <a:fillRect/>
              </a:stretch>
            </p:blipFill>
            <p:spPr bwMode="auto">
              <a:xfrm>
                <a:off x="8274612" y="4201278"/>
                <a:ext cx="430870" cy="28100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 name="Picture 12"/>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8974890" y="4201278"/>
                <a:ext cx="432047" cy="28117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1" name="Picture 6"/>
              <p:cNvPicPr>
                <a:picLocks noChangeAspect="1" noChangeArrowheads="1"/>
              </p:cNvPicPr>
              <p:nvPr/>
            </p:nvPicPr>
            <p:blipFill>
              <a:blip r:embed="rId19" cstate="print">
                <a:extLst>
                  <a:ext uri="{28A0092B-C50C-407E-A947-70E740481C1C}">
                    <a14:useLocalDpi xmlns:a14="http://schemas.microsoft.com/office/drawing/2010/main" val="0"/>
                  </a:ext>
                </a:extLst>
              </a:blip>
              <a:srcRect/>
              <a:stretch>
                <a:fillRect/>
              </a:stretch>
            </p:blipFill>
            <p:spPr bwMode="auto">
              <a:xfrm>
                <a:off x="10361888" y="3743353"/>
                <a:ext cx="430871" cy="27930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grpSp>
          <p:nvGrpSpPr>
            <p:cNvPr id="12" name="Group 11"/>
            <p:cNvGrpSpPr/>
            <p:nvPr/>
          </p:nvGrpSpPr>
          <p:grpSpPr>
            <a:xfrm>
              <a:off x="8256766" y="5076594"/>
              <a:ext cx="2535993" cy="1184214"/>
              <a:chOff x="8256766" y="5076594"/>
              <a:chExt cx="2535993" cy="1184214"/>
            </a:xfrm>
          </p:grpSpPr>
          <p:pic>
            <p:nvPicPr>
              <p:cNvPr id="13" name="Picture 13"/>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8955426" y="5082918"/>
                <a:ext cx="432048" cy="28401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4" name="Picture 14"/>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8256766" y="5076704"/>
                <a:ext cx="432048" cy="2800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5" name="Picture 3"/>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9658878" y="5084894"/>
                <a:ext cx="432047" cy="28006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6" name="Picture 4"/>
              <p:cNvPicPr>
                <a:picLocks noChangeAspect="1"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10352214" y="5076594"/>
                <a:ext cx="440545" cy="28495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7" name="Picture 8"/>
              <p:cNvPicPr>
                <a:picLocks noChangeAspect="1" noChangeArrowheads="1"/>
              </p:cNvPicPr>
              <p:nvPr/>
            </p:nvPicPr>
            <p:blipFill>
              <a:blip r:embed="rId16" cstate="print">
                <a:extLst>
                  <a:ext uri="{28A0092B-C50C-407E-A947-70E740481C1C}">
                    <a14:useLocalDpi xmlns:a14="http://schemas.microsoft.com/office/drawing/2010/main" val="0"/>
                  </a:ext>
                </a:extLst>
              </a:blip>
              <a:srcRect/>
              <a:stretch>
                <a:fillRect/>
              </a:stretch>
            </p:blipFill>
            <p:spPr bwMode="auto">
              <a:xfrm>
                <a:off x="8957311" y="5560693"/>
                <a:ext cx="430871" cy="28006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8" name="Picture 11"/>
              <p:cNvPicPr>
                <a:picLocks noChangeAspect="1" noChangeArrowheads="1"/>
              </p:cNvPicPr>
              <p:nvPr/>
            </p:nvPicPr>
            <p:blipFill>
              <a:blip r:embed="rId18" cstate="print">
                <a:extLst>
                  <a:ext uri="{28A0092B-C50C-407E-A947-70E740481C1C}">
                    <a14:useLocalDpi xmlns:a14="http://schemas.microsoft.com/office/drawing/2010/main" val="0"/>
                  </a:ext>
                </a:extLst>
              </a:blip>
              <a:srcRect/>
              <a:stretch>
                <a:fillRect/>
              </a:stretch>
            </p:blipFill>
            <p:spPr bwMode="auto">
              <a:xfrm>
                <a:off x="9671327" y="5564657"/>
                <a:ext cx="430870" cy="28100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9" name="Picture 12"/>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10356462" y="5560693"/>
                <a:ext cx="432047" cy="28117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 name="Picture 7"/>
              <p:cNvPicPr>
                <a:picLocks noChangeAspect="1" noChangeArrowheads="1"/>
              </p:cNvPicPr>
              <p:nvPr/>
            </p:nvPicPr>
            <p:blipFill>
              <a:blip r:embed="rId20" cstate="print">
                <a:extLst>
                  <a:ext uri="{28A0092B-C50C-407E-A947-70E740481C1C}">
                    <a14:useLocalDpi xmlns:a14="http://schemas.microsoft.com/office/drawing/2010/main" val="0"/>
                  </a:ext>
                </a:extLst>
              </a:blip>
              <a:srcRect/>
              <a:stretch>
                <a:fillRect/>
              </a:stretch>
            </p:blipFill>
            <p:spPr bwMode="auto">
              <a:xfrm>
                <a:off x="8267820" y="5560693"/>
                <a:ext cx="432047" cy="28567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1" name="Picture 6"/>
              <p:cNvPicPr>
                <a:picLocks noChangeAspect="1" noChangeArrowheads="1"/>
              </p:cNvPicPr>
              <p:nvPr/>
            </p:nvPicPr>
            <p:blipFill>
              <a:blip r:embed="rId19" cstate="print">
                <a:extLst>
                  <a:ext uri="{28A0092B-C50C-407E-A947-70E740481C1C}">
                    <a14:useLocalDpi xmlns:a14="http://schemas.microsoft.com/office/drawing/2010/main" val="0"/>
                  </a:ext>
                </a:extLst>
              </a:blip>
              <a:srcRect/>
              <a:stretch>
                <a:fillRect/>
              </a:stretch>
            </p:blipFill>
            <p:spPr bwMode="auto">
              <a:xfrm>
                <a:off x="8966392" y="5978806"/>
                <a:ext cx="430871" cy="27930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2" name="Picture 2"/>
              <p:cNvPicPr>
                <a:picLocks noChangeAspect="1" noChangeArrowheads="1"/>
              </p:cNvPicPr>
              <p:nvPr/>
            </p:nvPicPr>
            <p:blipFill>
              <a:blip r:embed="rId17" cstate="print">
                <a:extLst>
                  <a:ext uri="{28A0092B-C50C-407E-A947-70E740481C1C}">
                    <a14:useLocalDpi xmlns:a14="http://schemas.microsoft.com/office/drawing/2010/main" val="0"/>
                  </a:ext>
                </a:extLst>
              </a:blip>
              <a:srcRect/>
              <a:stretch>
                <a:fillRect/>
              </a:stretch>
            </p:blipFill>
            <p:spPr bwMode="auto">
              <a:xfrm>
                <a:off x="8256766" y="5977368"/>
                <a:ext cx="430870" cy="28217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3" name="Picture 10"/>
              <p:cNvPicPr>
                <a:picLocks noChangeAspect="1" noChangeArrowheads="1"/>
              </p:cNvPicPr>
              <p:nvPr/>
            </p:nvPicPr>
            <p:blipFill>
              <a:blip r:embed="rId21" cstate="print">
                <a:extLst>
                  <a:ext uri="{28A0092B-C50C-407E-A947-70E740481C1C}">
                    <a14:useLocalDpi xmlns:a14="http://schemas.microsoft.com/office/drawing/2010/main" val="0"/>
                  </a:ext>
                </a:extLst>
              </a:blip>
              <a:srcRect/>
              <a:stretch>
                <a:fillRect/>
              </a:stretch>
            </p:blipFill>
            <p:spPr bwMode="auto">
              <a:xfrm>
                <a:off x="9673159" y="5979635"/>
                <a:ext cx="432047" cy="28117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grpSp>
      <p:sp>
        <p:nvSpPr>
          <p:cNvPr id="3" name="Slide Number Placeholder 2"/>
          <p:cNvSpPr>
            <a:spLocks noGrp="1"/>
          </p:cNvSpPr>
          <p:nvPr>
            <p:ph type="sldNum" sz="quarter" idx="12"/>
            <p:custDataLst>
              <p:tags r:id="rId5"/>
            </p:custDataLst>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F47DBEAC-8B79-F045-AB5E-EB5B72EE06CE}" type="slidenum">
              <a:rPr kumimoji="0" lang="en-US" sz="1100" b="0" i="0" u="none" strike="noStrike" kern="1200" cap="none" spc="0" normalizeH="0" baseline="0" noProof="0" smtClean="0">
                <a:ln>
                  <a:noFill/>
                </a:ln>
                <a:solidFill>
                  <a:schemeClr val="tx1">
                    <a:lumMod val="65000"/>
                    <a:lumOff val="35000"/>
                  </a:schemeClr>
                </a:solidFill>
                <a:effectLst/>
                <a:uLnTx/>
                <a:uFillTx/>
                <a:latin typeface="Arial" panose="020B0604020202020204"/>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11</a:t>
            </a:fld>
            <a:endParaRPr kumimoji="0" lang="fr-CA" sz="1100" b="0" i="0" u="none" strike="noStrike" kern="1200" cap="none" spc="0" normalizeH="0" baseline="0" noProof="0" dirty="0">
              <a:ln>
                <a:noFill/>
              </a:ln>
              <a:solidFill>
                <a:schemeClr val="tx1">
                  <a:lumMod val="65000"/>
                  <a:lumOff val="35000"/>
                </a:schemeClr>
              </a:solidFill>
              <a:effectLst/>
              <a:uLnTx/>
              <a:uFillTx/>
              <a:latin typeface="Arial" panose="020B0604020202020204"/>
              <a:ea typeface="+mn-ea"/>
              <a:cs typeface="+mn-cs"/>
            </a:endParaRPr>
          </a:p>
        </p:txBody>
      </p:sp>
    </p:spTree>
    <p:extLst>
      <p:ext uri="{BB962C8B-B14F-4D97-AF65-F5344CB8AC3E}">
        <p14:creationId xmlns:p14="http://schemas.microsoft.com/office/powerpoint/2010/main" val="161270190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p:txBody>
          <a:bodyPr>
            <a:normAutofit fontScale="90000"/>
          </a:bodyPr>
          <a:lstStyle/>
          <a:p>
            <a:r>
              <a:rPr lang="fr-CA" dirty="0"/>
              <a:t>Exigences modernisées en matière de reddition des comptes pour les brevetés :</a:t>
            </a:r>
            <a:r>
              <a:rPr dirty="0"/>
              <a:t/>
            </a:r>
            <a:br>
              <a:rPr dirty="0"/>
            </a:br>
            <a:r>
              <a:rPr lang="fr-CA" sz="2000" b="1" dirty="0"/>
              <a:t>Obligation de fournir </a:t>
            </a:r>
            <a:r>
              <a:rPr lang="fr-CA" sz="2000" b="1" dirty="0" smtClean="0"/>
              <a:t>l’information </a:t>
            </a:r>
            <a:r>
              <a:rPr lang="fr-CA" sz="2000" b="1" dirty="0"/>
              <a:t>concernant les rabais directs et indirects</a:t>
            </a:r>
            <a:endParaRPr lang="fr-CA" b="1" dirty="0"/>
          </a:p>
        </p:txBody>
      </p:sp>
      <p:sp>
        <p:nvSpPr>
          <p:cNvPr id="7" name="Rectangle 6"/>
          <p:cNvSpPr/>
          <p:nvPr>
            <p:custDataLst>
              <p:tags r:id="rId2"/>
            </p:custDataLst>
          </p:nvPr>
        </p:nvSpPr>
        <p:spPr>
          <a:xfrm>
            <a:off x="1270810" y="1736964"/>
            <a:ext cx="10513484" cy="2246769"/>
          </a:xfrm>
          <a:prstGeom prst="rect">
            <a:avLst/>
          </a:prstGeom>
          <a:solidFill>
            <a:srgbClr val="92BECD">
              <a:lumMod val="60000"/>
              <a:lumOff val="40000"/>
            </a:srgbClr>
          </a:solidFill>
          <a:ln w="0" cap="flat" cmpd="dbl" algn="ctr">
            <a:solidFill>
              <a:srgbClr val="91BECD"/>
            </a:solidFill>
            <a:prstDash val="solid"/>
            <a:miter lim="800000"/>
          </a:ln>
          <a:effectLst>
            <a:glow>
              <a:srgbClr val="91BECD"/>
            </a:glow>
          </a:effectLst>
          <a:scene3d>
            <a:camera prst="orthographicFront"/>
            <a:lightRig rig="threePt" dir="t">
              <a:rot lat="0" lon="0" rev="4200000"/>
            </a:lightRig>
          </a:scene3d>
          <a:sp3d extrusionH="114300">
            <a:bevelT w="190500" h="127000"/>
          </a:sp3d>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CA" sz="1400" b="0" i="1" u="none" strike="noStrike" kern="0" cap="none" spc="0" normalizeH="0" baseline="0" noProof="0" dirty="0">
                <a:ln>
                  <a:noFill/>
                </a:ln>
                <a:solidFill>
                  <a:srgbClr val="000000"/>
                </a:solidFill>
                <a:effectLst/>
                <a:uLnTx/>
                <a:uFillTx/>
                <a:latin typeface="Arial" panose="020B0604020202020204"/>
              </a:rPr>
              <a:t>Gazette du Canada</a:t>
            </a:r>
            <a:r>
              <a:rPr kumimoji="0" lang="fr-CA" sz="1400" b="0" i="0" u="none" strike="noStrike" kern="0" cap="none" spc="0" normalizeH="0" baseline="0" noProof="0" dirty="0">
                <a:ln>
                  <a:noFill/>
                </a:ln>
                <a:solidFill>
                  <a:srgbClr val="000000"/>
                </a:solidFill>
                <a:effectLst/>
                <a:uLnTx/>
                <a:uFillTx/>
                <a:latin typeface="Arial" panose="020B0604020202020204"/>
              </a:rPr>
              <a:t>, </a:t>
            </a:r>
            <a:r>
              <a:rPr kumimoji="0" lang="fr-CA" sz="1400" b="0" i="0" u="none" strike="noStrike" kern="0" cap="none" spc="0" normalizeH="0" baseline="0" noProof="0" dirty="0" smtClean="0">
                <a:ln>
                  <a:noFill/>
                </a:ln>
                <a:solidFill>
                  <a:srgbClr val="000000"/>
                </a:solidFill>
                <a:effectLst/>
                <a:uLnTx/>
                <a:uFillTx/>
                <a:latin typeface="Arial" panose="020B0604020202020204"/>
              </a:rPr>
              <a:t>Partie II (GCII</a:t>
            </a:r>
            <a:r>
              <a:rPr kumimoji="0" lang="fr-CA" sz="1400" b="0" i="0" u="none" strike="noStrike" kern="0" cap="none" spc="0" normalizeH="0" baseline="0" noProof="0" dirty="0">
                <a:ln>
                  <a:noFill/>
                </a:ln>
                <a:solidFill>
                  <a:srgbClr val="000000"/>
                </a:solidFill>
                <a:effectLst/>
                <a:uLnTx/>
                <a:uFillTx/>
                <a:latin typeface="Arial" panose="020B0604020202020204"/>
              </a:rPr>
              <a:t>) :</a:t>
            </a:r>
            <a:r>
              <a:rPr kumimoji="0" lang="fr-CA" sz="1400" b="0" u="none" strike="noStrike" kern="0" cap="none" spc="0" normalizeH="0" baseline="0" noProof="0" dirty="0">
                <a:ln>
                  <a:noFill/>
                </a:ln>
                <a:solidFill>
                  <a:srgbClr val="000000"/>
                </a:solidFill>
                <a:effectLst/>
                <a:uLnTx/>
                <a:uFillTx/>
                <a:latin typeface="Arial" panose="020B0604020202020204"/>
              </a:rPr>
              <a:t> 3(4)  […]</a:t>
            </a:r>
          </a:p>
          <a:p>
            <a:pPr lvl="0">
              <a:defRPr/>
            </a:pPr>
            <a:r>
              <a:rPr lang="fr-CA" sz="1400" b="1" dirty="0">
                <a:solidFill>
                  <a:srgbClr val="000000"/>
                </a:solidFill>
              </a:rPr>
              <a:t>a)</a:t>
            </a:r>
            <a:r>
              <a:rPr lang="fr-CA" sz="1400" dirty="0">
                <a:solidFill>
                  <a:srgbClr val="000000"/>
                </a:solidFill>
              </a:rPr>
              <a:t> le prix obtenu par le breveté, compte tenu des ajustements apportés par le breveté ou toute partie qui, directement ou indirectement, achète le médicament ou en rembourse </a:t>
            </a:r>
            <a:r>
              <a:rPr lang="fr-CA" sz="1400" dirty="0" smtClean="0">
                <a:solidFill>
                  <a:srgbClr val="000000"/>
                </a:solidFill>
              </a:rPr>
              <a:t>l’achat </a:t>
            </a:r>
            <a:r>
              <a:rPr lang="fr-CA" sz="1400" dirty="0">
                <a:solidFill>
                  <a:srgbClr val="000000"/>
                </a:solidFill>
              </a:rPr>
              <a:t>et de toute déduction accordée à toute partie sous forme de biens ou services gratuits, cadeaux ou autres avantages semblables, doit être utilisé pour le calcul du prix moyen du médicament par emballage;</a:t>
            </a:r>
          </a:p>
          <a:p>
            <a:pPr lvl="0">
              <a:defRPr/>
            </a:pPr>
            <a:r>
              <a:rPr lang="fr-CA" sz="1400" b="1" dirty="0">
                <a:solidFill>
                  <a:srgbClr val="000000"/>
                </a:solidFill>
              </a:rPr>
              <a:t>b)</a:t>
            </a:r>
            <a:r>
              <a:rPr lang="fr-CA" sz="1400" dirty="0">
                <a:solidFill>
                  <a:srgbClr val="000000"/>
                </a:solidFill>
              </a:rPr>
              <a:t> le montant des recettes obtenues par le breveté, compte tenu des ajustements apportés par le breveté ou toute partie qui, directement ou indirectement, achète le médicament ou en rembourse </a:t>
            </a:r>
            <a:r>
              <a:rPr lang="fr-CA" sz="1400" dirty="0" smtClean="0">
                <a:solidFill>
                  <a:srgbClr val="000000"/>
                </a:solidFill>
              </a:rPr>
              <a:t>l’achat </a:t>
            </a:r>
            <a:r>
              <a:rPr lang="fr-CA" sz="1400" dirty="0">
                <a:solidFill>
                  <a:srgbClr val="000000"/>
                </a:solidFill>
              </a:rPr>
              <a:t>et de toute déduction accordée à toute partie sous forme de biens ou services gratuits, cadeaux ou autres avantages semblables, doit être utilisé pour le calcul des recettes nettes pour chaque forme posologique, chaque concentration et chaque format </a:t>
            </a:r>
            <a:r>
              <a:rPr lang="fr-CA" sz="1400" dirty="0" smtClean="0">
                <a:solidFill>
                  <a:srgbClr val="000000"/>
                </a:solidFill>
              </a:rPr>
              <a:t>d’emballage </a:t>
            </a:r>
            <a:r>
              <a:rPr lang="fr-CA" sz="1400" dirty="0">
                <a:solidFill>
                  <a:srgbClr val="000000"/>
                </a:solidFill>
              </a:rPr>
              <a:t>dans lesquels le médicament a été vendu sous sa forme posologique </a:t>
            </a:r>
            <a:r>
              <a:rPr lang="fr-CA" sz="1400" dirty="0" smtClean="0">
                <a:solidFill>
                  <a:srgbClr val="000000"/>
                </a:solidFill>
              </a:rPr>
              <a:t>finale</a:t>
            </a:r>
            <a:r>
              <a:rPr kumimoji="0" lang="fr-CA" sz="1400" b="0" i="0" u="none" strike="noStrike" kern="1200" cap="none" spc="0" normalizeH="0" baseline="0" noProof="0" dirty="0" smtClean="0">
                <a:ln>
                  <a:noFill/>
                </a:ln>
                <a:solidFill>
                  <a:srgbClr val="000000"/>
                </a:solidFill>
                <a:effectLst/>
                <a:uLnTx/>
                <a:uFillTx/>
                <a:latin typeface="Arial" panose="020B0604020202020204"/>
              </a:rPr>
              <a:t>.</a:t>
            </a:r>
            <a:endParaRPr kumimoji="0" lang="fr-CA" sz="1400" b="0" i="0" u="none" strike="noStrike" kern="1200" cap="none" spc="0" normalizeH="0" baseline="0" noProof="0" dirty="0">
              <a:ln>
                <a:noFill/>
              </a:ln>
              <a:solidFill>
                <a:srgbClr val="000000"/>
              </a:solidFill>
              <a:effectLst/>
              <a:uLnTx/>
              <a:uFillTx/>
              <a:latin typeface="Arial" panose="020B0604020202020204"/>
            </a:endParaRPr>
          </a:p>
        </p:txBody>
      </p:sp>
      <p:grpSp>
        <p:nvGrpSpPr>
          <p:cNvPr id="8" name="Group 7"/>
          <p:cNvGrpSpPr/>
          <p:nvPr>
            <p:custDataLst>
              <p:tags r:id="rId3"/>
            </p:custDataLst>
          </p:nvPr>
        </p:nvGrpSpPr>
        <p:grpSpPr>
          <a:xfrm>
            <a:off x="1693042" y="4100761"/>
            <a:ext cx="9207796" cy="2199022"/>
            <a:chOff x="1095153" y="3739232"/>
            <a:chExt cx="9207796" cy="2617120"/>
          </a:xfrm>
          <a:solidFill>
            <a:srgbClr val="FFC000"/>
          </a:solidFill>
        </p:grpSpPr>
        <p:sp>
          <p:nvSpPr>
            <p:cNvPr id="9" name="Rounded Rectangle 8"/>
            <p:cNvSpPr/>
            <p:nvPr/>
          </p:nvSpPr>
          <p:spPr>
            <a:xfrm>
              <a:off x="1095153" y="3739232"/>
              <a:ext cx="9207796" cy="2617120"/>
            </a:xfrm>
            <a:prstGeom prst="roundRect">
              <a:avLst/>
            </a:prstGeom>
            <a:grp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CA"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grpSp>
          <p:nvGrpSpPr>
            <p:cNvPr id="10" name="Group 9"/>
            <p:cNvGrpSpPr/>
            <p:nvPr/>
          </p:nvGrpSpPr>
          <p:grpSpPr>
            <a:xfrm>
              <a:off x="1192158" y="3987241"/>
              <a:ext cx="8929926" cy="2121101"/>
              <a:chOff x="1202457" y="4006331"/>
              <a:chExt cx="8929926" cy="2121101"/>
            </a:xfrm>
            <a:grpFill/>
          </p:grpSpPr>
          <p:sp>
            <p:nvSpPr>
              <p:cNvPr id="11" name="Rectangle 10"/>
              <p:cNvSpPr/>
              <p:nvPr/>
            </p:nvSpPr>
            <p:spPr>
              <a:xfrm>
                <a:off x="6610311" y="4006331"/>
                <a:ext cx="3522072" cy="504056"/>
              </a:xfrm>
              <a:prstGeom prst="rect">
                <a:avLst/>
              </a:prstGeom>
              <a:solidFill>
                <a:srgbClr val="00B05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CA" sz="1800" b="1" i="0" u="none" strike="noStrike" kern="1200" cap="none" spc="0" normalizeH="0" baseline="0" noProof="0" dirty="0" smtClean="0">
                    <a:ln>
                      <a:noFill/>
                    </a:ln>
                    <a:solidFill>
                      <a:srgbClr val="FFFFFF"/>
                    </a:solidFill>
                    <a:effectLst/>
                    <a:uLnTx/>
                    <a:uFillTx/>
                    <a:latin typeface="Arial" panose="020B0604020202020204"/>
                  </a:rPr>
                  <a:t>Modifiés</a:t>
                </a:r>
                <a:endParaRPr kumimoji="0" lang="fr-CA" sz="1800" b="1" i="0" u="none" strike="noStrike" kern="1200" cap="none" spc="0" normalizeH="0" baseline="0" noProof="0" dirty="0">
                  <a:ln>
                    <a:noFill/>
                  </a:ln>
                  <a:solidFill>
                    <a:srgbClr val="FFFFFF"/>
                  </a:solidFill>
                  <a:effectLst/>
                  <a:uLnTx/>
                  <a:uFillTx/>
                  <a:latin typeface="Arial" panose="020B0604020202020204"/>
                </a:endParaRPr>
              </a:p>
            </p:txBody>
          </p:sp>
          <p:sp>
            <p:nvSpPr>
              <p:cNvPr id="12" name="Rectangle 11"/>
              <p:cNvSpPr/>
              <p:nvPr/>
            </p:nvSpPr>
            <p:spPr>
              <a:xfrm>
                <a:off x="1281936" y="4009740"/>
                <a:ext cx="3528392" cy="504056"/>
              </a:xfrm>
              <a:prstGeom prst="rect">
                <a:avLst/>
              </a:prstGeom>
              <a:solidFill>
                <a:srgbClr val="0070C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CA" sz="1800" b="1" i="0" u="none" strike="noStrike" kern="1200" cap="none" spc="0" normalizeH="0" baseline="0" noProof="0" dirty="0" smtClean="0">
                    <a:ln>
                      <a:noFill/>
                    </a:ln>
                    <a:solidFill>
                      <a:srgbClr val="FFFFFF"/>
                    </a:solidFill>
                    <a:effectLst/>
                    <a:uLnTx/>
                    <a:uFillTx/>
                    <a:latin typeface="Arial" panose="020B0604020202020204"/>
                  </a:rPr>
                  <a:t>En</a:t>
                </a:r>
                <a:r>
                  <a:rPr kumimoji="0" lang="fr-CA" sz="1800" b="1" i="0" u="none" strike="noStrike" kern="1200" cap="none" spc="0" normalizeH="0" noProof="0" dirty="0" smtClean="0">
                    <a:ln>
                      <a:noFill/>
                    </a:ln>
                    <a:solidFill>
                      <a:srgbClr val="FFFFFF"/>
                    </a:solidFill>
                    <a:effectLst/>
                    <a:uLnTx/>
                    <a:uFillTx/>
                    <a:latin typeface="Arial" panose="020B0604020202020204"/>
                  </a:rPr>
                  <a:t> vigueur</a:t>
                </a:r>
                <a:endParaRPr kumimoji="0" lang="fr-CA" sz="1800" b="1" i="0" u="none" strike="noStrike" kern="1200" cap="none" spc="0" normalizeH="0" baseline="0" noProof="0" dirty="0">
                  <a:ln>
                    <a:noFill/>
                  </a:ln>
                  <a:solidFill>
                    <a:srgbClr val="FFFFFF"/>
                  </a:solidFill>
                  <a:effectLst/>
                  <a:uLnTx/>
                  <a:uFillTx/>
                  <a:latin typeface="Arial" panose="020B0604020202020204"/>
                </a:endParaRPr>
              </a:p>
            </p:txBody>
          </p:sp>
          <p:sp>
            <p:nvSpPr>
              <p:cNvPr id="13" name="Rectangle 12"/>
              <p:cNvSpPr/>
              <p:nvPr/>
            </p:nvSpPr>
            <p:spPr>
              <a:xfrm>
                <a:off x="1202457" y="4611256"/>
                <a:ext cx="1102689" cy="695958"/>
              </a:xfrm>
              <a:prstGeom prst="rect">
                <a:avLst/>
              </a:prstGeom>
              <a:grp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CA" sz="1600" b="0" i="0" u="none" strike="noStrike" kern="1200" cap="none" spc="0" normalizeH="0" baseline="0" noProof="0" dirty="0">
                    <a:ln>
                      <a:noFill/>
                    </a:ln>
                    <a:solidFill>
                      <a:srgbClr val="000000"/>
                    </a:solidFill>
                    <a:effectLst/>
                    <a:uLnTx/>
                    <a:uFillTx/>
                    <a:latin typeface="Arial" panose="020B0604020202020204"/>
                  </a:rPr>
                  <a:t>Prix </a:t>
                </a:r>
                <a:r>
                  <a:rPr kumimoji="0" lang="fr-CA" sz="1600" b="0" i="0" u="none" strike="noStrike" kern="1200" cap="none" spc="0" normalizeH="0" baseline="0" noProof="0" dirty="0" smtClean="0">
                    <a:ln>
                      <a:noFill/>
                    </a:ln>
                    <a:solidFill>
                      <a:srgbClr val="000000"/>
                    </a:solidFill>
                    <a:effectLst/>
                    <a:uLnTx/>
                    <a:uFillTx/>
                    <a:latin typeface="Arial" panose="020B0604020202020204"/>
                  </a:rPr>
                  <a:t>courant</a:t>
                </a:r>
                <a:endParaRPr kumimoji="0" lang="fr-CA" sz="1600" b="0" i="0" u="none" strike="noStrike" kern="1200" cap="none" spc="0" normalizeH="0" baseline="0" noProof="0" dirty="0">
                  <a:ln>
                    <a:noFill/>
                  </a:ln>
                  <a:solidFill>
                    <a:srgbClr val="000000"/>
                  </a:solidFill>
                  <a:effectLst/>
                  <a:uLnTx/>
                  <a:uFillTx/>
                  <a:latin typeface="Arial" panose="020B0604020202020204"/>
                </a:endParaRPr>
              </a:p>
            </p:txBody>
          </p:sp>
          <p:pic>
            <p:nvPicPr>
              <p:cNvPr id="14" name="Picture 13"/>
              <p:cNvPicPr>
                <a:picLocks noChangeAspect="1"/>
              </p:cNvPicPr>
              <p:nvPr/>
            </p:nvPicPr>
            <p:blipFill>
              <a:blip r:embed="rId6"/>
              <a:stretch>
                <a:fillRect/>
              </a:stretch>
            </p:blipFill>
            <p:spPr>
              <a:xfrm>
                <a:off x="2113465" y="5267821"/>
                <a:ext cx="627942" cy="859611"/>
              </a:xfrm>
              <a:prstGeom prst="rect">
                <a:avLst/>
              </a:prstGeom>
              <a:grpFill/>
            </p:spPr>
          </p:pic>
          <p:sp>
            <p:nvSpPr>
              <p:cNvPr id="15" name="Rectangle 14"/>
              <p:cNvSpPr/>
              <p:nvPr/>
            </p:nvSpPr>
            <p:spPr>
              <a:xfrm>
                <a:off x="2342853" y="4717190"/>
                <a:ext cx="1450495" cy="439553"/>
              </a:xfrm>
              <a:prstGeom prst="rect">
                <a:avLst/>
              </a:prstGeom>
              <a:grp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CA" sz="1800" b="0" i="0" u="none" strike="noStrike" kern="1200" cap="none" spc="0" normalizeH="0" baseline="0" noProof="0" dirty="0" smtClean="0">
                    <a:ln>
                      <a:noFill/>
                    </a:ln>
                    <a:solidFill>
                      <a:srgbClr val="000000"/>
                    </a:solidFill>
                    <a:effectLst/>
                    <a:uLnTx/>
                    <a:uFillTx/>
                    <a:latin typeface="Arial" panose="020B0604020202020204"/>
                  </a:rPr>
                  <a:t>Escomptes</a:t>
                </a:r>
                <a:endParaRPr kumimoji="0" lang="fr-CA" sz="1800" b="0" i="0" u="none" strike="noStrike" kern="1200" cap="none" spc="0" normalizeH="0" baseline="0" noProof="0" dirty="0">
                  <a:ln>
                    <a:noFill/>
                  </a:ln>
                  <a:solidFill>
                    <a:srgbClr val="000000"/>
                  </a:solidFill>
                  <a:effectLst/>
                  <a:uLnTx/>
                  <a:uFillTx/>
                  <a:latin typeface="Arial" panose="020B0604020202020204"/>
                </a:endParaRPr>
              </a:p>
            </p:txBody>
          </p:sp>
          <p:sp>
            <p:nvSpPr>
              <p:cNvPr id="16" name="Rectangle 15"/>
              <p:cNvSpPr/>
              <p:nvPr/>
            </p:nvSpPr>
            <p:spPr>
              <a:xfrm>
                <a:off x="3502457" y="5449241"/>
                <a:ext cx="319318" cy="369332"/>
              </a:xfrm>
              <a:prstGeom prst="rect">
                <a:avLst/>
              </a:prstGeom>
              <a:grpFill/>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CA" sz="1800" b="0" i="0" u="none" strike="noStrike" kern="1200" cap="none" spc="0" normalizeH="0" baseline="0" noProof="0" dirty="0">
                    <a:ln>
                      <a:noFill/>
                    </a:ln>
                    <a:solidFill>
                      <a:srgbClr val="000000"/>
                    </a:solidFill>
                    <a:effectLst/>
                    <a:uLnTx/>
                    <a:uFillTx/>
                    <a:latin typeface="Arial" panose="020B0604020202020204"/>
                  </a:rPr>
                  <a:t>=</a:t>
                </a:r>
              </a:p>
            </p:txBody>
          </p:sp>
          <p:pic>
            <p:nvPicPr>
              <p:cNvPr id="17" name="Picture 16"/>
              <p:cNvPicPr>
                <a:picLocks noChangeAspect="1"/>
              </p:cNvPicPr>
              <p:nvPr/>
            </p:nvPicPr>
            <p:blipFill>
              <a:blip r:embed="rId7"/>
              <a:stretch>
                <a:fillRect/>
              </a:stretch>
            </p:blipFill>
            <p:spPr>
              <a:xfrm>
                <a:off x="1370141" y="5319641"/>
                <a:ext cx="755970" cy="755970"/>
              </a:xfrm>
              <a:prstGeom prst="roundRect">
                <a:avLst>
                  <a:gd name="adj" fmla="val 8594"/>
                </a:avLst>
              </a:prstGeom>
              <a:grpFill/>
              <a:ln>
                <a:noFill/>
              </a:ln>
              <a:effectLst>
                <a:reflection blurRad="12700" stA="38000" endPos="28000" dist="5000" dir="5400000" sy="-100000" algn="bl" rotWithShape="0"/>
              </a:effectLst>
            </p:spPr>
          </p:pic>
          <p:pic>
            <p:nvPicPr>
              <p:cNvPr id="18" name="Picture 17"/>
              <p:cNvPicPr>
                <a:picLocks noChangeAspect="1"/>
              </p:cNvPicPr>
              <p:nvPr/>
            </p:nvPicPr>
            <p:blipFill>
              <a:blip r:embed="rId8"/>
              <a:stretch>
                <a:fillRect/>
              </a:stretch>
            </p:blipFill>
            <p:spPr>
              <a:xfrm>
                <a:off x="2713942" y="5274554"/>
                <a:ext cx="719390" cy="755970"/>
              </a:xfrm>
              <a:prstGeom prst="roundRect">
                <a:avLst>
                  <a:gd name="adj" fmla="val 8594"/>
                </a:avLst>
              </a:prstGeom>
              <a:grpFill/>
              <a:ln>
                <a:noFill/>
              </a:ln>
              <a:effectLst>
                <a:reflection blurRad="12700" stA="38000" endPos="28000" dist="5000" dir="5400000" sy="-100000" algn="bl" rotWithShape="0"/>
              </a:effectLst>
            </p:spPr>
          </p:pic>
          <p:sp>
            <p:nvSpPr>
              <p:cNvPr id="19" name="Rectangle 18"/>
              <p:cNvSpPr/>
              <p:nvPr/>
            </p:nvSpPr>
            <p:spPr>
              <a:xfrm>
                <a:off x="3812255" y="4621490"/>
                <a:ext cx="1102689" cy="646331"/>
              </a:xfrm>
              <a:prstGeom prst="rect">
                <a:avLst/>
              </a:prstGeom>
              <a:grp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CA" sz="1800" b="0" i="0" u="none" strike="noStrike" kern="1200" cap="none" spc="0" normalizeH="0" baseline="0" noProof="0" dirty="0">
                    <a:ln>
                      <a:noFill/>
                    </a:ln>
                    <a:solidFill>
                      <a:srgbClr val="000000"/>
                    </a:solidFill>
                    <a:effectLst/>
                    <a:uLnTx/>
                    <a:uFillTx/>
                    <a:latin typeface="Arial" panose="020B0604020202020204"/>
                  </a:rPr>
                  <a:t>Prix du marché</a:t>
                </a:r>
              </a:p>
            </p:txBody>
          </p:sp>
          <p:pic>
            <p:nvPicPr>
              <p:cNvPr id="20" name="Picture 19"/>
              <p:cNvPicPr>
                <a:picLocks noChangeAspect="1"/>
              </p:cNvPicPr>
              <p:nvPr/>
            </p:nvPicPr>
            <p:blipFill>
              <a:blip r:embed="rId9"/>
              <a:stretch>
                <a:fillRect/>
              </a:stretch>
            </p:blipFill>
            <p:spPr>
              <a:xfrm>
                <a:off x="4001141" y="5293965"/>
                <a:ext cx="725487" cy="755970"/>
              </a:xfrm>
              <a:prstGeom prst="roundRect">
                <a:avLst>
                  <a:gd name="adj" fmla="val 8594"/>
                </a:avLst>
              </a:prstGeom>
              <a:grpFill/>
              <a:ln>
                <a:noFill/>
              </a:ln>
              <a:effectLst>
                <a:reflection blurRad="12700" stA="38000" endPos="28000" dist="5000" dir="5400000" sy="-100000" algn="bl" rotWithShape="0"/>
              </a:effectLst>
            </p:spPr>
          </p:pic>
          <p:sp>
            <p:nvSpPr>
              <p:cNvPr id="21" name="Rectangle 20"/>
              <p:cNvSpPr/>
              <p:nvPr/>
            </p:nvSpPr>
            <p:spPr>
              <a:xfrm>
                <a:off x="6375272" y="4621490"/>
                <a:ext cx="1133644" cy="769217"/>
              </a:xfrm>
              <a:prstGeom prst="rect">
                <a:avLst/>
              </a:prstGeom>
              <a:grp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CA" sz="1800" b="0" i="0" u="none" strike="noStrike" kern="1200" cap="none" spc="0" normalizeH="0" baseline="0" noProof="0" dirty="0" smtClean="0">
                    <a:ln>
                      <a:noFill/>
                    </a:ln>
                    <a:solidFill>
                      <a:srgbClr val="000000"/>
                    </a:solidFill>
                    <a:effectLst/>
                    <a:uLnTx/>
                    <a:uFillTx/>
                    <a:latin typeface="Arial" panose="020B0604020202020204"/>
                  </a:rPr>
                  <a:t>Prix courant</a:t>
                </a:r>
                <a:endParaRPr kumimoji="0" lang="fr-CA" sz="1800" b="0" i="0" u="none" strike="noStrike" kern="1200" cap="none" spc="0" normalizeH="0" baseline="0" noProof="0" dirty="0">
                  <a:ln>
                    <a:noFill/>
                  </a:ln>
                  <a:solidFill>
                    <a:srgbClr val="000000"/>
                  </a:solidFill>
                  <a:effectLst/>
                  <a:uLnTx/>
                  <a:uFillTx/>
                  <a:latin typeface="Arial" panose="020B0604020202020204"/>
                </a:endParaRPr>
              </a:p>
            </p:txBody>
          </p:sp>
          <p:sp>
            <p:nvSpPr>
              <p:cNvPr id="22" name="Rectangle 21"/>
              <p:cNvSpPr/>
              <p:nvPr/>
            </p:nvSpPr>
            <p:spPr>
              <a:xfrm>
                <a:off x="7794914" y="4665562"/>
                <a:ext cx="1326004" cy="439553"/>
              </a:xfrm>
              <a:prstGeom prst="rect">
                <a:avLst/>
              </a:prstGeom>
              <a:grpFill/>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CA" sz="1800" b="0" i="0" u="none" strike="noStrike" kern="1200" cap="none" spc="0" normalizeH="0" baseline="0" noProof="0" dirty="0" smtClean="0">
                    <a:ln>
                      <a:noFill/>
                    </a:ln>
                    <a:solidFill>
                      <a:srgbClr val="000000"/>
                    </a:solidFill>
                    <a:effectLst/>
                    <a:uLnTx/>
                    <a:uFillTx/>
                    <a:latin typeface="Arial" panose="020B0604020202020204"/>
                  </a:rPr>
                  <a:t>Escomptes</a:t>
                </a:r>
                <a:endParaRPr kumimoji="0" lang="fr-CA" sz="1800" b="0" i="0" u="none" strike="noStrike" kern="1200" cap="none" spc="0" normalizeH="0" baseline="0" noProof="0" dirty="0">
                  <a:ln>
                    <a:noFill/>
                  </a:ln>
                  <a:solidFill>
                    <a:srgbClr val="000000"/>
                  </a:solidFill>
                  <a:effectLst/>
                  <a:uLnTx/>
                  <a:uFillTx/>
                  <a:latin typeface="Arial" panose="020B0604020202020204"/>
                </a:endParaRPr>
              </a:p>
            </p:txBody>
          </p:sp>
          <p:sp>
            <p:nvSpPr>
              <p:cNvPr id="23" name="Rectangle 22"/>
              <p:cNvSpPr/>
              <p:nvPr/>
            </p:nvSpPr>
            <p:spPr>
              <a:xfrm>
                <a:off x="9090054" y="4572814"/>
                <a:ext cx="1042329" cy="646332"/>
              </a:xfrm>
              <a:prstGeom prst="rect">
                <a:avLst/>
              </a:prstGeom>
              <a:grp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CA" sz="1800" b="0" i="0" u="none" strike="noStrike" kern="1200" cap="none" spc="0" normalizeH="0" baseline="0" noProof="0" dirty="0">
                    <a:ln>
                      <a:noFill/>
                    </a:ln>
                    <a:solidFill>
                      <a:srgbClr val="000000"/>
                    </a:solidFill>
                    <a:effectLst/>
                    <a:uLnTx/>
                    <a:uFillTx/>
                    <a:latin typeface="Arial" panose="020B0604020202020204"/>
                  </a:rPr>
                  <a:t>Prix du marché</a:t>
                </a:r>
              </a:p>
            </p:txBody>
          </p:sp>
          <p:pic>
            <p:nvPicPr>
              <p:cNvPr id="24" name="Picture 23"/>
              <p:cNvPicPr>
                <a:picLocks noChangeAspect="1"/>
              </p:cNvPicPr>
              <p:nvPr/>
            </p:nvPicPr>
            <p:blipFill>
              <a:blip r:embed="rId10"/>
              <a:stretch>
                <a:fillRect/>
              </a:stretch>
            </p:blipFill>
            <p:spPr>
              <a:xfrm>
                <a:off x="6527633" y="5319640"/>
                <a:ext cx="755970" cy="755970"/>
              </a:xfrm>
              <a:prstGeom prst="roundRect">
                <a:avLst>
                  <a:gd name="adj" fmla="val 8594"/>
                </a:avLst>
              </a:prstGeom>
              <a:grpFill/>
              <a:ln>
                <a:noFill/>
              </a:ln>
              <a:effectLst>
                <a:reflection blurRad="12700" stA="38000" endPos="28000" dist="5000" dir="5400000" sy="-100000" algn="bl" rotWithShape="0"/>
              </a:effectLst>
            </p:spPr>
          </p:pic>
          <p:pic>
            <p:nvPicPr>
              <p:cNvPr id="25" name="Picture 24"/>
              <p:cNvPicPr>
                <a:picLocks noChangeAspect="1"/>
              </p:cNvPicPr>
              <p:nvPr/>
            </p:nvPicPr>
            <p:blipFill>
              <a:blip r:embed="rId10"/>
              <a:stretch>
                <a:fillRect/>
              </a:stretch>
            </p:blipFill>
            <p:spPr>
              <a:xfrm>
                <a:off x="7993362" y="5268033"/>
                <a:ext cx="755970" cy="755970"/>
              </a:xfrm>
              <a:prstGeom prst="roundRect">
                <a:avLst>
                  <a:gd name="adj" fmla="val 8594"/>
                </a:avLst>
              </a:prstGeom>
              <a:grpFill/>
              <a:ln>
                <a:noFill/>
              </a:ln>
              <a:effectLst>
                <a:reflection blurRad="12700" stA="38000" endPos="28000" dist="5000" dir="5400000" sy="-100000" algn="bl" rotWithShape="0"/>
              </a:effectLst>
            </p:spPr>
          </p:pic>
          <p:pic>
            <p:nvPicPr>
              <p:cNvPr id="26" name="Picture 25"/>
              <p:cNvPicPr>
                <a:picLocks noChangeAspect="1"/>
              </p:cNvPicPr>
              <p:nvPr/>
            </p:nvPicPr>
            <p:blipFill>
              <a:blip r:embed="rId10"/>
              <a:stretch>
                <a:fillRect/>
              </a:stretch>
            </p:blipFill>
            <p:spPr>
              <a:xfrm>
                <a:off x="9249770" y="5273769"/>
                <a:ext cx="755970" cy="755970"/>
              </a:xfrm>
              <a:prstGeom prst="roundRect">
                <a:avLst>
                  <a:gd name="adj" fmla="val 8594"/>
                </a:avLst>
              </a:prstGeom>
              <a:grpFill/>
              <a:ln>
                <a:noFill/>
              </a:ln>
              <a:effectLst>
                <a:reflection blurRad="12700" stA="38000" endPos="28000" dist="5000" dir="5400000" sy="-100000" algn="bl" rotWithShape="0"/>
              </a:effectLst>
            </p:spPr>
          </p:pic>
          <p:pic>
            <p:nvPicPr>
              <p:cNvPr id="27" name="Picture 26"/>
              <p:cNvPicPr>
                <a:picLocks noChangeAspect="1"/>
              </p:cNvPicPr>
              <p:nvPr/>
            </p:nvPicPr>
            <p:blipFill>
              <a:blip r:embed="rId6"/>
              <a:stretch>
                <a:fillRect/>
              </a:stretch>
            </p:blipFill>
            <p:spPr>
              <a:xfrm>
                <a:off x="7302509" y="5190069"/>
                <a:ext cx="627942" cy="859611"/>
              </a:xfrm>
              <a:prstGeom prst="rect">
                <a:avLst/>
              </a:prstGeom>
              <a:grpFill/>
            </p:spPr>
          </p:pic>
          <p:sp>
            <p:nvSpPr>
              <p:cNvPr id="28" name="Rectangle 27"/>
              <p:cNvSpPr/>
              <p:nvPr/>
            </p:nvSpPr>
            <p:spPr>
              <a:xfrm>
                <a:off x="8877477" y="5461352"/>
                <a:ext cx="319318" cy="369332"/>
              </a:xfrm>
              <a:prstGeom prst="rect">
                <a:avLst/>
              </a:prstGeom>
              <a:grpFill/>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CA" sz="1800" b="0" i="0" u="none" strike="noStrike" kern="1200" cap="none" spc="0" normalizeH="0" baseline="0" noProof="0" dirty="0">
                    <a:ln>
                      <a:noFill/>
                    </a:ln>
                    <a:solidFill>
                      <a:srgbClr val="000000"/>
                    </a:solidFill>
                    <a:effectLst/>
                    <a:uLnTx/>
                    <a:uFillTx/>
                    <a:latin typeface="Arial" panose="020B0604020202020204"/>
                  </a:rPr>
                  <a:t>=</a:t>
                </a:r>
              </a:p>
            </p:txBody>
          </p:sp>
          <p:grpSp>
            <p:nvGrpSpPr>
              <p:cNvPr id="29" name="Group 28"/>
              <p:cNvGrpSpPr/>
              <p:nvPr/>
            </p:nvGrpSpPr>
            <p:grpSpPr>
              <a:xfrm>
                <a:off x="5487297" y="4043985"/>
                <a:ext cx="450862" cy="369954"/>
                <a:chOff x="5993207" y="1853906"/>
                <a:chExt cx="450862" cy="369954"/>
              </a:xfrm>
              <a:grpFill/>
            </p:grpSpPr>
            <p:sp>
              <p:nvSpPr>
                <p:cNvPr id="30" name="Isosceles Triangle 29"/>
                <p:cNvSpPr/>
                <p:nvPr/>
              </p:nvSpPr>
              <p:spPr>
                <a:xfrm rot="5400000">
                  <a:off x="5932832" y="1914281"/>
                  <a:ext cx="365839" cy="245089"/>
                </a:xfrm>
                <a:prstGeom prst="triangle">
                  <a:avLst/>
                </a:prstGeom>
                <a:solidFill>
                  <a:schemeClr val="tx1"/>
                </a:solidFill>
              </p:spPr>
              <p:style>
                <a:lnRef idx="2">
                  <a:schemeClr val="dk1">
                    <a:shade val="50000"/>
                  </a:schemeClr>
                </a:lnRef>
                <a:fillRef idx="1">
                  <a:schemeClr val="dk1"/>
                </a:fillRef>
                <a:effectRef idx="0">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CA"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31" name="Isosceles Triangle 30"/>
                <p:cNvSpPr/>
                <p:nvPr/>
              </p:nvSpPr>
              <p:spPr>
                <a:xfrm rot="5400000">
                  <a:off x="6140013" y="1919805"/>
                  <a:ext cx="365839" cy="242272"/>
                </a:xfrm>
                <a:prstGeom prst="triangle">
                  <a:avLst/>
                </a:prstGeom>
                <a:solidFill>
                  <a:schemeClr val="tx1"/>
                </a:solidFill>
              </p:spPr>
              <p:style>
                <a:lnRef idx="2">
                  <a:schemeClr val="dk1">
                    <a:shade val="50000"/>
                  </a:schemeClr>
                </a:lnRef>
                <a:fillRef idx="1">
                  <a:schemeClr val="dk1"/>
                </a:fillRef>
                <a:effectRef idx="0">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CA"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grpSp>
        </p:grpSp>
      </p:grpSp>
      <p:sp>
        <p:nvSpPr>
          <p:cNvPr id="3" name="Slide Number Placeholder 2"/>
          <p:cNvSpPr>
            <a:spLocks noGrp="1"/>
          </p:cNvSpPr>
          <p:nvPr>
            <p:ph type="sldNum" sz="quarter" idx="12"/>
            <p:custDataLst>
              <p:tags r:id="rId4"/>
            </p:custDataLst>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F47DBEAC-8B79-F045-AB5E-EB5B72EE06CE}" type="slidenum">
              <a:rPr kumimoji="0" lang="en-US" sz="1100" b="0" i="0" u="none" strike="noStrike" kern="1200" cap="none" spc="0" normalizeH="0" baseline="0" noProof="0" smtClean="0">
                <a:ln>
                  <a:noFill/>
                </a:ln>
                <a:solidFill>
                  <a:schemeClr val="tx1">
                    <a:lumMod val="65000"/>
                    <a:lumOff val="35000"/>
                  </a:schemeClr>
                </a:solidFill>
                <a:effectLst/>
                <a:uLnTx/>
                <a:uFillTx/>
                <a:latin typeface="Arial" panose="020B0604020202020204"/>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12</a:t>
            </a:fld>
            <a:endParaRPr kumimoji="0" lang="fr-CA" sz="1100" b="0" i="0" u="none" strike="noStrike" kern="1200" cap="none" spc="0" normalizeH="0" baseline="0" noProof="0" dirty="0">
              <a:ln>
                <a:noFill/>
              </a:ln>
              <a:solidFill>
                <a:schemeClr val="tx1">
                  <a:lumMod val="65000"/>
                  <a:lumOff val="35000"/>
                </a:schemeClr>
              </a:solidFill>
              <a:effectLst/>
              <a:uLnTx/>
              <a:uFillTx/>
              <a:latin typeface="Arial" panose="020B0604020202020204"/>
              <a:ea typeface="+mn-ea"/>
              <a:cs typeface="+mn-cs"/>
            </a:endParaRPr>
          </a:p>
        </p:txBody>
      </p:sp>
    </p:spTree>
    <p:extLst>
      <p:ext uri="{BB962C8B-B14F-4D97-AF65-F5344CB8AC3E}">
        <p14:creationId xmlns:p14="http://schemas.microsoft.com/office/powerpoint/2010/main" val="74181113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p:txBody>
          <a:bodyPr>
            <a:normAutofit fontScale="90000"/>
          </a:bodyPr>
          <a:lstStyle/>
          <a:p>
            <a:r>
              <a:rPr lang="fr-CA" dirty="0"/>
              <a:t>Exigences modernisées en matière de reddition des comptes pour les brevetés :</a:t>
            </a:r>
            <a:r>
              <a:rPr dirty="0"/>
              <a:t/>
            </a:r>
            <a:br>
              <a:rPr dirty="0"/>
            </a:br>
            <a:r>
              <a:rPr lang="fr-CA" sz="2000" b="1" dirty="0"/>
              <a:t>Obligation de fournir </a:t>
            </a:r>
            <a:r>
              <a:rPr lang="fr-CA" sz="2000" b="1" dirty="0" smtClean="0"/>
              <a:t>l’information </a:t>
            </a:r>
            <a:r>
              <a:rPr lang="fr-CA" sz="2000" b="1" dirty="0"/>
              <a:t>concernant les nouveaux facteurs</a:t>
            </a:r>
            <a:endParaRPr lang="fr-CA" sz="2400" b="1" dirty="0"/>
          </a:p>
        </p:txBody>
      </p:sp>
      <p:sp>
        <p:nvSpPr>
          <p:cNvPr id="6" name="Rectangle 5"/>
          <p:cNvSpPr/>
          <p:nvPr>
            <p:custDataLst>
              <p:tags r:id="rId2"/>
            </p:custDataLst>
          </p:nvPr>
        </p:nvSpPr>
        <p:spPr>
          <a:xfrm>
            <a:off x="1270810" y="1736964"/>
            <a:ext cx="10513484" cy="1938992"/>
          </a:xfrm>
          <a:prstGeom prst="rect">
            <a:avLst/>
          </a:prstGeom>
          <a:solidFill>
            <a:srgbClr val="92BECD">
              <a:lumMod val="60000"/>
              <a:lumOff val="40000"/>
            </a:srgbClr>
          </a:solidFill>
          <a:ln w="0" cap="flat" cmpd="dbl" algn="ctr">
            <a:solidFill>
              <a:srgbClr val="91BECD"/>
            </a:solidFill>
            <a:prstDash val="solid"/>
            <a:miter lim="800000"/>
          </a:ln>
          <a:effectLst>
            <a:glow>
              <a:srgbClr val="91BECD"/>
            </a:glow>
          </a:effectLst>
          <a:scene3d>
            <a:camera prst="orthographicFront"/>
            <a:lightRig rig="threePt" dir="t">
              <a:rot lat="0" lon="0" rev="4200000"/>
            </a:lightRig>
          </a:scene3d>
          <a:sp3d extrusionH="114300">
            <a:bevelT w="190500" h="127000"/>
          </a:sp3d>
        </p:spPr>
        <p:txBody>
          <a:bodyPr wrap="square">
            <a:spAutoFit/>
          </a:bodyPr>
          <a:lstStyle/>
          <a:p>
            <a:pPr lvl="0">
              <a:defRPr/>
            </a:pPr>
            <a:r>
              <a:rPr kumimoji="0" lang="fr-CA" sz="1500" b="0" i="1" u="none" strike="noStrike" kern="0" cap="none" spc="0" normalizeH="0" baseline="0" noProof="0" dirty="0">
                <a:ln>
                  <a:noFill/>
                </a:ln>
                <a:solidFill>
                  <a:srgbClr val="000000"/>
                </a:solidFill>
                <a:effectLst/>
                <a:uLnTx/>
                <a:uFillTx/>
                <a:latin typeface="Arial" panose="020B0604020202020204"/>
              </a:rPr>
              <a:t>Gazette du Canada</a:t>
            </a:r>
            <a:r>
              <a:rPr kumimoji="0" lang="fr-CA" sz="1500" b="0" i="0" u="none" strike="noStrike" kern="0" cap="none" spc="0" normalizeH="0" baseline="0" noProof="0" dirty="0">
                <a:ln>
                  <a:noFill/>
                </a:ln>
                <a:solidFill>
                  <a:srgbClr val="000000"/>
                </a:solidFill>
                <a:effectLst/>
                <a:uLnTx/>
                <a:uFillTx/>
                <a:latin typeface="Arial" panose="020B0604020202020204"/>
              </a:rPr>
              <a:t>, </a:t>
            </a:r>
            <a:r>
              <a:rPr kumimoji="0" lang="fr-CA" sz="1500" b="0" i="0" u="none" strike="noStrike" kern="0" cap="none" spc="0" normalizeH="0" baseline="0" noProof="0" dirty="0" smtClean="0">
                <a:ln>
                  <a:noFill/>
                </a:ln>
                <a:solidFill>
                  <a:srgbClr val="000000"/>
                </a:solidFill>
                <a:effectLst/>
                <a:uLnTx/>
                <a:uFillTx/>
                <a:latin typeface="Arial" panose="020B0604020202020204"/>
              </a:rPr>
              <a:t>Partie II (GCII</a:t>
            </a:r>
            <a:r>
              <a:rPr kumimoji="0" lang="fr-CA" sz="1500" b="0" i="0" u="none" strike="noStrike" kern="0" cap="none" spc="0" normalizeH="0" baseline="0" noProof="0" dirty="0">
                <a:ln>
                  <a:noFill/>
                </a:ln>
                <a:solidFill>
                  <a:srgbClr val="000000"/>
                </a:solidFill>
                <a:effectLst/>
                <a:uLnTx/>
                <a:uFillTx/>
                <a:latin typeface="Arial" panose="020B0604020202020204"/>
              </a:rPr>
              <a:t>) : </a:t>
            </a:r>
            <a:r>
              <a:rPr kumimoji="0" lang="fr-CA" sz="1500" b="0" u="none" strike="noStrike" kern="0" cap="none" spc="0" normalizeH="0" baseline="0" noProof="0" dirty="0">
                <a:ln>
                  <a:noFill/>
                </a:ln>
                <a:solidFill>
                  <a:srgbClr val="000000"/>
                </a:solidFill>
                <a:effectLst/>
                <a:uLnTx/>
                <a:uFillTx/>
                <a:latin typeface="Arial" panose="020B0604020202020204"/>
              </a:rPr>
              <a:t>4.1 (1)  […]</a:t>
            </a:r>
            <a:r>
              <a:rPr kumimoji="0" lang="fr-CA" sz="1500" b="0" u="none" strike="noStrike" kern="1200" cap="none" spc="0" normalizeH="0" baseline="0" noProof="0" dirty="0">
                <a:ln>
                  <a:noFill/>
                </a:ln>
                <a:solidFill>
                  <a:srgbClr val="000000"/>
                </a:solidFill>
                <a:effectLst/>
                <a:uLnTx/>
                <a:uFillTx/>
                <a:latin typeface="Arial" panose="020B0604020202020204"/>
              </a:rPr>
              <a:t> </a:t>
            </a:r>
            <a:r>
              <a:rPr lang="fr-CA" sz="1500" dirty="0">
                <a:solidFill>
                  <a:srgbClr val="000000"/>
                </a:solidFill>
              </a:rPr>
              <a:t>le breveté fourni au </a:t>
            </a:r>
            <a:r>
              <a:rPr lang="fr-CA" sz="1500" dirty="0" smtClean="0">
                <a:solidFill>
                  <a:srgbClr val="000000"/>
                </a:solidFill>
              </a:rPr>
              <a:t>Conseil […] </a:t>
            </a:r>
            <a:r>
              <a:rPr lang="fr-CA" sz="1500" dirty="0">
                <a:solidFill>
                  <a:srgbClr val="000000"/>
                </a:solidFill>
              </a:rPr>
              <a:t>toute analyse coût-utilité préparée par un organisme canadien financé par </a:t>
            </a:r>
            <a:r>
              <a:rPr lang="fr-CA" sz="1500" dirty="0" smtClean="0">
                <a:solidFill>
                  <a:srgbClr val="000000"/>
                </a:solidFill>
              </a:rPr>
              <a:t>l’État </a:t>
            </a:r>
            <a:r>
              <a:rPr lang="fr-CA" sz="1500" dirty="0">
                <a:solidFill>
                  <a:srgbClr val="000000"/>
                </a:solidFill>
              </a:rPr>
              <a:t>qui a été publiée et qui lui a été communiquée et dont les résultats sont exprimés en fonction du coût par année de vie pondéré par la qualité, pour chaque indication faisant </a:t>
            </a:r>
            <a:r>
              <a:rPr lang="fr-CA" sz="1500" dirty="0" smtClean="0">
                <a:solidFill>
                  <a:srgbClr val="000000"/>
                </a:solidFill>
              </a:rPr>
              <a:t>l’objet </a:t>
            </a:r>
            <a:r>
              <a:rPr lang="fr-CA" sz="1500" dirty="0">
                <a:solidFill>
                  <a:srgbClr val="000000"/>
                </a:solidFill>
              </a:rPr>
              <a:t>de </a:t>
            </a:r>
            <a:r>
              <a:rPr lang="fr-CA" sz="1500" dirty="0" smtClean="0">
                <a:solidFill>
                  <a:srgbClr val="000000"/>
                </a:solidFill>
              </a:rPr>
              <a:t>l’analyse</a:t>
            </a:r>
            <a:r>
              <a:rPr lang="fr-CA" sz="1500" dirty="0">
                <a:solidFill>
                  <a:srgbClr val="000000"/>
                </a:solidFill>
              </a:rPr>
              <a:t>.</a:t>
            </a:r>
            <a:endParaRPr kumimoji="0" lang="fr-CA" sz="1500" b="0" i="0" u="none" strike="noStrike" kern="1200" cap="none" spc="0" normalizeH="0" baseline="0" noProof="0" dirty="0">
              <a:ln>
                <a:noFill/>
              </a:ln>
              <a:solidFill>
                <a:srgbClr val="000000"/>
              </a:solidFill>
              <a:effectLst/>
              <a:uLnTx/>
              <a:uFillTx/>
              <a:latin typeface="Arial" panose="020B0604020202020204"/>
            </a:endParaRPr>
          </a:p>
          <a:p>
            <a:pPr lvl="0">
              <a:defRPr/>
            </a:pPr>
            <a:r>
              <a:rPr kumimoji="0" lang="fr-CA" sz="1500" b="0" i="0" u="none" strike="noStrike" kern="1200" cap="none" spc="0" normalizeH="0" baseline="0" noProof="0" dirty="0">
                <a:ln>
                  <a:noFill/>
                </a:ln>
                <a:solidFill>
                  <a:srgbClr val="000000"/>
                </a:solidFill>
                <a:effectLst/>
                <a:uLnTx/>
                <a:uFillTx/>
                <a:latin typeface="Arial" panose="020B0604020202020204"/>
              </a:rPr>
              <a:t>4.1(5) </a:t>
            </a:r>
            <a:r>
              <a:rPr lang="fr-CA" sz="1500" dirty="0" smtClean="0">
                <a:solidFill>
                  <a:srgbClr val="000000"/>
                </a:solidFill>
              </a:rPr>
              <a:t>L’analyse </a:t>
            </a:r>
            <a:r>
              <a:rPr lang="fr-CA" sz="1500" dirty="0">
                <a:solidFill>
                  <a:srgbClr val="000000"/>
                </a:solidFill>
              </a:rPr>
              <a:t>est fournie au Conseil uniquement si un coût établi dans celle-ci pour le médicament est ou serait, </a:t>
            </a:r>
            <a:r>
              <a:rPr lang="fr-CA" sz="1500" dirty="0" smtClean="0">
                <a:solidFill>
                  <a:srgbClr val="000000"/>
                </a:solidFill>
              </a:rPr>
              <a:t>lorsqu’il </a:t>
            </a:r>
            <a:r>
              <a:rPr lang="fr-CA" sz="1500" dirty="0">
                <a:solidFill>
                  <a:srgbClr val="000000"/>
                </a:solidFill>
              </a:rPr>
              <a:t>est calculé sur la base </a:t>
            </a:r>
            <a:r>
              <a:rPr lang="fr-CA" sz="1500" dirty="0" smtClean="0">
                <a:solidFill>
                  <a:srgbClr val="000000"/>
                </a:solidFill>
              </a:rPr>
              <a:t>d’une </a:t>
            </a:r>
            <a:r>
              <a:rPr lang="fr-CA" sz="1500" dirty="0">
                <a:solidFill>
                  <a:srgbClr val="000000"/>
                </a:solidFill>
              </a:rPr>
              <a:t>utilisation du médicament répartie sur une période de douze mois, égal ou supérieur à 50 pour cent du produit intérieur brut par habitant au Canada au moment de la publication de </a:t>
            </a:r>
            <a:r>
              <a:rPr lang="fr-CA" sz="1500" dirty="0" smtClean="0">
                <a:solidFill>
                  <a:srgbClr val="000000"/>
                </a:solidFill>
              </a:rPr>
              <a:t>l’analyse</a:t>
            </a:r>
            <a:r>
              <a:rPr lang="fr-CA" sz="1500" dirty="0">
                <a:solidFill>
                  <a:srgbClr val="000000"/>
                </a:solidFill>
              </a:rPr>
              <a:t>.</a:t>
            </a:r>
            <a:endParaRPr kumimoji="0" lang="fr-CA" sz="1500" b="0" i="0" u="none" strike="noStrike" kern="1200" cap="none" spc="0" normalizeH="0" baseline="0" noProof="0" dirty="0">
              <a:ln>
                <a:noFill/>
              </a:ln>
              <a:solidFill>
                <a:srgbClr val="000000"/>
              </a:solidFill>
              <a:effectLst/>
              <a:uLnTx/>
              <a:uFillTx/>
              <a:latin typeface="Arial" panose="020B0604020202020204"/>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r-CA" sz="1500" b="0" i="1" u="none" strike="noStrike" kern="0" cap="none" spc="0" normalizeH="0" baseline="0" noProof="0" dirty="0">
                <a:ln>
                  <a:noFill/>
                </a:ln>
                <a:solidFill>
                  <a:srgbClr val="000000"/>
                </a:solidFill>
                <a:effectLst/>
                <a:uLnTx/>
                <a:uFillTx/>
                <a:latin typeface="Arial" panose="020B0604020202020204"/>
              </a:rPr>
              <a:t>4.2(1) </a:t>
            </a:r>
            <a:r>
              <a:rPr kumimoji="0" lang="fr-CA" sz="1500" b="0" u="none" strike="noStrike" kern="0" cap="none" spc="0" normalizeH="0" baseline="0" noProof="0" dirty="0">
                <a:ln>
                  <a:noFill/>
                </a:ln>
                <a:solidFill>
                  <a:srgbClr val="000000"/>
                </a:solidFill>
                <a:effectLst/>
                <a:uLnTx/>
                <a:uFillTx/>
                <a:latin typeface="Arial" panose="020B0604020202020204"/>
              </a:rPr>
              <a:t>[…]</a:t>
            </a:r>
            <a:r>
              <a:rPr kumimoji="0" lang="fr-CA" sz="1500" b="0" i="0" u="none" strike="noStrike" kern="1200" cap="none" spc="0" normalizeH="0" baseline="0" noProof="0" dirty="0">
                <a:ln>
                  <a:noFill/>
                </a:ln>
                <a:solidFill>
                  <a:srgbClr val="000000"/>
                </a:solidFill>
                <a:effectLst/>
                <a:uLnTx/>
                <a:uFillTx/>
                <a:latin typeface="Arial" panose="020B0604020202020204"/>
              </a:rPr>
              <a:t>le breveté fournit au Conseil, […], </a:t>
            </a:r>
            <a:r>
              <a:rPr kumimoji="0" lang="fr-CA" sz="1500" b="0" i="0" u="none" strike="noStrike" kern="1200" cap="none" spc="0" normalizeH="0" baseline="0" noProof="0" dirty="0" smtClean="0">
                <a:ln>
                  <a:noFill/>
                </a:ln>
                <a:solidFill>
                  <a:srgbClr val="000000"/>
                </a:solidFill>
                <a:effectLst/>
                <a:uLnTx/>
                <a:uFillTx/>
                <a:latin typeface="Arial" panose="020B0604020202020204"/>
              </a:rPr>
              <a:t>l’utilisation </a:t>
            </a:r>
            <a:r>
              <a:rPr kumimoji="0" lang="fr-CA" sz="1500" b="0" i="0" u="none" strike="noStrike" kern="1200" cap="none" spc="0" normalizeH="0" baseline="0" noProof="0" dirty="0">
                <a:ln>
                  <a:noFill/>
                </a:ln>
                <a:solidFill>
                  <a:srgbClr val="000000"/>
                </a:solidFill>
                <a:effectLst/>
                <a:uLnTx/>
                <a:uFillTx/>
                <a:latin typeface="Arial" panose="020B0604020202020204"/>
              </a:rPr>
              <a:t>maximale estimative du médicament au Canada, en fonction de la quantité totale des prévisions de ventes du médicament sous sa forme posologique finale.</a:t>
            </a:r>
          </a:p>
        </p:txBody>
      </p:sp>
      <p:sp>
        <p:nvSpPr>
          <p:cNvPr id="3" name="Slide Number Placeholder 2"/>
          <p:cNvSpPr>
            <a:spLocks noGrp="1"/>
          </p:cNvSpPr>
          <p:nvPr>
            <p:ph type="sldNum" sz="quarter" idx="12"/>
            <p:custDataLst>
              <p:tags r:id="rId3"/>
            </p:custDataLst>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F47DBEAC-8B79-F045-AB5E-EB5B72EE06CE}" type="slidenum">
              <a:rPr kumimoji="0" lang="en-US" sz="1100" b="0" i="0" u="none" strike="noStrike" kern="1200" cap="none" spc="0" normalizeH="0" baseline="0" noProof="0" smtClean="0">
                <a:ln>
                  <a:noFill/>
                </a:ln>
                <a:solidFill>
                  <a:schemeClr val="tx1">
                    <a:lumMod val="65000"/>
                    <a:lumOff val="35000"/>
                  </a:schemeClr>
                </a:solidFill>
                <a:effectLst/>
                <a:uLnTx/>
                <a:uFillTx/>
                <a:latin typeface="Arial" panose="020B0604020202020204"/>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13</a:t>
            </a:fld>
            <a:endParaRPr kumimoji="0" lang="fr-CA" sz="1100" b="0" i="0" u="none" strike="noStrike" kern="1200" cap="none" spc="0" normalizeH="0" baseline="0" noProof="0" dirty="0">
              <a:ln>
                <a:noFill/>
              </a:ln>
              <a:solidFill>
                <a:schemeClr val="tx1">
                  <a:lumMod val="65000"/>
                  <a:lumOff val="35000"/>
                </a:schemeClr>
              </a:solidFill>
              <a:effectLst/>
              <a:uLnTx/>
              <a:uFillTx/>
              <a:latin typeface="Arial" panose="020B0604020202020204"/>
              <a:ea typeface="+mn-ea"/>
              <a:cs typeface="+mn-cs"/>
            </a:endParaRPr>
          </a:p>
        </p:txBody>
      </p:sp>
    </p:spTree>
    <p:extLst>
      <p:ext uri="{BB962C8B-B14F-4D97-AF65-F5344CB8AC3E}">
        <p14:creationId xmlns:p14="http://schemas.microsoft.com/office/powerpoint/2010/main" val="208076638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3"/>
            <p:custDataLst>
              <p:tags r:id="rId1"/>
            </p:custDataLst>
          </p:nvPr>
        </p:nvSpPr>
        <p:spPr/>
        <p:txBody>
          <a:bodyPr/>
          <a:lstStyle/>
          <a:p>
            <a:endParaRPr lang="en-CA"/>
          </a:p>
        </p:txBody>
      </p:sp>
      <p:sp>
        <p:nvSpPr>
          <p:cNvPr id="4" name="Slide Number Placeholder 3"/>
          <p:cNvSpPr>
            <a:spLocks noGrp="1"/>
          </p:cNvSpPr>
          <p:nvPr>
            <p:ph type="sldNum" sz="quarter" idx="4294967295"/>
            <p:custDataLst>
              <p:tags r:id="rId2"/>
            </p:custDataLst>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srgbClr val="1A94B8"/>
              </a:solidFill>
              <a:effectLst/>
              <a:uLnTx/>
              <a:uFillTx/>
              <a:latin typeface="Arial" panose="020B0604020202020204"/>
              <a:ea typeface="+mn-ea"/>
              <a:cs typeface="+mn-cs"/>
            </a:endParaRPr>
          </a:p>
        </p:txBody>
      </p:sp>
      <p:graphicFrame>
        <p:nvGraphicFramePr>
          <p:cNvPr id="5" name="Table 4"/>
          <p:cNvGraphicFramePr>
            <a:graphicFrameLocks noGrp="1"/>
          </p:cNvGraphicFramePr>
          <p:nvPr>
            <p:custDataLst>
              <p:tags r:id="rId3"/>
            </p:custDataLst>
            <p:extLst>
              <p:ext uri="{D42A27DB-BD31-4B8C-83A1-F6EECF244321}">
                <p14:modId xmlns:p14="http://schemas.microsoft.com/office/powerpoint/2010/main" val="24961189"/>
              </p:ext>
            </p:extLst>
          </p:nvPr>
        </p:nvGraphicFramePr>
        <p:xfrm>
          <a:off x="112894" y="1026283"/>
          <a:ext cx="11998895" cy="5806039"/>
        </p:xfrm>
        <a:graphic>
          <a:graphicData uri="http://schemas.openxmlformats.org/drawingml/2006/table">
            <a:tbl>
              <a:tblPr firstRow="1" firstCol="1" bandRow="1">
                <a:tableStyleId>{5C22544A-7EE6-4342-B048-85BDC9FD1C3A}</a:tableStyleId>
              </a:tblPr>
              <a:tblGrid>
                <a:gridCol w="932867">
                  <a:extLst>
                    <a:ext uri="{9D8B030D-6E8A-4147-A177-3AD203B41FA5}">
                      <a16:colId xmlns:a16="http://schemas.microsoft.com/office/drawing/2014/main" val="3371972263"/>
                    </a:ext>
                  </a:extLst>
                </a:gridCol>
                <a:gridCol w="2043108">
                  <a:extLst>
                    <a:ext uri="{9D8B030D-6E8A-4147-A177-3AD203B41FA5}">
                      <a16:colId xmlns:a16="http://schemas.microsoft.com/office/drawing/2014/main" val="445305473"/>
                    </a:ext>
                  </a:extLst>
                </a:gridCol>
                <a:gridCol w="3133643">
                  <a:extLst>
                    <a:ext uri="{9D8B030D-6E8A-4147-A177-3AD203B41FA5}">
                      <a16:colId xmlns:a16="http://schemas.microsoft.com/office/drawing/2014/main" val="2562478421"/>
                    </a:ext>
                  </a:extLst>
                </a:gridCol>
                <a:gridCol w="5889277">
                  <a:extLst>
                    <a:ext uri="{9D8B030D-6E8A-4147-A177-3AD203B41FA5}">
                      <a16:colId xmlns:a16="http://schemas.microsoft.com/office/drawing/2014/main" val="1412941487"/>
                    </a:ext>
                  </a:extLst>
                </a:gridCol>
              </a:tblGrid>
              <a:tr h="234869">
                <a:tc>
                  <a:txBody>
                    <a:bodyPr/>
                    <a:lstStyle/>
                    <a:p>
                      <a:pPr>
                        <a:lnSpc>
                          <a:spcPct val="107000"/>
                        </a:lnSpc>
                        <a:spcAft>
                          <a:spcPts val="0"/>
                        </a:spcAft>
                      </a:pPr>
                      <a:endParaRPr lang="en-CA" sz="8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solidFill>
                      <a:schemeClr val="accent1">
                        <a:lumMod val="50000"/>
                      </a:schemeClr>
                    </a:solidFill>
                  </a:tcPr>
                </a:tc>
                <a:tc>
                  <a:txBody>
                    <a:bodyPr/>
                    <a:lstStyle/>
                    <a:p>
                      <a:pPr>
                        <a:lnSpc>
                          <a:spcPct val="107000"/>
                        </a:lnSpc>
                        <a:spcAft>
                          <a:spcPts val="0"/>
                        </a:spcAft>
                      </a:pPr>
                      <a:endParaRPr lang="en-CA" sz="8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solidFill>
                      <a:schemeClr val="accent1">
                        <a:lumMod val="50000"/>
                      </a:schemeClr>
                    </a:solidFill>
                  </a:tcPr>
                </a:tc>
                <a:tc>
                  <a:txBody>
                    <a:bodyPr/>
                    <a:lstStyle/>
                    <a:p>
                      <a:pPr algn="ctr">
                        <a:lnSpc>
                          <a:spcPct val="107000"/>
                        </a:lnSpc>
                        <a:spcAft>
                          <a:spcPts val="0"/>
                        </a:spcAft>
                      </a:pPr>
                      <a:r>
                        <a:rPr lang="en-CA" sz="1100" dirty="0" err="1" smtClean="0">
                          <a:effectLst/>
                        </a:rPr>
                        <a:t>Ancien</a:t>
                      </a:r>
                      <a:r>
                        <a:rPr lang="en-CA" sz="1100" dirty="0" smtClean="0">
                          <a:effectLst/>
                        </a:rPr>
                        <a:t> </a:t>
                      </a:r>
                      <a:r>
                        <a:rPr lang="en-CA" sz="1100" dirty="0" err="1" smtClean="0">
                          <a:effectLst/>
                        </a:rPr>
                        <a:t>règlement</a:t>
                      </a:r>
                      <a:endParaRPr lang="fr-CA" sz="8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solidFill>
                      <a:schemeClr val="accent1">
                        <a:lumMod val="50000"/>
                      </a:schemeClr>
                    </a:solidFill>
                  </a:tcPr>
                </a:tc>
                <a:tc>
                  <a:txBody>
                    <a:bodyPr/>
                    <a:lstStyle/>
                    <a:p>
                      <a:pPr algn="ctr">
                        <a:lnSpc>
                          <a:spcPct val="107000"/>
                        </a:lnSpc>
                        <a:spcAft>
                          <a:spcPts val="0"/>
                        </a:spcAft>
                      </a:pPr>
                      <a:r>
                        <a:rPr lang="en-CA" sz="1100" dirty="0" smtClean="0">
                          <a:effectLst/>
                        </a:rPr>
                        <a:t>Nouveau </a:t>
                      </a:r>
                      <a:r>
                        <a:rPr lang="en-CA" sz="1100" dirty="0" err="1" smtClean="0">
                          <a:effectLst/>
                        </a:rPr>
                        <a:t>règlement</a:t>
                      </a:r>
                      <a:endParaRPr lang="fr-CA"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solidFill>
                      <a:schemeClr val="accent1">
                        <a:lumMod val="50000"/>
                      </a:schemeClr>
                    </a:solidFill>
                  </a:tcPr>
                </a:tc>
                <a:extLst>
                  <a:ext uri="{0D108BD9-81ED-4DB2-BD59-A6C34878D82A}">
                    <a16:rowId xmlns:a16="http://schemas.microsoft.com/office/drawing/2014/main" val="2510470601"/>
                  </a:ext>
                </a:extLst>
              </a:tr>
              <a:tr h="319793">
                <a:tc rowSpan="3">
                  <a:txBody>
                    <a:bodyPr/>
                    <a:lstStyle/>
                    <a:p>
                      <a:pPr marL="0" marR="0" lvl="0" indent="0" algn="l" defTabSz="914400" rtl="0" eaLnBrk="1" fontAlgn="auto" latinLnBrk="0" hangingPunct="1">
                        <a:lnSpc>
                          <a:spcPct val="107000"/>
                        </a:lnSpc>
                        <a:spcBef>
                          <a:spcPts val="0"/>
                        </a:spcBef>
                        <a:spcAft>
                          <a:spcPts val="0"/>
                        </a:spcAft>
                        <a:buClrTx/>
                        <a:buSzTx/>
                        <a:buFontTx/>
                        <a:buNone/>
                        <a:tabLst/>
                        <a:defRPr/>
                      </a:pPr>
                      <a:r>
                        <a:rPr lang="en-CA" sz="1200" dirty="0">
                          <a:effectLst/>
                        </a:rPr>
                        <a:t>Facteurs existants </a:t>
                      </a:r>
                    </a:p>
                    <a:p>
                      <a:pPr marL="0" marR="0" lvl="0" indent="0" algn="l" defTabSz="914400" rtl="0" eaLnBrk="1" fontAlgn="auto" latinLnBrk="0" hangingPunct="1">
                        <a:lnSpc>
                          <a:spcPct val="107000"/>
                        </a:lnSpc>
                        <a:spcBef>
                          <a:spcPts val="0"/>
                        </a:spcBef>
                        <a:spcAft>
                          <a:spcPts val="0"/>
                        </a:spcAft>
                        <a:buClrTx/>
                        <a:buSzTx/>
                        <a:buFontTx/>
                        <a:buNone/>
                        <a:tabLst/>
                        <a:defRPr/>
                      </a:pPr>
                      <a:r>
                        <a:rPr lang="en-CA" sz="800" b="0" dirty="0">
                          <a:effectLst/>
                        </a:rPr>
                        <a:t>(conformément à la Loi sur les brevets)</a:t>
                      </a:r>
                      <a:endParaRPr lang="fr-CA" sz="800" b="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endParaRPr lang="fr-CA" sz="9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0" marT="0" marB="0" anchor="ctr">
                    <a:solidFill>
                      <a:schemeClr val="accent6">
                        <a:lumMod val="75000"/>
                      </a:schemeClr>
                    </a:solidFill>
                  </a:tcPr>
                </a:tc>
                <a:tc>
                  <a:txBody>
                    <a:bodyPr/>
                    <a:lstStyle/>
                    <a:p>
                      <a:pPr>
                        <a:lnSpc>
                          <a:spcPct val="107000"/>
                        </a:lnSpc>
                        <a:spcAft>
                          <a:spcPts val="0"/>
                        </a:spcAft>
                      </a:pPr>
                      <a:r>
                        <a:rPr lang="fr-CA" sz="1100" b="1" dirty="0">
                          <a:effectLst/>
                          <a:latin typeface="Arial Narrow" panose="020B0606020202030204" pitchFamily="34" charset="0"/>
                        </a:rPr>
                        <a:t>Comparaison des prix à </a:t>
                      </a:r>
                      <a:r>
                        <a:rPr lang="fr-CA" sz="1100" b="1" dirty="0" smtClean="0">
                          <a:effectLst/>
                          <a:latin typeface="Arial Narrow" panose="020B0606020202030204" pitchFamily="34" charset="0"/>
                        </a:rPr>
                        <a:t>l’interne </a:t>
                      </a:r>
                      <a:endParaRPr lang="fr-CA" sz="1100" b="1" dirty="0">
                        <a:effectLst/>
                        <a:latin typeface="Arial Narrow" panose="020B0606020202030204" pitchFamily="34" charset="0"/>
                        <a:ea typeface="Calibri" panose="020F0502020204030204" pitchFamily="34" charset="0"/>
                        <a:cs typeface="Times New Roman" panose="02020603050405020304" pitchFamily="18" charset="0"/>
                      </a:endParaRPr>
                    </a:p>
                  </a:txBody>
                  <a:tcPr marL="51435" marR="0" marT="0" marB="0" anchor="ctr">
                    <a:solidFill>
                      <a:schemeClr val="accent6"/>
                    </a:solidFill>
                  </a:tcPr>
                </a:tc>
                <a:tc>
                  <a:txBody>
                    <a:bodyPr/>
                    <a:lstStyle/>
                    <a:p>
                      <a:pPr algn="ctr">
                        <a:lnSpc>
                          <a:spcPct val="107000"/>
                        </a:lnSpc>
                        <a:spcAft>
                          <a:spcPts val="0"/>
                        </a:spcAft>
                      </a:pPr>
                      <a:r>
                        <a:rPr lang="fr-CA" sz="1400" dirty="0">
                          <a:effectLst/>
                          <a:latin typeface="Arial Narrow" panose="020B0606020202030204" pitchFamily="34" charset="0"/>
                        </a:rPr>
                        <a:t>√ </a:t>
                      </a:r>
                      <a:endParaRPr lang="fr-CA" sz="1400" dirty="0">
                        <a:effectLst/>
                        <a:latin typeface="Arial Narrow" panose="020B0606020202030204" pitchFamily="34" charset="0"/>
                        <a:ea typeface="Calibri" panose="020F0502020204030204" pitchFamily="34" charset="0"/>
                        <a:cs typeface="Times New Roman" panose="02020603050405020304" pitchFamily="18" charset="0"/>
                      </a:endParaRPr>
                    </a:p>
                  </a:txBody>
                  <a:tcPr marL="51435" marR="0" marT="0" marB="0" anchor="ctr">
                    <a:solidFill>
                      <a:schemeClr val="accent6">
                        <a:lumMod val="40000"/>
                        <a:lumOff val="60000"/>
                      </a:schemeClr>
                    </a:solidFill>
                  </a:tcPr>
                </a:tc>
                <a:tc>
                  <a:txBody>
                    <a:bodyPr/>
                    <a:lstStyle/>
                    <a:p>
                      <a:pPr algn="ctr">
                        <a:lnSpc>
                          <a:spcPct val="107000"/>
                        </a:lnSpc>
                        <a:spcAft>
                          <a:spcPts val="0"/>
                        </a:spcAft>
                      </a:pPr>
                      <a:r>
                        <a:rPr lang="fr-CA" sz="1400" dirty="0">
                          <a:effectLst/>
                          <a:latin typeface="Arial Narrow" panose="020B0606020202030204" pitchFamily="34" charset="0"/>
                        </a:rPr>
                        <a:t>√ </a:t>
                      </a:r>
                      <a:endParaRPr lang="fr-CA" sz="800" dirty="0">
                        <a:effectLst/>
                        <a:latin typeface="Arial Narrow" panose="020B0606020202030204" pitchFamily="34" charset="0"/>
                        <a:ea typeface="Calibri" panose="020F0502020204030204" pitchFamily="34" charset="0"/>
                        <a:cs typeface="Times New Roman" panose="02020603050405020304" pitchFamily="18" charset="0"/>
                      </a:endParaRPr>
                    </a:p>
                  </a:txBody>
                  <a:tcPr marL="51435" marR="0" marT="0" marB="0" anchor="ctr">
                    <a:solidFill>
                      <a:schemeClr val="accent6">
                        <a:lumMod val="40000"/>
                        <a:lumOff val="60000"/>
                      </a:schemeClr>
                    </a:solidFill>
                  </a:tcPr>
                </a:tc>
                <a:extLst>
                  <a:ext uri="{0D108BD9-81ED-4DB2-BD59-A6C34878D82A}">
                    <a16:rowId xmlns:a16="http://schemas.microsoft.com/office/drawing/2014/main" val="3343436439"/>
                  </a:ext>
                </a:extLst>
              </a:tr>
              <a:tr h="722703">
                <a:tc vMerge="1">
                  <a:txBody>
                    <a:bodyPr/>
                    <a:lstStyle/>
                    <a:p>
                      <a:pPr>
                        <a:lnSpc>
                          <a:spcPct val="107000"/>
                        </a:lnSpc>
                        <a:spcAft>
                          <a:spcPts val="0"/>
                        </a:spcAft>
                      </a:pPr>
                      <a:endParaRPr lang="en-CA"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fr-CA" sz="1100" b="1" dirty="0">
                          <a:effectLst/>
                          <a:latin typeface="Arial Narrow" panose="020B0606020202030204" pitchFamily="34" charset="0"/>
                        </a:rPr>
                        <a:t>Comparaison des prix à </a:t>
                      </a:r>
                      <a:r>
                        <a:rPr lang="fr-CA" sz="1100" b="1" dirty="0" smtClean="0">
                          <a:effectLst/>
                          <a:latin typeface="Arial Narrow" panose="020B0606020202030204" pitchFamily="34" charset="0"/>
                        </a:rPr>
                        <a:t>l’externe</a:t>
                      </a:r>
                      <a:endParaRPr lang="fr-CA" sz="1100" b="1" dirty="0">
                        <a:effectLst/>
                        <a:latin typeface="Arial Narrow" panose="020B0606020202030204" pitchFamily="34" charset="0"/>
                        <a:ea typeface="Calibri" panose="020F0502020204030204" pitchFamily="34" charset="0"/>
                        <a:cs typeface="Times New Roman" panose="02020603050405020304" pitchFamily="18" charset="0"/>
                      </a:endParaRPr>
                    </a:p>
                  </a:txBody>
                  <a:tcPr marL="51435" marR="0" marT="0" marB="0" anchor="ctr">
                    <a:solidFill>
                      <a:schemeClr val="accent6"/>
                    </a:solidFill>
                  </a:tcPr>
                </a:tc>
                <a:tc>
                  <a:txBody>
                    <a:bodyPr/>
                    <a:lstStyle/>
                    <a:p>
                      <a:pPr>
                        <a:lnSpc>
                          <a:spcPct val="107000"/>
                        </a:lnSpc>
                        <a:spcAft>
                          <a:spcPts val="0"/>
                        </a:spcAft>
                      </a:pPr>
                      <a:r>
                        <a:rPr lang="fr-CA" sz="1100" dirty="0" smtClean="0">
                          <a:effectLst/>
                          <a:latin typeface="Arial Narrow" panose="020B0606020202030204" pitchFamily="34" charset="0"/>
                        </a:rPr>
                        <a:t>CEPMB7</a:t>
                      </a:r>
                      <a:r>
                        <a:rPr lang="fr-CA" sz="1100" dirty="0">
                          <a:effectLst/>
                          <a:latin typeface="Arial Narrow" panose="020B0606020202030204" pitchFamily="34" charset="0"/>
                        </a:rPr>
                        <a:t> : France, Allemagne, Italie, Suède, </a:t>
                      </a:r>
                      <a:r>
                        <a:rPr lang="fr-CA" sz="1100" b="1" dirty="0">
                          <a:solidFill>
                            <a:srgbClr val="C00000"/>
                          </a:solidFill>
                          <a:effectLst/>
                          <a:latin typeface="Arial Narrow" panose="020B0606020202030204" pitchFamily="34" charset="0"/>
                        </a:rPr>
                        <a:t>Suisse</a:t>
                      </a:r>
                      <a:r>
                        <a:rPr lang="fr-CA" sz="1100" dirty="0">
                          <a:effectLst/>
                          <a:latin typeface="Arial Narrow" panose="020B0606020202030204" pitchFamily="34" charset="0"/>
                        </a:rPr>
                        <a:t>, Royaume-Uni,</a:t>
                      </a:r>
                      <a:r>
                        <a:rPr sz="1400" dirty="0"/>
                        <a:t> </a:t>
                      </a:r>
                      <a:r>
                        <a:rPr lang="fr-CA" sz="1100" b="1" dirty="0">
                          <a:solidFill>
                            <a:srgbClr val="C00000"/>
                          </a:solidFill>
                          <a:effectLst/>
                          <a:latin typeface="Arial Narrow" panose="020B0606020202030204" pitchFamily="34" charset="0"/>
                        </a:rPr>
                        <a:t>États-Unis</a:t>
                      </a:r>
                      <a:endParaRPr lang="fr-CA" sz="1100" b="1" dirty="0">
                        <a:solidFill>
                          <a:srgbClr val="C00000"/>
                        </a:solidFill>
                        <a:effectLst/>
                        <a:latin typeface="Arial Narrow" panose="020B0606020202030204" pitchFamily="34" charset="0"/>
                        <a:ea typeface="Calibri" panose="020F0502020204030204" pitchFamily="34" charset="0"/>
                        <a:cs typeface="Times New Roman" panose="02020603050405020304" pitchFamily="18" charset="0"/>
                      </a:endParaRPr>
                    </a:p>
                  </a:txBody>
                  <a:tcPr marL="51435" marR="0" marT="0" marB="0" anchor="ctr">
                    <a:solidFill>
                      <a:schemeClr val="accent6">
                        <a:lumMod val="40000"/>
                        <a:lumOff val="60000"/>
                      </a:schemeClr>
                    </a:solidFill>
                  </a:tcPr>
                </a:tc>
                <a:tc>
                  <a:txBody>
                    <a:bodyPr/>
                    <a:lstStyle/>
                    <a:p>
                      <a:pPr>
                        <a:lnSpc>
                          <a:spcPct val="107000"/>
                        </a:lnSpc>
                        <a:spcAft>
                          <a:spcPts val="0"/>
                        </a:spcAft>
                      </a:pPr>
                      <a:r>
                        <a:rPr lang="fr-CA" sz="1100" dirty="0" smtClean="0">
                          <a:effectLst/>
                          <a:latin typeface="Arial Narrow" panose="020B0606020202030204" pitchFamily="34" charset="0"/>
                        </a:rPr>
                        <a:t>CEPMB11</a:t>
                      </a:r>
                      <a:r>
                        <a:rPr lang="fr-CA" sz="1100" dirty="0">
                          <a:effectLst/>
                          <a:latin typeface="Arial Narrow" panose="020B0606020202030204" pitchFamily="34" charset="0"/>
                        </a:rPr>
                        <a:t> : </a:t>
                      </a:r>
                      <a:r>
                        <a:rPr lang="fr-CA" sz="1100" b="1" dirty="0">
                          <a:solidFill>
                            <a:srgbClr val="00B050"/>
                          </a:solidFill>
                          <a:effectLst/>
                          <a:latin typeface="Arial Narrow" panose="020B0606020202030204" pitchFamily="34" charset="0"/>
                        </a:rPr>
                        <a:t>Australie</a:t>
                      </a:r>
                      <a:r>
                        <a:rPr lang="fr-CA" sz="1100" dirty="0">
                          <a:effectLst/>
                          <a:latin typeface="Arial Narrow" panose="020B0606020202030204" pitchFamily="34" charset="0"/>
                        </a:rPr>
                        <a:t>, </a:t>
                      </a:r>
                      <a:r>
                        <a:rPr lang="fr-CA" sz="1100" b="1" dirty="0">
                          <a:solidFill>
                            <a:srgbClr val="00B050"/>
                          </a:solidFill>
                          <a:effectLst/>
                          <a:latin typeface="Arial Narrow" panose="020B0606020202030204" pitchFamily="34" charset="0"/>
                        </a:rPr>
                        <a:t>Belgique</a:t>
                      </a:r>
                      <a:r>
                        <a:rPr lang="fr-CA" sz="1100" dirty="0">
                          <a:effectLst/>
                          <a:latin typeface="Arial Narrow" panose="020B0606020202030204" pitchFamily="34" charset="0"/>
                        </a:rPr>
                        <a:t>, France, Allemagne, Italie, </a:t>
                      </a:r>
                      <a:r>
                        <a:rPr lang="fr-CA" sz="1100" b="1" dirty="0">
                          <a:solidFill>
                            <a:srgbClr val="00B050"/>
                          </a:solidFill>
                          <a:effectLst/>
                          <a:latin typeface="Arial Narrow" panose="020B0606020202030204" pitchFamily="34" charset="0"/>
                        </a:rPr>
                        <a:t>Japon</a:t>
                      </a:r>
                      <a:r>
                        <a:rPr lang="fr-CA" sz="1100" dirty="0">
                          <a:effectLst/>
                          <a:latin typeface="Arial Narrow" panose="020B0606020202030204" pitchFamily="34" charset="0"/>
                        </a:rPr>
                        <a:t>, </a:t>
                      </a:r>
                    </a:p>
                    <a:p>
                      <a:pPr>
                        <a:lnSpc>
                          <a:spcPct val="107000"/>
                        </a:lnSpc>
                        <a:spcAft>
                          <a:spcPts val="0"/>
                        </a:spcAft>
                      </a:pPr>
                      <a:r>
                        <a:rPr lang="fr-CA" sz="1100" b="1" dirty="0">
                          <a:solidFill>
                            <a:srgbClr val="00B050"/>
                          </a:solidFill>
                          <a:effectLst/>
                          <a:latin typeface="Arial Narrow" panose="020B0606020202030204" pitchFamily="34" charset="0"/>
                        </a:rPr>
                        <a:t>Pays-Bas</a:t>
                      </a:r>
                      <a:r>
                        <a:rPr lang="fr-CA" sz="1100" dirty="0">
                          <a:effectLst/>
                          <a:latin typeface="Arial Narrow" panose="020B0606020202030204" pitchFamily="34" charset="0"/>
                        </a:rPr>
                        <a:t>, </a:t>
                      </a:r>
                      <a:r>
                        <a:rPr lang="fr-CA" sz="1100" b="1" dirty="0">
                          <a:solidFill>
                            <a:srgbClr val="00B050"/>
                          </a:solidFill>
                          <a:effectLst/>
                          <a:latin typeface="Arial Narrow" panose="020B0606020202030204" pitchFamily="34" charset="0"/>
                        </a:rPr>
                        <a:t>Norvège</a:t>
                      </a:r>
                      <a:r>
                        <a:rPr lang="fr-CA" sz="1100" dirty="0">
                          <a:effectLst/>
                          <a:latin typeface="Arial Narrow" panose="020B0606020202030204" pitchFamily="34" charset="0"/>
                        </a:rPr>
                        <a:t>, </a:t>
                      </a:r>
                      <a:r>
                        <a:rPr lang="fr-CA" sz="1100" b="1" dirty="0">
                          <a:solidFill>
                            <a:srgbClr val="00B050"/>
                          </a:solidFill>
                          <a:effectLst/>
                          <a:latin typeface="Arial Narrow" panose="020B0606020202030204" pitchFamily="34" charset="0"/>
                        </a:rPr>
                        <a:t>Espagne</a:t>
                      </a:r>
                      <a:r>
                        <a:rPr lang="fr-CA" sz="1100" dirty="0">
                          <a:effectLst/>
                          <a:latin typeface="Arial Narrow" panose="020B0606020202030204" pitchFamily="34" charset="0"/>
                        </a:rPr>
                        <a:t>, Suède et Royaume-Uni</a:t>
                      </a:r>
                    </a:p>
                  </a:txBody>
                  <a:tcPr marL="51435" marR="0" marT="0" marB="0" anchor="ctr">
                    <a:solidFill>
                      <a:schemeClr val="accent6">
                        <a:lumMod val="40000"/>
                        <a:lumOff val="60000"/>
                      </a:schemeClr>
                    </a:solidFill>
                  </a:tcPr>
                </a:tc>
                <a:extLst>
                  <a:ext uri="{0D108BD9-81ED-4DB2-BD59-A6C34878D82A}">
                    <a16:rowId xmlns:a16="http://schemas.microsoft.com/office/drawing/2014/main" val="1907304716"/>
                  </a:ext>
                </a:extLst>
              </a:tr>
              <a:tr h="319793">
                <a:tc vMerge="1">
                  <a:txBody>
                    <a:bodyPr/>
                    <a:lstStyle/>
                    <a:p>
                      <a:pPr>
                        <a:lnSpc>
                          <a:spcPct val="107000"/>
                        </a:lnSpc>
                        <a:spcAft>
                          <a:spcPts val="0"/>
                        </a:spcAft>
                      </a:pPr>
                      <a:endParaRPr lang="en-CA"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fr-CA" sz="1100" b="1" dirty="0">
                          <a:effectLst/>
                          <a:latin typeface="Arial Narrow" panose="020B0606020202030204" pitchFamily="34" charset="0"/>
                        </a:rPr>
                        <a:t>Variations de </a:t>
                      </a:r>
                      <a:r>
                        <a:rPr lang="fr-CA" sz="1100" b="1" dirty="0" smtClean="0">
                          <a:effectLst/>
                          <a:latin typeface="Arial Narrow" panose="020B0606020202030204" pitchFamily="34" charset="0"/>
                        </a:rPr>
                        <a:t>l’IPC</a:t>
                      </a:r>
                      <a:endParaRPr lang="fr-CA" sz="1100" b="1" dirty="0">
                        <a:effectLst/>
                        <a:latin typeface="Arial Narrow" panose="020B0606020202030204" pitchFamily="34" charset="0"/>
                        <a:ea typeface="Calibri" panose="020F0502020204030204" pitchFamily="34" charset="0"/>
                        <a:cs typeface="Times New Roman" panose="02020603050405020304" pitchFamily="18" charset="0"/>
                      </a:endParaRPr>
                    </a:p>
                  </a:txBody>
                  <a:tcPr marL="51435" marR="0" marT="0" marB="0" anchor="ctr">
                    <a:solidFill>
                      <a:schemeClr val="accent6"/>
                    </a:solidFill>
                  </a:tcPr>
                </a:tc>
                <a:tc>
                  <a:txBody>
                    <a:bodyPr/>
                    <a:lstStyle/>
                    <a:p>
                      <a:pPr algn="ctr">
                        <a:lnSpc>
                          <a:spcPct val="107000"/>
                        </a:lnSpc>
                        <a:spcAft>
                          <a:spcPts val="0"/>
                        </a:spcAft>
                      </a:pPr>
                      <a:r>
                        <a:rPr lang="fr-CA" sz="1400" dirty="0">
                          <a:effectLst/>
                          <a:latin typeface="Arial Narrow" panose="020B0606020202030204" pitchFamily="34" charset="0"/>
                        </a:rPr>
                        <a:t>√ </a:t>
                      </a:r>
                      <a:endParaRPr lang="fr-CA" sz="1400" dirty="0">
                        <a:effectLst/>
                        <a:latin typeface="Arial Narrow" panose="020B0606020202030204" pitchFamily="34" charset="0"/>
                        <a:ea typeface="Calibri" panose="020F0502020204030204" pitchFamily="34" charset="0"/>
                        <a:cs typeface="Times New Roman" panose="02020603050405020304" pitchFamily="18" charset="0"/>
                      </a:endParaRPr>
                    </a:p>
                  </a:txBody>
                  <a:tcPr marL="51435" marR="0" marT="0" marB="0" anchor="ctr">
                    <a:solidFill>
                      <a:schemeClr val="accent6">
                        <a:lumMod val="40000"/>
                        <a:lumOff val="60000"/>
                      </a:schemeClr>
                    </a:solidFill>
                  </a:tcPr>
                </a:tc>
                <a:tc>
                  <a:txBody>
                    <a:bodyPr/>
                    <a:lstStyle/>
                    <a:p>
                      <a:pPr algn="ctr">
                        <a:lnSpc>
                          <a:spcPct val="107000"/>
                        </a:lnSpc>
                        <a:spcAft>
                          <a:spcPts val="0"/>
                        </a:spcAft>
                      </a:pPr>
                      <a:r>
                        <a:rPr lang="fr-CA" sz="1400" dirty="0">
                          <a:effectLst/>
                          <a:latin typeface="Arial Narrow" panose="020B0606020202030204" pitchFamily="34" charset="0"/>
                        </a:rPr>
                        <a:t>√ </a:t>
                      </a:r>
                      <a:endParaRPr lang="fr-CA" sz="800" dirty="0">
                        <a:effectLst/>
                        <a:latin typeface="Arial Narrow" panose="020B0606020202030204" pitchFamily="34" charset="0"/>
                        <a:ea typeface="Calibri" panose="020F0502020204030204" pitchFamily="34" charset="0"/>
                        <a:cs typeface="Times New Roman" panose="02020603050405020304" pitchFamily="18" charset="0"/>
                      </a:endParaRPr>
                    </a:p>
                  </a:txBody>
                  <a:tcPr marL="51435" marR="0" marT="0" marB="0" anchor="ctr">
                    <a:solidFill>
                      <a:schemeClr val="accent6">
                        <a:lumMod val="40000"/>
                        <a:lumOff val="60000"/>
                      </a:schemeClr>
                    </a:solidFill>
                  </a:tcPr>
                </a:tc>
                <a:extLst>
                  <a:ext uri="{0D108BD9-81ED-4DB2-BD59-A6C34878D82A}">
                    <a16:rowId xmlns:a16="http://schemas.microsoft.com/office/drawing/2014/main" val="1790700555"/>
                  </a:ext>
                </a:extLst>
              </a:tr>
              <a:tr h="970436">
                <a:tc rowSpan="3">
                  <a:txBody>
                    <a:bodyPr/>
                    <a:lstStyle/>
                    <a:p>
                      <a:pPr>
                        <a:lnSpc>
                          <a:spcPct val="107000"/>
                        </a:lnSpc>
                        <a:spcAft>
                          <a:spcPts val="0"/>
                        </a:spcAft>
                      </a:pPr>
                      <a:r>
                        <a:rPr lang="fr-CA" sz="1200" b="1" dirty="0">
                          <a:effectLst/>
                          <a:latin typeface="Calibri" panose="020F0502020204030204" pitchFamily="34" charset="0"/>
                        </a:rPr>
                        <a:t>Nouveaux facteurs </a:t>
                      </a:r>
                    </a:p>
                    <a:p>
                      <a:pPr>
                        <a:lnSpc>
                          <a:spcPct val="107000"/>
                        </a:lnSpc>
                        <a:spcAft>
                          <a:spcPts val="0"/>
                        </a:spcAft>
                      </a:pPr>
                      <a:r>
                        <a:rPr lang="fr-CA" sz="900" b="0" dirty="0">
                          <a:effectLst/>
                          <a:latin typeface="Calibri" panose="020F0502020204030204" pitchFamily="34" charset="0"/>
                        </a:rPr>
                        <a:t>(conformément à la réglementation modifiée)</a:t>
                      </a:r>
                    </a:p>
                    <a:p>
                      <a:pPr>
                        <a:lnSpc>
                          <a:spcPct val="107000"/>
                        </a:lnSpc>
                        <a:spcAft>
                          <a:spcPts val="0"/>
                        </a:spcAft>
                      </a:pPr>
                      <a:endParaRPr lang="fr-CA" sz="9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endParaRPr lang="fr-CA" sz="9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endParaRPr lang="fr-CA" sz="9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endParaRPr lang="fr-CA" sz="9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0" marT="0" marB="0" anchor="ctr">
                    <a:solidFill>
                      <a:srgbClr val="6CA62C"/>
                    </a:solidFill>
                  </a:tcPr>
                </a:tc>
                <a:tc>
                  <a:txBody>
                    <a:bodyPr/>
                    <a:lstStyle/>
                    <a:p>
                      <a:pPr>
                        <a:lnSpc>
                          <a:spcPct val="107000"/>
                        </a:lnSpc>
                        <a:spcAft>
                          <a:spcPts val="0"/>
                        </a:spcAft>
                      </a:pPr>
                      <a:r>
                        <a:rPr lang="fr-CA" sz="1100" b="1" dirty="0">
                          <a:effectLst/>
                          <a:latin typeface="Arial Narrow" panose="020B0606020202030204" pitchFamily="34" charset="0"/>
                        </a:rPr>
                        <a:t>Valeur pharmacoéconomique </a:t>
                      </a:r>
                    </a:p>
                    <a:p>
                      <a:pPr>
                        <a:lnSpc>
                          <a:spcPct val="107000"/>
                        </a:lnSpc>
                        <a:spcAft>
                          <a:spcPts val="0"/>
                        </a:spcAft>
                      </a:pPr>
                      <a:r>
                        <a:rPr lang="fr-CA" sz="1100" b="0" dirty="0">
                          <a:effectLst/>
                          <a:latin typeface="Arial Narrow" panose="020B0606020202030204" pitchFamily="34" charset="0"/>
                        </a:rPr>
                        <a:t>(uniquement pour les médicaments onéreux)</a:t>
                      </a:r>
                    </a:p>
                  </a:txBody>
                  <a:tcPr marL="51435" marR="0" marT="0" marB="0" anchor="ctr">
                    <a:solidFill>
                      <a:srgbClr val="B4DE86"/>
                    </a:solidFill>
                  </a:tcPr>
                </a:tc>
                <a:tc>
                  <a:txBody>
                    <a:bodyPr/>
                    <a:lstStyle/>
                    <a:p>
                      <a:pPr algn="ctr">
                        <a:lnSpc>
                          <a:spcPct val="107000"/>
                        </a:lnSpc>
                        <a:spcAft>
                          <a:spcPts val="0"/>
                        </a:spcAft>
                      </a:pPr>
                      <a:r>
                        <a:rPr lang="fr-CA" sz="1400" b="0" dirty="0">
                          <a:solidFill>
                            <a:srgbClr val="C00000"/>
                          </a:solidFill>
                          <a:effectLst/>
                          <a:latin typeface="Arial Narrow" panose="020B0606020202030204" pitchFamily="34" charset="0"/>
                        </a:rPr>
                        <a:t>X</a:t>
                      </a:r>
                      <a:endParaRPr lang="fr-CA" sz="1400" b="0" dirty="0">
                        <a:solidFill>
                          <a:srgbClr val="C00000"/>
                        </a:solidFill>
                        <a:effectLst/>
                        <a:latin typeface="Arial Narrow" panose="020B0606020202030204" pitchFamily="34" charset="0"/>
                        <a:ea typeface="Calibri" panose="020F0502020204030204" pitchFamily="34" charset="0"/>
                        <a:cs typeface="Times New Roman" panose="02020603050405020304" pitchFamily="18" charset="0"/>
                      </a:endParaRPr>
                    </a:p>
                  </a:txBody>
                  <a:tcPr marL="51435" marR="0" marT="0" marB="0" anchor="ctr">
                    <a:solidFill>
                      <a:srgbClr val="E3F3D1"/>
                    </a:solidFill>
                  </a:tcPr>
                </a:tc>
                <a:tc>
                  <a:txBody>
                    <a:bodyPr/>
                    <a:lstStyle/>
                    <a:p>
                      <a:pPr>
                        <a:lnSpc>
                          <a:spcPct val="107000"/>
                        </a:lnSpc>
                        <a:spcAft>
                          <a:spcPts val="0"/>
                        </a:spcAft>
                      </a:pPr>
                      <a:r>
                        <a:rPr lang="fr-CA" sz="1100" dirty="0">
                          <a:effectLst/>
                          <a:latin typeface="Arial Narrow" panose="020B0606020202030204" pitchFamily="34" charset="0"/>
                        </a:rPr>
                        <a:t>Compte tenu des limites de </a:t>
                      </a:r>
                      <a:r>
                        <a:rPr lang="fr-CA" sz="1100" dirty="0" smtClean="0">
                          <a:effectLst/>
                          <a:latin typeface="Arial Narrow" panose="020B0606020202030204" pitchFamily="34" charset="0"/>
                        </a:rPr>
                        <a:t>l’évaluation </a:t>
                      </a:r>
                      <a:r>
                        <a:rPr lang="fr-CA" sz="1100" dirty="0">
                          <a:effectLst/>
                          <a:latin typeface="Arial Narrow" panose="020B0606020202030204" pitchFamily="34" charset="0"/>
                        </a:rPr>
                        <a:t>visant à déterminer si un prix est </a:t>
                      </a:r>
                      <a:r>
                        <a:rPr lang="fr-CA" sz="1100" dirty="0" smtClean="0">
                          <a:effectLst/>
                          <a:latin typeface="Arial Narrow" panose="020B0606020202030204" pitchFamily="34" charset="0"/>
                        </a:rPr>
                        <a:t>excessif en </a:t>
                      </a:r>
                      <a:r>
                        <a:rPr lang="fr-CA" sz="1100" dirty="0">
                          <a:effectLst/>
                          <a:latin typeface="Arial Narrow" panose="020B0606020202030204" pitchFamily="34" charset="0"/>
                        </a:rPr>
                        <a:t>fonction du prix unitaire, le CEPMB examinera le coût de renonciation </a:t>
                      </a:r>
                      <a:r>
                        <a:rPr lang="fr-CA" sz="1100" dirty="0" smtClean="0">
                          <a:effectLst/>
                          <a:latin typeface="Arial Narrow" panose="020B0606020202030204" pitchFamily="34" charset="0"/>
                        </a:rPr>
                        <a:t>d’un </a:t>
                      </a:r>
                      <a:r>
                        <a:rPr lang="fr-CA" sz="1100" dirty="0">
                          <a:effectLst/>
                          <a:latin typeface="Arial Narrow" panose="020B0606020202030204" pitchFamily="34" charset="0"/>
                        </a:rPr>
                        <a:t>médicament dans le système de santé au moment de procéder à </a:t>
                      </a:r>
                      <a:r>
                        <a:rPr lang="fr-CA" sz="1100" dirty="0" smtClean="0">
                          <a:effectLst/>
                          <a:latin typeface="Arial Narrow" panose="020B0606020202030204" pitchFamily="34" charset="0"/>
                        </a:rPr>
                        <a:t>l’évaluation </a:t>
                      </a:r>
                      <a:r>
                        <a:rPr lang="fr-CA" sz="1100" dirty="0">
                          <a:effectLst/>
                          <a:latin typeface="Arial Narrow" panose="020B0606020202030204" pitchFamily="34" charset="0"/>
                        </a:rPr>
                        <a:t>si un prix est excessif.</a:t>
                      </a:r>
                    </a:p>
                  </a:txBody>
                  <a:tcPr marL="68580" marR="0" marT="34290" marB="34290" anchor="ctr">
                    <a:solidFill>
                      <a:srgbClr val="E3F3D1"/>
                    </a:solidFill>
                  </a:tcPr>
                </a:tc>
                <a:extLst>
                  <a:ext uri="{0D108BD9-81ED-4DB2-BD59-A6C34878D82A}">
                    <a16:rowId xmlns:a16="http://schemas.microsoft.com/office/drawing/2014/main" val="1688325437"/>
                  </a:ext>
                </a:extLst>
              </a:tr>
              <a:tr h="569351">
                <a:tc vMerge="1">
                  <a:txBody>
                    <a:bodyPr/>
                    <a:lstStyle/>
                    <a:p>
                      <a:pPr>
                        <a:lnSpc>
                          <a:spcPct val="107000"/>
                        </a:lnSpc>
                        <a:spcAft>
                          <a:spcPts val="0"/>
                        </a:spcAft>
                      </a:pPr>
                      <a:endParaRPr lang="en-CA"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fr-CA" sz="1100" b="1" dirty="0">
                          <a:effectLst/>
                          <a:latin typeface="Arial Narrow" panose="020B0606020202030204" pitchFamily="34" charset="0"/>
                        </a:rPr>
                        <a:t>Taille du marché</a:t>
                      </a:r>
                    </a:p>
                  </a:txBody>
                  <a:tcPr marL="51435" marR="0" marT="0" marB="0" anchor="ctr">
                    <a:solidFill>
                      <a:srgbClr val="B4DE86"/>
                    </a:solidFill>
                  </a:tcPr>
                </a:tc>
                <a:tc>
                  <a:txBody>
                    <a:bodyPr/>
                    <a:lstStyle/>
                    <a:p>
                      <a:pPr algn="ctr">
                        <a:lnSpc>
                          <a:spcPct val="107000"/>
                        </a:lnSpc>
                        <a:spcAft>
                          <a:spcPts val="0"/>
                        </a:spcAft>
                      </a:pPr>
                      <a:r>
                        <a:rPr lang="fr-CA" sz="1400" b="0" dirty="0">
                          <a:solidFill>
                            <a:srgbClr val="C00000"/>
                          </a:solidFill>
                          <a:effectLst/>
                          <a:latin typeface="Arial Narrow" panose="020B0606020202030204" pitchFamily="34" charset="0"/>
                        </a:rPr>
                        <a:t>X </a:t>
                      </a:r>
                      <a:endParaRPr lang="fr-CA" sz="1400" b="0" dirty="0">
                        <a:solidFill>
                          <a:srgbClr val="C00000"/>
                        </a:solidFill>
                        <a:effectLst/>
                        <a:latin typeface="Arial Narrow" panose="020B0606020202030204" pitchFamily="34" charset="0"/>
                        <a:ea typeface="Calibri" panose="020F0502020204030204" pitchFamily="34" charset="0"/>
                        <a:cs typeface="Times New Roman" panose="02020603050405020304" pitchFamily="18" charset="0"/>
                      </a:endParaRPr>
                    </a:p>
                  </a:txBody>
                  <a:tcPr marL="51435" marR="0" marT="0" marB="0" anchor="ctr">
                    <a:solidFill>
                      <a:srgbClr val="E3F3D1"/>
                    </a:solidFill>
                  </a:tcPr>
                </a:tc>
                <a:tc>
                  <a:txBody>
                    <a:bodyPr/>
                    <a:lstStyle/>
                    <a:p>
                      <a:pPr>
                        <a:lnSpc>
                          <a:spcPct val="107000"/>
                        </a:lnSpc>
                        <a:spcAft>
                          <a:spcPts val="0"/>
                        </a:spcAft>
                      </a:pPr>
                      <a:r>
                        <a:rPr lang="fr-CA" sz="1100" dirty="0">
                          <a:effectLst/>
                          <a:latin typeface="Arial Narrow" panose="020B0606020202030204" pitchFamily="34" charset="0"/>
                        </a:rPr>
                        <a:t>Le CEPMB examinera </a:t>
                      </a:r>
                      <a:r>
                        <a:rPr lang="fr-CA" sz="1100" dirty="0" smtClean="0">
                          <a:effectLst/>
                          <a:latin typeface="Arial Narrow" panose="020B0606020202030204" pitchFamily="34" charset="0"/>
                        </a:rPr>
                        <a:t>l’impact </a:t>
                      </a:r>
                      <a:r>
                        <a:rPr lang="fr-CA" sz="1100" dirty="0">
                          <a:effectLst/>
                          <a:latin typeface="Arial Narrow" panose="020B0606020202030204" pitchFamily="34" charset="0"/>
                        </a:rPr>
                        <a:t>économique attribuable à la vente du médicament au moment de déterminer si un prix est excessif.</a:t>
                      </a:r>
                    </a:p>
                  </a:txBody>
                  <a:tcPr marL="68580" marR="0" marT="34290" marB="34290" anchor="ctr">
                    <a:solidFill>
                      <a:srgbClr val="E3F3D1"/>
                    </a:solidFill>
                  </a:tcPr>
                </a:tc>
                <a:extLst>
                  <a:ext uri="{0D108BD9-81ED-4DB2-BD59-A6C34878D82A}">
                    <a16:rowId xmlns:a16="http://schemas.microsoft.com/office/drawing/2014/main" val="1711813671"/>
                  </a:ext>
                </a:extLst>
              </a:tr>
              <a:tr h="569351">
                <a:tc vMerge="1">
                  <a:txBody>
                    <a:bodyPr/>
                    <a:lstStyle/>
                    <a:p>
                      <a:pPr>
                        <a:lnSpc>
                          <a:spcPct val="107000"/>
                        </a:lnSpc>
                        <a:spcAft>
                          <a:spcPts val="0"/>
                        </a:spcAft>
                      </a:pPr>
                      <a:endParaRPr lang="en-CA"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fr-CA" sz="1100" b="1" dirty="0">
                          <a:effectLst/>
                          <a:latin typeface="Arial Narrow" panose="020B0606020202030204" pitchFamily="34" charset="0"/>
                        </a:rPr>
                        <a:t>PIB et PIB par habitant</a:t>
                      </a:r>
                    </a:p>
                  </a:txBody>
                  <a:tcPr marL="51435" marR="0" marT="0" marB="0" anchor="ctr">
                    <a:solidFill>
                      <a:srgbClr val="B4DE86"/>
                    </a:solidFill>
                  </a:tcPr>
                </a:tc>
                <a:tc>
                  <a:txBody>
                    <a:bodyPr/>
                    <a:lstStyle/>
                    <a:p>
                      <a:pPr algn="ctr">
                        <a:lnSpc>
                          <a:spcPct val="107000"/>
                        </a:lnSpc>
                        <a:spcAft>
                          <a:spcPts val="0"/>
                        </a:spcAft>
                      </a:pPr>
                      <a:r>
                        <a:rPr lang="fr-CA" sz="1400" b="0" dirty="0">
                          <a:solidFill>
                            <a:srgbClr val="C00000"/>
                          </a:solidFill>
                          <a:effectLst/>
                          <a:latin typeface="Arial Narrow" panose="020B0606020202030204" pitchFamily="34" charset="0"/>
                        </a:rPr>
                        <a:t>X </a:t>
                      </a:r>
                      <a:endParaRPr lang="fr-CA" sz="1400" b="0" dirty="0">
                        <a:solidFill>
                          <a:srgbClr val="C00000"/>
                        </a:solidFill>
                        <a:effectLst/>
                        <a:latin typeface="Arial Narrow" panose="020B0606020202030204" pitchFamily="34" charset="0"/>
                        <a:ea typeface="Calibri" panose="020F0502020204030204" pitchFamily="34" charset="0"/>
                        <a:cs typeface="Times New Roman" panose="02020603050405020304" pitchFamily="18" charset="0"/>
                      </a:endParaRPr>
                    </a:p>
                  </a:txBody>
                  <a:tcPr marL="51435" marR="0" marT="0" marB="0" anchor="ctr">
                    <a:solidFill>
                      <a:srgbClr val="E3F3D1"/>
                    </a:solidFill>
                  </a:tcPr>
                </a:tc>
                <a:tc>
                  <a:txBody>
                    <a:bodyPr/>
                    <a:lstStyle/>
                    <a:p>
                      <a:pPr>
                        <a:lnSpc>
                          <a:spcPct val="107000"/>
                        </a:lnSpc>
                        <a:spcAft>
                          <a:spcPts val="0"/>
                        </a:spcAft>
                      </a:pPr>
                      <a:r>
                        <a:rPr lang="fr-CA" sz="1100" dirty="0">
                          <a:effectLst/>
                          <a:latin typeface="Arial Narrow" panose="020B0606020202030204" pitchFamily="34" charset="0"/>
                        </a:rPr>
                        <a:t>Ces mesures sont une approximation de ce que </a:t>
                      </a:r>
                      <a:r>
                        <a:rPr lang="fr-CA" sz="1100" dirty="0" smtClean="0">
                          <a:effectLst/>
                          <a:latin typeface="Arial Narrow" panose="020B0606020202030204" pitchFamily="34" charset="0"/>
                        </a:rPr>
                        <a:t>l’ensemble </a:t>
                      </a:r>
                      <a:r>
                        <a:rPr lang="fr-CA" sz="1100" dirty="0">
                          <a:effectLst/>
                          <a:latin typeface="Arial Narrow" panose="020B0606020202030204" pitchFamily="34" charset="0"/>
                        </a:rPr>
                        <a:t>de la population canadienne ou chaque consommateur peut se permettre de payer pour les nouveaux médicaments brevetés.</a:t>
                      </a:r>
                    </a:p>
                  </a:txBody>
                  <a:tcPr marL="68580" marR="0" marT="34290" marB="34290" anchor="ctr">
                    <a:solidFill>
                      <a:srgbClr val="E3F3D1"/>
                    </a:solidFill>
                  </a:tcPr>
                </a:tc>
                <a:extLst>
                  <a:ext uri="{0D108BD9-81ED-4DB2-BD59-A6C34878D82A}">
                    <a16:rowId xmlns:a16="http://schemas.microsoft.com/office/drawing/2014/main" val="3554069295"/>
                  </a:ext>
                </a:extLst>
              </a:tr>
              <a:tr h="723116">
                <a:tc rowSpan="4">
                  <a:txBody>
                    <a:bodyPr/>
                    <a:lstStyle/>
                    <a:p>
                      <a:pPr>
                        <a:lnSpc>
                          <a:spcPct val="107000"/>
                        </a:lnSpc>
                        <a:spcAft>
                          <a:spcPts val="0"/>
                        </a:spcAft>
                      </a:pPr>
                      <a:r>
                        <a:rPr lang="fr-CA" sz="1200" dirty="0">
                          <a:effectLst/>
                          <a:latin typeface="Calibri" panose="020F0502020204030204" pitchFamily="34" charset="0"/>
                        </a:rPr>
                        <a:t>Exigences en matière de production de rapports</a:t>
                      </a:r>
                      <a:endParaRPr lang="fr-CA" sz="9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0" marT="0" marB="0" anchor="ctr">
                    <a:solidFill>
                      <a:srgbClr val="934BC9"/>
                    </a:solidFill>
                  </a:tcPr>
                </a:tc>
                <a:tc>
                  <a:txBody>
                    <a:bodyPr/>
                    <a:lstStyle/>
                    <a:p>
                      <a:pPr>
                        <a:lnSpc>
                          <a:spcPct val="107000"/>
                        </a:lnSpc>
                        <a:spcAft>
                          <a:spcPts val="0"/>
                        </a:spcAft>
                      </a:pPr>
                      <a:r>
                        <a:rPr lang="fr-CA" sz="1100" b="1" dirty="0">
                          <a:effectLst/>
                          <a:latin typeface="Arial Narrow" panose="020B0606020202030204" pitchFamily="34" charset="0"/>
                        </a:rPr>
                        <a:t>Produits nets</a:t>
                      </a:r>
                    </a:p>
                  </a:txBody>
                  <a:tcPr marL="51435" marR="0" marT="0" marB="0" anchor="ctr">
                    <a:solidFill>
                      <a:srgbClr val="BC8FDD"/>
                    </a:solidFill>
                  </a:tcPr>
                </a:tc>
                <a:tc>
                  <a:txBody>
                    <a:bodyPr/>
                    <a:lstStyle/>
                    <a:p>
                      <a:pPr>
                        <a:lnSpc>
                          <a:spcPct val="107000"/>
                        </a:lnSpc>
                        <a:spcAft>
                          <a:spcPts val="0"/>
                        </a:spcAft>
                      </a:pPr>
                      <a:r>
                        <a:rPr lang="fr-CA" sz="1100" dirty="0" smtClean="0">
                          <a:effectLst/>
                          <a:latin typeface="Arial Narrow" panose="020B0606020202030204" pitchFamily="34" charset="0"/>
                        </a:rPr>
                        <a:t>Excluant les remises, les rabais, les remboursements, les marchandises gratuites, les services gratuits, les cadeaux et tout autre avantage de nature semblable</a:t>
                      </a:r>
                      <a:endParaRPr lang="fr-CA" sz="1100" dirty="0">
                        <a:effectLst/>
                        <a:latin typeface="Arial Narrow" panose="020B0606020202030204" pitchFamily="34" charset="0"/>
                        <a:ea typeface="Calibri" panose="020F0502020204030204" pitchFamily="34" charset="0"/>
                        <a:cs typeface="Times New Roman" panose="02020603050405020304" pitchFamily="18" charset="0"/>
                      </a:endParaRPr>
                    </a:p>
                  </a:txBody>
                  <a:tcPr marL="51435" marR="0" marT="0" marB="0" anchor="ctr">
                    <a:solidFill>
                      <a:srgbClr val="ECDFF5"/>
                    </a:solidFill>
                  </a:tcPr>
                </a:tc>
                <a:tc>
                  <a:txBody>
                    <a:bodyPr/>
                    <a:lstStyle/>
                    <a:p>
                      <a:pPr>
                        <a:lnSpc>
                          <a:spcPct val="107000"/>
                        </a:lnSpc>
                        <a:spcAft>
                          <a:spcPts val="0"/>
                        </a:spcAft>
                      </a:pPr>
                      <a:r>
                        <a:rPr lang="fr-CA" sz="1200" dirty="0">
                          <a:effectLst/>
                          <a:latin typeface="Arial Narrow" panose="020B0606020202030204" pitchFamily="34" charset="0"/>
                        </a:rPr>
                        <a:t>Excluant</a:t>
                      </a:r>
                      <a:r>
                        <a:rPr sz="1600" dirty="0"/>
                        <a:t> </a:t>
                      </a:r>
                      <a:r>
                        <a:rPr lang="fr-CA" sz="1200" dirty="0">
                          <a:effectLst/>
                          <a:latin typeface="Arial Narrow" panose="020B0606020202030204" pitchFamily="34" charset="0"/>
                        </a:rPr>
                        <a:t>les réductions consenties à une tierce partie sous forme de marchandises gratuites, de services gratuits, de cadeaux ou de tout autre avantage de nature semblable </a:t>
                      </a:r>
                    </a:p>
                    <a:p>
                      <a:pPr>
                        <a:lnSpc>
                          <a:spcPct val="107000"/>
                        </a:lnSpc>
                        <a:spcAft>
                          <a:spcPts val="0"/>
                        </a:spcAft>
                      </a:pPr>
                      <a:r>
                        <a:rPr lang="fr-CA" sz="1200" dirty="0">
                          <a:effectLst/>
                          <a:latin typeface="Arial Narrow" panose="020B0606020202030204" pitchFamily="34" charset="0"/>
                        </a:rPr>
                        <a:t>(p. ex. les remises et les rabais accordés aux assureurs tiers)</a:t>
                      </a:r>
                      <a:endParaRPr lang="fr-CA" sz="1200" dirty="0">
                        <a:effectLst/>
                        <a:latin typeface="Arial Narrow" panose="020B0606020202030204" pitchFamily="34" charset="0"/>
                        <a:ea typeface="Calibri" panose="020F0502020204030204" pitchFamily="34" charset="0"/>
                        <a:cs typeface="Times New Roman" panose="02020603050405020304" pitchFamily="18" charset="0"/>
                      </a:endParaRPr>
                    </a:p>
                  </a:txBody>
                  <a:tcPr marL="51435" marR="0" marT="0" marB="0" anchor="ctr">
                    <a:solidFill>
                      <a:srgbClr val="ECDFF5"/>
                    </a:solidFill>
                  </a:tcPr>
                </a:tc>
                <a:extLst>
                  <a:ext uri="{0D108BD9-81ED-4DB2-BD59-A6C34878D82A}">
                    <a16:rowId xmlns:a16="http://schemas.microsoft.com/office/drawing/2014/main" val="4066788275"/>
                  </a:ext>
                </a:extLst>
              </a:tr>
              <a:tr h="475380">
                <a:tc vMerge="1">
                  <a:txBody>
                    <a:bodyPr/>
                    <a:lstStyle/>
                    <a:p>
                      <a:pPr>
                        <a:lnSpc>
                          <a:spcPct val="107000"/>
                        </a:lnSpc>
                        <a:spcAft>
                          <a:spcPts val="0"/>
                        </a:spcAft>
                      </a:pPr>
                      <a:endParaRPr lang="en-CA"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fr-CA" sz="1100" b="1" dirty="0">
                          <a:effectLst/>
                          <a:latin typeface="Arial Narrow" panose="020B0606020202030204" pitchFamily="34" charset="0"/>
                        </a:rPr>
                        <a:t>Produits médicamenteux brevetés en vente libre, pour usage vétérinaire et génériques</a:t>
                      </a:r>
                    </a:p>
                  </a:txBody>
                  <a:tcPr marL="51435" marR="0" marT="0" marB="0" anchor="ctr">
                    <a:solidFill>
                      <a:srgbClr val="BC8FDD"/>
                    </a:solidFill>
                  </a:tcPr>
                </a:tc>
                <a:tc>
                  <a:txBody>
                    <a:bodyPr/>
                    <a:lstStyle/>
                    <a:p>
                      <a:pPr algn="ctr">
                        <a:lnSpc>
                          <a:spcPct val="107000"/>
                        </a:lnSpc>
                        <a:spcAft>
                          <a:spcPts val="0"/>
                        </a:spcAft>
                      </a:pPr>
                      <a:r>
                        <a:rPr lang="fr-CA" sz="1400" dirty="0">
                          <a:effectLst/>
                          <a:latin typeface="Arial Narrow" panose="020B0606020202030204" pitchFamily="34" charset="0"/>
                        </a:rPr>
                        <a:t>√ </a:t>
                      </a:r>
                      <a:endParaRPr lang="fr-CA" sz="1400" dirty="0">
                        <a:effectLst/>
                        <a:latin typeface="Arial Narrow" panose="020B0606020202030204" pitchFamily="34" charset="0"/>
                        <a:ea typeface="Calibri" panose="020F0502020204030204" pitchFamily="34" charset="0"/>
                        <a:cs typeface="Times New Roman" panose="02020603050405020304" pitchFamily="18" charset="0"/>
                      </a:endParaRPr>
                    </a:p>
                  </a:txBody>
                  <a:tcPr marL="51435" marR="0" marT="0" marB="0" anchor="ctr">
                    <a:solidFill>
                      <a:srgbClr val="ECDFF5"/>
                    </a:solidFill>
                  </a:tcPr>
                </a:tc>
                <a:tc>
                  <a:txBody>
                    <a:bodyPr/>
                    <a:lstStyle/>
                    <a:p>
                      <a:pPr marL="0" marR="0" lvl="0" indent="0" algn="l" defTabSz="914400" rtl="0" eaLnBrk="1" fontAlgn="auto" latinLnBrk="0" hangingPunct="1">
                        <a:lnSpc>
                          <a:spcPct val="107000"/>
                        </a:lnSpc>
                        <a:spcBef>
                          <a:spcPts val="0"/>
                        </a:spcBef>
                        <a:spcAft>
                          <a:spcPts val="0"/>
                        </a:spcAft>
                        <a:buClrTx/>
                        <a:buSzTx/>
                        <a:buFontTx/>
                        <a:buNone/>
                        <a:tabLst/>
                        <a:defRPr/>
                      </a:pPr>
                      <a:r>
                        <a:rPr kumimoji="0" lang="fr-CA" sz="1200" b="0" i="0" u="none" strike="noStrike" kern="1200" cap="none" spc="0" normalizeH="0" baseline="0" noProof="0" dirty="0">
                          <a:ln>
                            <a:noFill/>
                          </a:ln>
                          <a:solidFill>
                            <a:srgbClr val="000000"/>
                          </a:solidFill>
                          <a:effectLst/>
                          <a:uLnTx/>
                          <a:uFillTx/>
                          <a:latin typeface="Arial Narrow" panose="020B0606020202030204" pitchFamily="34" charset="0"/>
                        </a:rPr>
                        <a:t>Réduction des obligations de déclaration pour les médicaments associés à un faible risque </a:t>
                      </a:r>
                      <a:r>
                        <a:rPr kumimoji="0" lang="fr-CA" sz="1200" b="0" i="0" u="none" strike="noStrike" kern="1200" cap="none" spc="0" normalizeH="0" baseline="0" noProof="0" dirty="0" smtClean="0">
                          <a:ln>
                            <a:noFill/>
                          </a:ln>
                          <a:solidFill>
                            <a:srgbClr val="000000"/>
                          </a:solidFill>
                          <a:effectLst/>
                          <a:uLnTx/>
                          <a:uFillTx/>
                          <a:latin typeface="Arial Narrow" panose="020B0606020202030204" pitchFamily="34" charset="0"/>
                        </a:rPr>
                        <a:t>d’établissement </a:t>
                      </a:r>
                      <a:r>
                        <a:rPr kumimoji="0" lang="fr-CA" sz="1200" b="0" i="0" u="none" strike="noStrike" kern="1200" cap="none" spc="0" normalizeH="0" baseline="0" noProof="0" dirty="0">
                          <a:ln>
                            <a:noFill/>
                          </a:ln>
                          <a:solidFill>
                            <a:srgbClr val="000000"/>
                          </a:solidFill>
                          <a:effectLst/>
                          <a:uLnTx/>
                          <a:uFillTx/>
                          <a:latin typeface="Arial Narrow" panose="020B0606020202030204" pitchFamily="34" charset="0"/>
                        </a:rPr>
                        <a:t>de prix excessif</a:t>
                      </a:r>
                      <a:endParaRPr kumimoji="0" lang="fr-CA" sz="1200" b="0" i="0" u="none" strike="noStrike" kern="1200" cap="none" spc="0" normalizeH="0" baseline="0" noProof="0" dirty="0">
                        <a:ln>
                          <a:noFill/>
                        </a:ln>
                        <a:solidFill>
                          <a:srgbClr val="000000"/>
                        </a:solidFill>
                        <a:effectLst/>
                        <a:uLnTx/>
                        <a:uFillTx/>
                        <a:latin typeface="Arial Narrow" panose="020B0606020202030204" pitchFamily="34" charset="0"/>
                        <a:ea typeface="Calibri" panose="020F0502020204030204" pitchFamily="34" charset="0"/>
                        <a:cs typeface="Times New Roman" panose="02020603050405020304" pitchFamily="18" charset="0"/>
                      </a:endParaRPr>
                    </a:p>
                  </a:txBody>
                  <a:tcPr marL="51435" marR="0" marT="0" marB="0" anchor="ctr">
                    <a:solidFill>
                      <a:srgbClr val="ECDFF5"/>
                    </a:solidFill>
                  </a:tcPr>
                </a:tc>
                <a:extLst>
                  <a:ext uri="{0D108BD9-81ED-4DB2-BD59-A6C34878D82A}">
                    <a16:rowId xmlns:a16="http://schemas.microsoft.com/office/drawing/2014/main" val="4140454175"/>
                  </a:ext>
                </a:extLst>
              </a:tr>
              <a:tr h="293759">
                <a:tc vMerge="1">
                  <a:txBody>
                    <a:bodyPr/>
                    <a:lstStyle/>
                    <a:p>
                      <a:pPr>
                        <a:lnSpc>
                          <a:spcPct val="107000"/>
                        </a:lnSpc>
                        <a:spcAft>
                          <a:spcPts val="0"/>
                        </a:spcAft>
                      </a:pPr>
                      <a:endParaRPr lang="en-CA"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fr-CA" sz="1100" b="1" dirty="0">
                          <a:effectLst/>
                          <a:latin typeface="Arial Narrow" panose="020B0606020202030204" pitchFamily="34" charset="0"/>
                        </a:rPr>
                        <a:t>Renseignements pharcacoéconomiques*</a:t>
                      </a:r>
                    </a:p>
                  </a:txBody>
                  <a:tcPr marL="51435" marR="0" marT="0" marB="0" anchor="ctr">
                    <a:solidFill>
                      <a:srgbClr val="BC8FDD"/>
                    </a:solidFill>
                  </a:tcPr>
                </a:tc>
                <a:tc>
                  <a:txBody>
                    <a:bodyPr/>
                    <a:lstStyle/>
                    <a:p>
                      <a:pPr algn="ctr">
                        <a:lnSpc>
                          <a:spcPct val="107000"/>
                        </a:lnSpc>
                        <a:spcAft>
                          <a:spcPts val="0"/>
                        </a:spcAft>
                      </a:pPr>
                      <a:r>
                        <a:rPr lang="fr-CA" sz="1400" b="0" dirty="0">
                          <a:solidFill>
                            <a:srgbClr val="C00000"/>
                          </a:solidFill>
                          <a:effectLst/>
                          <a:latin typeface="Arial Narrow" panose="020B0606020202030204" pitchFamily="34" charset="0"/>
                        </a:rPr>
                        <a:t>X </a:t>
                      </a:r>
                      <a:endParaRPr lang="fr-CA" sz="1400" b="0" dirty="0">
                        <a:solidFill>
                          <a:srgbClr val="C00000"/>
                        </a:solidFill>
                        <a:effectLst/>
                        <a:latin typeface="Arial Narrow" panose="020B0606020202030204" pitchFamily="34" charset="0"/>
                        <a:ea typeface="Calibri" panose="020F0502020204030204" pitchFamily="34" charset="0"/>
                        <a:cs typeface="Times New Roman" panose="02020603050405020304" pitchFamily="18" charset="0"/>
                      </a:endParaRPr>
                    </a:p>
                  </a:txBody>
                  <a:tcPr marL="51435" marR="0" marT="0" marB="0" anchor="ctr">
                    <a:solidFill>
                      <a:srgbClr val="ECDFF5"/>
                    </a:solidFill>
                  </a:tcPr>
                </a:tc>
                <a:tc>
                  <a:txBody>
                    <a:bodyPr/>
                    <a:lstStyle/>
                    <a:p>
                      <a:pPr marL="0" marR="0" lvl="0" indent="0" algn="l" defTabSz="914400" rtl="0" eaLnBrk="1" fontAlgn="auto" latinLnBrk="0" hangingPunct="1">
                        <a:lnSpc>
                          <a:spcPct val="107000"/>
                        </a:lnSpc>
                        <a:spcBef>
                          <a:spcPts val="0"/>
                        </a:spcBef>
                        <a:spcAft>
                          <a:spcPts val="0"/>
                        </a:spcAft>
                        <a:buClrTx/>
                        <a:buSzTx/>
                        <a:buFontTx/>
                        <a:buNone/>
                        <a:tabLst/>
                        <a:defRPr/>
                      </a:pPr>
                      <a:r>
                        <a:rPr kumimoji="0" lang="fr-CA" sz="1200" b="0" i="0" u="none" strike="noStrike" kern="1200" cap="none" spc="0" normalizeH="0" baseline="0" noProof="0" dirty="0">
                          <a:ln>
                            <a:noFill/>
                          </a:ln>
                          <a:solidFill>
                            <a:srgbClr val="000000"/>
                          </a:solidFill>
                          <a:effectLst/>
                          <a:uLnTx/>
                          <a:uFillTx/>
                          <a:latin typeface="Arial Narrow" panose="020B0606020202030204" pitchFamily="34" charset="0"/>
                        </a:rPr>
                        <a:t>Analyse coût-utilité réalisée par une organisation canadienne financée par </a:t>
                      </a:r>
                      <a:r>
                        <a:rPr kumimoji="0" lang="fr-CA" sz="1200" b="0" i="0" u="none" strike="noStrike" kern="1200" cap="none" spc="0" normalizeH="0" baseline="0" noProof="0" dirty="0" smtClean="0">
                          <a:ln>
                            <a:noFill/>
                          </a:ln>
                          <a:solidFill>
                            <a:srgbClr val="000000"/>
                          </a:solidFill>
                          <a:effectLst/>
                          <a:uLnTx/>
                          <a:uFillTx/>
                          <a:latin typeface="Arial Narrow" panose="020B0606020202030204" pitchFamily="34" charset="0"/>
                        </a:rPr>
                        <a:t>l’État</a:t>
                      </a:r>
                      <a:endParaRPr kumimoji="0" lang="fr-CA" sz="1200" b="0" i="0" u="none" strike="noStrike" kern="1200" cap="none" spc="0" normalizeH="0" baseline="0" noProof="0" dirty="0">
                        <a:ln>
                          <a:noFill/>
                        </a:ln>
                        <a:solidFill>
                          <a:srgbClr val="000000"/>
                        </a:solidFill>
                        <a:effectLst/>
                        <a:uLnTx/>
                        <a:uFillTx/>
                        <a:latin typeface="Arial Narrow" panose="020B0606020202030204" pitchFamily="34" charset="0"/>
                        <a:ea typeface="Calibri" panose="020F0502020204030204" pitchFamily="34" charset="0"/>
                        <a:cs typeface="Times New Roman" panose="02020603050405020304" pitchFamily="18" charset="0"/>
                      </a:endParaRPr>
                    </a:p>
                  </a:txBody>
                  <a:tcPr marL="51435" marR="0" marT="0" marB="0" anchor="ctr">
                    <a:solidFill>
                      <a:srgbClr val="ECDFF5"/>
                    </a:solidFill>
                  </a:tcPr>
                </a:tc>
                <a:extLst>
                  <a:ext uri="{0D108BD9-81ED-4DB2-BD59-A6C34878D82A}">
                    <a16:rowId xmlns:a16="http://schemas.microsoft.com/office/drawing/2014/main" val="529373801"/>
                  </a:ext>
                </a:extLst>
              </a:tr>
              <a:tr h="479689">
                <a:tc vMerge="1">
                  <a:txBody>
                    <a:bodyPr/>
                    <a:lstStyle/>
                    <a:p>
                      <a:pPr>
                        <a:lnSpc>
                          <a:spcPct val="107000"/>
                        </a:lnSpc>
                        <a:spcAft>
                          <a:spcPts val="0"/>
                        </a:spcAft>
                      </a:pPr>
                      <a:endParaRPr lang="en-CA"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fr-CA" sz="1100" b="1" dirty="0">
                          <a:effectLst/>
                          <a:latin typeface="Arial Narrow" panose="020B0606020202030204" pitchFamily="34" charset="0"/>
                        </a:rPr>
                        <a:t>Renseignements sur la taille du marché**</a:t>
                      </a:r>
                    </a:p>
                  </a:txBody>
                  <a:tcPr marL="51435" marR="0" marT="0" marB="0" anchor="ctr">
                    <a:solidFill>
                      <a:srgbClr val="BC8FDD"/>
                    </a:solidFill>
                  </a:tcPr>
                </a:tc>
                <a:tc>
                  <a:txBody>
                    <a:bodyPr/>
                    <a:lstStyle/>
                    <a:p>
                      <a:pPr algn="ctr">
                        <a:lnSpc>
                          <a:spcPct val="107000"/>
                        </a:lnSpc>
                        <a:spcAft>
                          <a:spcPts val="0"/>
                        </a:spcAft>
                      </a:pPr>
                      <a:r>
                        <a:rPr lang="fr-CA" sz="1400" b="0" dirty="0">
                          <a:solidFill>
                            <a:srgbClr val="C00000"/>
                          </a:solidFill>
                          <a:effectLst/>
                          <a:latin typeface="Arial Narrow" panose="020B0606020202030204" pitchFamily="34" charset="0"/>
                        </a:rPr>
                        <a:t>X </a:t>
                      </a:r>
                      <a:endParaRPr lang="fr-CA" sz="1400" b="0" dirty="0">
                        <a:solidFill>
                          <a:srgbClr val="C00000"/>
                        </a:solidFill>
                        <a:effectLst/>
                        <a:latin typeface="Arial Narrow" panose="020B0606020202030204" pitchFamily="34" charset="0"/>
                        <a:ea typeface="Calibri" panose="020F0502020204030204" pitchFamily="34" charset="0"/>
                        <a:cs typeface="Times New Roman" panose="02020603050405020304" pitchFamily="18" charset="0"/>
                      </a:endParaRPr>
                    </a:p>
                  </a:txBody>
                  <a:tcPr marL="51435" marR="0" marT="0" marB="0" anchor="ctr">
                    <a:solidFill>
                      <a:srgbClr val="ECDFF5"/>
                    </a:solidFill>
                  </a:tcPr>
                </a:tc>
                <a:tc>
                  <a:txBody>
                    <a:bodyPr/>
                    <a:lstStyle/>
                    <a:p>
                      <a:pPr>
                        <a:lnSpc>
                          <a:spcPct val="107000"/>
                        </a:lnSpc>
                        <a:spcAft>
                          <a:spcPts val="0"/>
                        </a:spcAft>
                      </a:pPr>
                      <a:r>
                        <a:rPr lang="fr-CA" sz="1200" dirty="0">
                          <a:effectLst/>
                          <a:latin typeface="Arial Narrow" panose="020B0606020202030204" pitchFamily="34" charset="0"/>
                        </a:rPr>
                        <a:t>Utilisation maximale approximative du médicament au Canada (selon la prévalence de </a:t>
                      </a:r>
                      <a:r>
                        <a:rPr lang="fr-CA" sz="1200" dirty="0" smtClean="0">
                          <a:effectLst/>
                          <a:latin typeface="Arial Narrow" panose="020B0606020202030204" pitchFamily="34" charset="0"/>
                        </a:rPr>
                        <a:t>l’utilisation </a:t>
                      </a:r>
                      <a:r>
                        <a:rPr lang="fr-CA" sz="1200" dirty="0">
                          <a:effectLst/>
                          <a:latin typeface="Arial Narrow" panose="020B0606020202030204" pitchFamily="34" charset="0"/>
                        </a:rPr>
                        <a:t>thérapeutique approuvée du médicament au Canada)</a:t>
                      </a:r>
                      <a:endParaRPr lang="fr-CA" sz="1200" dirty="0">
                        <a:effectLst/>
                        <a:latin typeface="Arial Narrow" panose="020B0606020202030204" pitchFamily="34" charset="0"/>
                        <a:ea typeface="Calibri" panose="020F0502020204030204" pitchFamily="34" charset="0"/>
                        <a:cs typeface="Times New Roman" panose="02020603050405020304" pitchFamily="18" charset="0"/>
                      </a:endParaRPr>
                    </a:p>
                  </a:txBody>
                  <a:tcPr marL="51435" marR="0" marT="0" marB="0" anchor="ctr">
                    <a:solidFill>
                      <a:srgbClr val="ECDFF5"/>
                    </a:solidFill>
                  </a:tcPr>
                </a:tc>
                <a:extLst>
                  <a:ext uri="{0D108BD9-81ED-4DB2-BD59-A6C34878D82A}">
                    <a16:rowId xmlns:a16="http://schemas.microsoft.com/office/drawing/2014/main" val="3992763535"/>
                  </a:ext>
                </a:extLst>
              </a:tr>
            </a:tbl>
          </a:graphicData>
        </a:graphic>
      </p:graphicFrame>
      <p:sp>
        <p:nvSpPr>
          <p:cNvPr id="6" name="Rectangle 5"/>
          <p:cNvSpPr/>
          <p:nvPr>
            <p:custDataLst>
              <p:tags r:id="rId4"/>
            </p:custDataLst>
          </p:nvPr>
        </p:nvSpPr>
        <p:spPr>
          <a:xfrm>
            <a:off x="10348065" y="1831984"/>
            <a:ext cx="1291319" cy="406786"/>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685800" rtl="0" eaLnBrk="1" fontAlgn="auto" latinLnBrk="0" hangingPunct="1">
              <a:lnSpc>
                <a:spcPct val="107000"/>
              </a:lnSpc>
              <a:spcBef>
                <a:spcPts val="0"/>
              </a:spcBef>
              <a:spcAft>
                <a:spcPts val="0"/>
              </a:spcAft>
              <a:buClrTx/>
              <a:buSzTx/>
              <a:buFontTx/>
              <a:buNone/>
              <a:tabLst/>
              <a:defRPr/>
            </a:pPr>
            <a:r>
              <a:rPr kumimoji="0" lang="fr-CA" sz="900" b="0" i="0" u="none" strike="noStrike" kern="1200" cap="none" spc="0" normalizeH="0" baseline="0" noProof="0" dirty="0" smtClean="0">
                <a:ln>
                  <a:noFill/>
                </a:ln>
                <a:solidFill>
                  <a:srgbClr val="000000"/>
                </a:solidFill>
                <a:effectLst/>
                <a:uLnTx/>
                <a:uFillTx/>
                <a:latin typeface="Arial" panose="020B0604020202020204"/>
              </a:rPr>
              <a:t>S’applique </a:t>
            </a:r>
            <a:r>
              <a:rPr kumimoji="0" lang="fr-CA" sz="900" b="0" i="0" u="none" strike="noStrike" kern="1200" cap="none" spc="0" normalizeH="0" baseline="0" noProof="0" dirty="0">
                <a:ln>
                  <a:noFill/>
                </a:ln>
                <a:solidFill>
                  <a:srgbClr val="000000"/>
                </a:solidFill>
                <a:effectLst/>
                <a:uLnTx/>
                <a:uFillTx/>
                <a:latin typeface="Arial" panose="020B0604020202020204"/>
              </a:rPr>
              <a:t>à </a:t>
            </a:r>
            <a:r>
              <a:rPr kumimoji="0" lang="fr-CA" sz="900" b="0" i="0" u="sng" strike="noStrike" kern="1200" cap="none" spc="0" normalizeH="0" baseline="0" noProof="0" dirty="0">
                <a:ln>
                  <a:noFill/>
                </a:ln>
                <a:solidFill>
                  <a:srgbClr val="000000"/>
                </a:solidFill>
                <a:effectLst/>
                <a:uLnTx/>
                <a:uFillTx/>
                <a:latin typeface="Arial" panose="020B0604020202020204"/>
              </a:rPr>
              <a:t>tous</a:t>
            </a:r>
            <a:r>
              <a:rPr kumimoji="0" lang="fr-CA" sz="900" b="0" i="0" u="none" strike="noStrike" kern="1200" cap="none" spc="0" normalizeH="0" baseline="0" noProof="0" dirty="0">
                <a:ln>
                  <a:noFill/>
                </a:ln>
                <a:solidFill>
                  <a:srgbClr val="000000"/>
                </a:solidFill>
                <a:effectLst/>
                <a:uLnTx/>
                <a:uFillTx/>
                <a:latin typeface="Arial" panose="020B0604020202020204"/>
              </a:rPr>
              <a:t> les médicaments brevetés</a:t>
            </a:r>
          </a:p>
        </p:txBody>
      </p:sp>
      <p:sp>
        <p:nvSpPr>
          <p:cNvPr id="9" name="Rectangle 8"/>
          <p:cNvSpPr/>
          <p:nvPr>
            <p:custDataLst>
              <p:tags r:id="rId5"/>
            </p:custDataLst>
          </p:nvPr>
        </p:nvSpPr>
        <p:spPr>
          <a:xfrm>
            <a:off x="112894" y="4039986"/>
            <a:ext cx="924066" cy="576000"/>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685800" rtl="0" eaLnBrk="1" fontAlgn="auto" latinLnBrk="0" hangingPunct="1">
              <a:lnSpc>
                <a:spcPct val="107000"/>
              </a:lnSpc>
              <a:spcBef>
                <a:spcPts val="0"/>
              </a:spcBef>
              <a:spcAft>
                <a:spcPts val="0"/>
              </a:spcAft>
              <a:buClrTx/>
              <a:buSzTx/>
              <a:buFontTx/>
              <a:buNone/>
              <a:tabLst/>
              <a:defRPr/>
            </a:pPr>
            <a:r>
              <a:rPr kumimoji="0" lang="fr-CA" sz="900" b="0" i="0" u="none" strike="noStrike" kern="1200" cap="none" spc="0" normalizeH="0" baseline="0" noProof="0" dirty="0" smtClean="0">
                <a:ln>
                  <a:noFill/>
                </a:ln>
                <a:solidFill>
                  <a:srgbClr val="000000"/>
                </a:solidFill>
                <a:effectLst/>
                <a:uLnTx/>
                <a:uFillTx/>
                <a:latin typeface="Arial" panose="020B0604020202020204"/>
              </a:rPr>
              <a:t>S’applique </a:t>
            </a:r>
            <a:r>
              <a:rPr kumimoji="0" lang="fr-CA" sz="900" b="0" i="0" u="none" strike="noStrike" kern="1200" cap="none" spc="0" normalizeH="0" baseline="0" noProof="0" dirty="0">
                <a:ln>
                  <a:noFill/>
                </a:ln>
                <a:solidFill>
                  <a:srgbClr val="000000"/>
                </a:solidFill>
                <a:effectLst/>
                <a:uLnTx/>
                <a:uFillTx/>
                <a:latin typeface="Arial" panose="020B0604020202020204"/>
              </a:rPr>
              <a:t>aux </a:t>
            </a:r>
            <a:r>
              <a:rPr kumimoji="0" lang="fr-CA" sz="900" b="0" i="0" u="sng" strike="noStrike" kern="1200" cap="none" spc="0" normalizeH="0" baseline="0" noProof="0" dirty="0">
                <a:ln>
                  <a:noFill/>
                </a:ln>
                <a:solidFill>
                  <a:srgbClr val="000000"/>
                </a:solidFill>
                <a:effectLst/>
                <a:uLnTx/>
                <a:uFillTx/>
                <a:latin typeface="Arial" panose="020B0604020202020204"/>
              </a:rPr>
              <a:t>nouveaux</a:t>
            </a:r>
            <a:r>
              <a:rPr kumimoji="0" lang="fr-CA" sz="900" b="0" i="0" u="none" strike="noStrike" kern="1200" cap="none" spc="0" normalizeH="0" baseline="0" noProof="0" dirty="0">
                <a:ln>
                  <a:noFill/>
                </a:ln>
                <a:solidFill>
                  <a:srgbClr val="000000"/>
                </a:solidFill>
                <a:effectLst/>
                <a:uLnTx/>
                <a:uFillTx/>
                <a:latin typeface="Arial" panose="020B0604020202020204"/>
              </a:rPr>
              <a:t> médicaments brevetés</a:t>
            </a:r>
          </a:p>
        </p:txBody>
      </p:sp>
      <p:sp>
        <p:nvSpPr>
          <p:cNvPr id="12" name="Text Placeholder 2"/>
          <p:cNvSpPr txBox="1">
            <a:spLocks/>
          </p:cNvSpPr>
          <p:nvPr>
            <p:custDataLst>
              <p:tags r:id="rId6"/>
            </p:custDataLst>
          </p:nvPr>
        </p:nvSpPr>
        <p:spPr>
          <a:xfrm>
            <a:off x="6430598" y="913888"/>
            <a:ext cx="3968985" cy="1023728"/>
          </a:xfrm>
          <a:prstGeom prst="rect">
            <a:avLst/>
          </a:prstGeom>
        </p:spPr>
        <p:txBody>
          <a:bodyPr vert="horz" lIns="68580" tIns="34290" rIns="68580" bIns="34290" rtlCol="0">
            <a:normAutofit/>
          </a:bodyPr>
          <a:lstStyle>
            <a:lvl1pPr marL="342900" indent="-342900" algn="l" defTabSz="914400" rtl="0" eaLnBrk="1" latinLnBrk="0" hangingPunct="1">
              <a:lnSpc>
                <a:spcPct val="90000"/>
              </a:lnSpc>
              <a:spcBef>
                <a:spcPts val="1000"/>
              </a:spcBef>
              <a:buClr>
                <a:schemeClr val="accent2"/>
              </a:buClr>
              <a:buFont typeface="Arial"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2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685800" rtl="0" eaLnBrk="1" fontAlgn="auto" latinLnBrk="0" hangingPunct="1">
              <a:lnSpc>
                <a:spcPct val="90000"/>
              </a:lnSpc>
              <a:spcBef>
                <a:spcPts val="750"/>
              </a:spcBef>
              <a:spcAft>
                <a:spcPts val="0"/>
              </a:spcAft>
              <a:buClr>
                <a:srgbClr val="EF523F"/>
              </a:buClr>
              <a:buSzTx/>
              <a:buFont typeface="Arial" charset="0"/>
              <a:buNone/>
              <a:tabLst/>
              <a:defRPr/>
            </a:pPr>
            <a:endParaRPr kumimoji="0" lang="en-CA" sz="1500" b="0" i="0" u="none" strike="noStrike" kern="1200" cap="none" spc="0" normalizeH="0" baseline="0" noProof="0" dirty="0">
              <a:ln>
                <a:noFill/>
              </a:ln>
              <a:solidFill>
                <a:srgbClr val="000000"/>
              </a:solidFill>
              <a:effectLst/>
              <a:uLnTx/>
              <a:uFillTx/>
              <a:latin typeface="Arial" panose="020B0604020202020204"/>
              <a:ea typeface="+mn-ea"/>
              <a:cs typeface="+mn-cs"/>
            </a:endParaRPr>
          </a:p>
        </p:txBody>
      </p:sp>
      <p:sp>
        <p:nvSpPr>
          <p:cNvPr id="2" name="Title 1"/>
          <p:cNvSpPr>
            <a:spLocks noGrp="1"/>
          </p:cNvSpPr>
          <p:nvPr>
            <p:ph type="title"/>
            <p:custDataLst>
              <p:tags r:id="rId7"/>
            </p:custDataLst>
          </p:nvPr>
        </p:nvSpPr>
        <p:spPr/>
        <p:txBody>
          <a:bodyPr/>
          <a:lstStyle/>
          <a:p>
            <a:r>
              <a:rPr lang="fr-CA" dirty="0"/>
              <a:t>Survol du nouveau cadre de réglementation du CEPMB</a:t>
            </a:r>
            <a:r>
              <a:rPr dirty="0"/>
              <a:t/>
            </a:r>
            <a:br>
              <a:rPr dirty="0"/>
            </a:br>
            <a:r>
              <a:rPr lang="fr-CA" sz="2000" dirty="0"/>
              <a:t>Principales différences entre </a:t>
            </a:r>
            <a:r>
              <a:rPr lang="fr-CA" sz="2000" dirty="0" smtClean="0"/>
              <a:t>l’ancien </a:t>
            </a:r>
            <a:r>
              <a:rPr lang="fr-CA" sz="2000" dirty="0"/>
              <a:t>et le nouveau règlement</a:t>
            </a:r>
          </a:p>
        </p:txBody>
      </p:sp>
    </p:spTree>
    <p:extLst>
      <p:ext uri="{BB962C8B-B14F-4D97-AF65-F5344CB8AC3E}">
        <p14:creationId xmlns:p14="http://schemas.microsoft.com/office/powerpoint/2010/main" val="248118953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custDataLst>
              <p:tags r:id="rId1"/>
            </p:custDataLst>
          </p:nvPr>
        </p:nvSpPr>
        <p:spPr>
          <a:xfrm>
            <a:off x="1272539" y="1581407"/>
            <a:ext cx="9344985" cy="4917159"/>
          </a:xfrm>
        </p:spPr>
        <p:txBody>
          <a:bodyPr>
            <a:normAutofit/>
          </a:bodyPr>
          <a:lstStyle/>
          <a:p>
            <a:pPr marL="457200" indent="-457200">
              <a:buFont typeface="+mj-lt"/>
              <a:buAutoNum type="arabicPeriod"/>
            </a:pPr>
            <a:r>
              <a:rPr lang="fr-CA" sz="2000" b="1" dirty="0"/>
              <a:t>Droits acquis</a:t>
            </a:r>
            <a:endParaRPr lang="fr-CA" sz="2000" dirty="0"/>
          </a:p>
          <a:p>
            <a:pPr marL="428632" lvl="1" indent="0">
              <a:buNone/>
            </a:pPr>
            <a:r>
              <a:rPr lang="fr-CA" sz="1800" dirty="0"/>
              <a:t>Les médicaments dont le numéro DIN a été émis avant le 21 août 2019 ne sont pas soumis aux nouveaux facteurs de prix excessifs.</a:t>
            </a:r>
          </a:p>
          <a:p>
            <a:pPr marL="457200" indent="-457200">
              <a:buFont typeface="+mj-lt"/>
              <a:buAutoNum type="arabicPeriod"/>
            </a:pPr>
            <a:endParaRPr lang="fr-CA" sz="2000" dirty="0"/>
          </a:p>
          <a:p>
            <a:pPr marL="457200" indent="-457200">
              <a:buFont typeface="+mj-lt"/>
              <a:buAutoNum type="arabicPeriod"/>
            </a:pPr>
            <a:r>
              <a:rPr lang="fr-CA" sz="2000" b="1" dirty="0"/>
              <a:t>Exigences </a:t>
            </a:r>
            <a:r>
              <a:rPr lang="fr-CA" sz="2000" b="1" dirty="0" smtClean="0"/>
              <a:t>limitées en </a:t>
            </a:r>
            <a:r>
              <a:rPr lang="fr-CA" sz="2000" b="1" dirty="0"/>
              <a:t>matière de </a:t>
            </a:r>
            <a:r>
              <a:rPr lang="fr-CA" sz="2000" b="1" dirty="0" smtClean="0"/>
              <a:t>dépôt</a:t>
            </a:r>
            <a:endParaRPr lang="fr-CA" sz="2000" dirty="0"/>
          </a:p>
          <a:p>
            <a:pPr marL="428632" lvl="1" indent="0">
              <a:buNone/>
            </a:pPr>
            <a:r>
              <a:rPr lang="fr-CA" sz="1800" dirty="0"/>
              <a:t>Les brevetés ne sont pas tenus de présenter des analyses </a:t>
            </a:r>
            <a:r>
              <a:rPr lang="fr-CA" sz="1800" dirty="0" smtClean="0"/>
              <a:t>coût-utilité </a:t>
            </a:r>
            <a:r>
              <a:rPr lang="fr-CA" sz="1800" dirty="0"/>
              <a:t>pour les médicaments dont les coûts de traitement annuels sont inférieurs à 50 % du PIB par habitant.</a:t>
            </a:r>
          </a:p>
          <a:p>
            <a:pPr marL="457200" indent="-457200">
              <a:buFont typeface="+mj-lt"/>
              <a:buAutoNum type="arabicPeriod"/>
            </a:pPr>
            <a:endParaRPr lang="fr-CA" sz="2000" dirty="0"/>
          </a:p>
          <a:p>
            <a:pPr marL="457200" indent="-457200">
              <a:buFont typeface="+mj-lt"/>
              <a:buAutoNum type="arabicPeriod"/>
            </a:pPr>
            <a:r>
              <a:rPr lang="fr-CA" sz="2000" b="1" dirty="0"/>
              <a:t>Tableau comparatif des </a:t>
            </a:r>
            <a:r>
              <a:rPr lang="fr-CA" sz="2000" b="1" dirty="0" smtClean="0"/>
              <a:t>pays</a:t>
            </a:r>
            <a:endParaRPr lang="fr-CA" sz="2000" dirty="0"/>
          </a:p>
          <a:p>
            <a:pPr marL="428632" lvl="1" indent="0">
              <a:buNone/>
            </a:pPr>
            <a:r>
              <a:rPr lang="fr-CA" sz="1800" dirty="0"/>
              <a:t>On a retiré la Corée du Sud du tableau.</a:t>
            </a:r>
          </a:p>
        </p:txBody>
      </p:sp>
      <p:sp>
        <p:nvSpPr>
          <p:cNvPr id="3" name="Title 2"/>
          <p:cNvSpPr>
            <a:spLocks noGrp="1"/>
          </p:cNvSpPr>
          <p:nvPr>
            <p:ph type="title"/>
            <p:custDataLst>
              <p:tags r:id="rId2"/>
            </p:custDataLst>
          </p:nvPr>
        </p:nvSpPr>
        <p:spPr/>
        <p:txBody>
          <a:bodyPr/>
          <a:lstStyle/>
          <a:p>
            <a:r>
              <a:rPr lang="fr-CA" dirty="0"/>
              <a:t>Différence entre les versions proposée et modifiée </a:t>
            </a:r>
            <a:r>
              <a:rPr lang="fr-CA" dirty="0" smtClean="0"/>
              <a:t>du </a:t>
            </a:r>
            <a:r>
              <a:rPr lang="fr-CA" dirty="0"/>
              <a:t>règlement</a:t>
            </a:r>
          </a:p>
        </p:txBody>
      </p:sp>
      <p:sp>
        <p:nvSpPr>
          <p:cNvPr id="4" name="Slide Number Placeholder 3"/>
          <p:cNvSpPr>
            <a:spLocks noGrp="1"/>
          </p:cNvSpPr>
          <p:nvPr>
            <p:ph type="sldNum" sz="quarter" idx="4294967295"/>
            <p:custDataLst>
              <p:tags r:id="rId3"/>
            </p:custDataLst>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47DBEAC-8B79-F045-AB5E-EB5B72EE06CE}" type="slidenum">
              <a:rPr kumimoji="0" lang="en-US" sz="1200" b="0" i="0" u="none" strike="noStrike" kern="1200" cap="none" spc="0" normalizeH="0" baseline="0" noProof="0" smtClean="0">
                <a:ln>
                  <a:noFill/>
                </a:ln>
                <a:solidFill>
                  <a:srgbClr val="000000">
                    <a:tint val="75000"/>
                  </a:srgbClr>
                </a:solidFill>
                <a:effectLst/>
                <a:uLnTx/>
                <a:uFillTx/>
                <a:latin typeface="Arial" panose="020B06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fr-CA" sz="1200" b="0" i="0" u="none" strike="noStrike" kern="1200" cap="none" spc="0" normalizeH="0" baseline="0" noProof="0" dirty="0">
              <a:ln>
                <a:noFill/>
              </a:ln>
              <a:solidFill>
                <a:srgbClr val="000000">
                  <a:tint val="75000"/>
                </a:srgbClr>
              </a:solidFill>
              <a:effectLst/>
              <a:uLnTx/>
              <a:uFillTx/>
              <a:latin typeface="Arial" panose="020B0604020202020204"/>
              <a:ea typeface="+mn-ea"/>
              <a:cs typeface="+mn-cs"/>
            </a:endParaRPr>
          </a:p>
        </p:txBody>
      </p:sp>
    </p:spTree>
    <p:extLst>
      <p:ext uri="{BB962C8B-B14F-4D97-AF65-F5344CB8AC3E}">
        <p14:creationId xmlns:p14="http://schemas.microsoft.com/office/powerpoint/2010/main" val="411628361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sz="quarter" idx="10"/>
            <p:custDataLst>
              <p:tags r:id="rId1"/>
            </p:custDataLst>
          </p:nvPr>
        </p:nvSpPr>
        <p:spPr/>
        <p:txBody>
          <a:bodyPr/>
          <a:lstStyle/>
          <a:p>
            <a:r>
              <a:rPr lang="fr-CA"/>
              <a:t>Lignes directrices provisoires du CEPMB</a:t>
            </a:r>
          </a:p>
        </p:txBody>
      </p:sp>
      <p:sp>
        <p:nvSpPr>
          <p:cNvPr id="3" name="Text Placeholder 3"/>
          <p:cNvSpPr txBox="1">
            <a:spLocks/>
          </p:cNvSpPr>
          <p:nvPr>
            <p:custDataLst>
              <p:tags r:id="rId2"/>
            </p:custDataLst>
          </p:nvPr>
        </p:nvSpPr>
        <p:spPr>
          <a:xfrm>
            <a:off x="1051789" y="3950210"/>
            <a:ext cx="5719619" cy="890588"/>
          </a:xfrm>
          <a:prstGeom prst="rect">
            <a:avLst/>
          </a:prstGeom>
        </p:spPr>
        <p:txBody>
          <a:bodyPr vert="horz" lIns="91440" tIns="45720" rIns="91440" bIns="45720" rtlCol="0" anchor="ctr" anchorCtr="1">
            <a:noAutofit/>
          </a:bodyPr>
          <a:lstStyle>
            <a:lvl1pPr marL="0" indent="0" algn="ctr" defTabSz="914400" rtl="0" eaLnBrk="1" latinLnBrk="0" hangingPunct="1">
              <a:lnSpc>
                <a:spcPct val="90000"/>
              </a:lnSpc>
              <a:spcBef>
                <a:spcPts val="1000"/>
              </a:spcBef>
              <a:buFont typeface="Arial" panose="020B0604020202020204" pitchFamily="34" charset="0"/>
              <a:buNone/>
              <a:defRPr sz="4000" kern="1200">
                <a:solidFill>
                  <a:schemeClr val="bg2">
                    <a:lumMod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fr-CA" sz="2400" b="0" i="0" u="none" strike="noStrike" kern="1200" cap="none" spc="0" normalizeH="0" baseline="0" noProof="0" dirty="0" smtClean="0">
                <a:ln>
                  <a:noFill/>
                </a:ln>
                <a:solidFill>
                  <a:srgbClr val="E7E6E6">
                    <a:lumMod val="50000"/>
                  </a:srgbClr>
                </a:solidFill>
                <a:effectLst/>
                <a:uLnTx/>
                <a:uFillTx/>
                <a:latin typeface="Arial" panose="020B0604020202020204"/>
              </a:rPr>
              <a:t>Publication le </a:t>
            </a:r>
            <a:r>
              <a:rPr kumimoji="0" lang="fr-CA" sz="2400" b="0" i="0" u="none" strike="noStrike" kern="1200" cap="none" spc="0" normalizeH="0" baseline="0" noProof="0" dirty="0">
                <a:ln>
                  <a:noFill/>
                </a:ln>
                <a:solidFill>
                  <a:srgbClr val="E7E6E6">
                    <a:lumMod val="50000"/>
                  </a:srgbClr>
                </a:solidFill>
                <a:effectLst/>
                <a:uLnTx/>
                <a:uFillTx/>
                <a:latin typeface="Arial" panose="020B0604020202020204"/>
              </a:rPr>
              <a:t>21 novembre 2019</a:t>
            </a:r>
            <a:endParaRPr kumimoji="0" lang="fr-CA" sz="2400" b="0" i="0" u="none" strike="noStrike" kern="1200" cap="none" spc="0" normalizeH="0" baseline="0" noProof="0" dirty="0">
              <a:ln>
                <a:noFill/>
              </a:ln>
              <a:solidFill>
                <a:srgbClr val="E7E6E6">
                  <a:lumMod val="50000"/>
                </a:srgbClr>
              </a:solidFill>
              <a:effectLst/>
              <a:uLnTx/>
              <a:uFillTx/>
              <a:latin typeface="Arial" panose="020B0604020202020204"/>
              <a:ea typeface="+mn-ea"/>
              <a:cs typeface="+mn-cs"/>
            </a:endParaRPr>
          </a:p>
        </p:txBody>
      </p:sp>
    </p:spTree>
    <p:extLst>
      <p:ext uri="{BB962C8B-B14F-4D97-AF65-F5344CB8AC3E}">
        <p14:creationId xmlns:p14="http://schemas.microsoft.com/office/powerpoint/2010/main" val="247335292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p:txBody>
          <a:bodyPr/>
          <a:lstStyle/>
          <a:p>
            <a:r>
              <a:rPr lang="fr-CA"/>
              <a:t>Décomposition des nouvelles lignes directrices proposées</a:t>
            </a:r>
            <a:endParaRPr lang="fr-CA" dirty="0"/>
          </a:p>
        </p:txBody>
      </p:sp>
      <p:sp>
        <p:nvSpPr>
          <p:cNvPr id="4" name="Text Placeholder 3"/>
          <p:cNvSpPr>
            <a:spLocks noGrp="1"/>
          </p:cNvSpPr>
          <p:nvPr>
            <p:ph type="body" sz="quarter" idx="13"/>
            <p:custDataLst>
              <p:tags r:id="rId2"/>
            </p:custDataLst>
          </p:nvPr>
        </p:nvSpPr>
        <p:spPr/>
        <p:txBody>
          <a:bodyPr>
            <a:noAutofit/>
          </a:bodyPr>
          <a:lstStyle/>
          <a:p>
            <a:pPr marL="0" indent="0">
              <a:buNone/>
            </a:pPr>
            <a:r>
              <a:rPr lang="fr-CA" sz="1800" dirty="0"/>
              <a:t>Une approche de réglementation des prix fondée sur les risques qui tient compte de la valeur et de </a:t>
            </a:r>
            <a:r>
              <a:rPr lang="fr-CA" sz="1800" dirty="0" smtClean="0"/>
              <a:t>l’</a:t>
            </a:r>
            <a:r>
              <a:rPr lang="fr-CA" sz="1800" dirty="0" err="1" smtClean="0"/>
              <a:t>abordabilité</a:t>
            </a:r>
            <a:r>
              <a:rPr lang="fr-CA" sz="1800" dirty="0"/>
              <a:t>, en plus des prix courants dans </a:t>
            </a:r>
            <a:r>
              <a:rPr lang="fr-CA" sz="1800" dirty="0" smtClean="0"/>
              <a:t>d’autres </a:t>
            </a:r>
            <a:r>
              <a:rPr lang="fr-CA" sz="1800" dirty="0"/>
              <a:t>pays aux vues similaires. </a:t>
            </a:r>
          </a:p>
          <a:p>
            <a:r>
              <a:rPr lang="fr-CA" dirty="0"/>
              <a:t>Processus </a:t>
            </a:r>
            <a:r>
              <a:rPr lang="fr-CA" dirty="0" smtClean="0"/>
              <a:t>d’examen </a:t>
            </a:r>
            <a:r>
              <a:rPr lang="fr-CA" dirty="0"/>
              <a:t>du </a:t>
            </a:r>
            <a:r>
              <a:rPr lang="fr-CA" dirty="0" smtClean="0"/>
              <a:t>prix</a:t>
            </a:r>
          </a:p>
          <a:p>
            <a:endParaRPr lang="fr-CA" dirty="0"/>
          </a:p>
          <a:p>
            <a:pPr marL="1228732" lvl="2" indent="-342900">
              <a:buFont typeface="+mj-lt"/>
              <a:buAutoNum type="arabicPeriod"/>
            </a:pPr>
            <a:r>
              <a:rPr lang="fr-CA" b="1" dirty="0" smtClean="0">
                <a:solidFill>
                  <a:srgbClr val="C00000"/>
                </a:solidFill>
              </a:rPr>
              <a:t>ÉTAPE 1 : </a:t>
            </a:r>
            <a:r>
              <a:rPr lang="fr-CA" b="1" dirty="0" err="1" smtClean="0">
                <a:solidFill>
                  <a:srgbClr val="C00000"/>
                </a:solidFill>
              </a:rPr>
              <a:t>PCMp</a:t>
            </a:r>
            <a:r>
              <a:rPr lang="fr-CA" b="1" dirty="0" smtClean="0">
                <a:solidFill>
                  <a:srgbClr val="C00000"/>
                </a:solidFill>
              </a:rPr>
              <a:t> (TOUS LES MÉDICAMENTS BREVETÉS)</a:t>
            </a:r>
          </a:p>
          <a:p>
            <a:pPr marL="1228732" lvl="2" indent="-342900">
              <a:buFont typeface="+mj-lt"/>
              <a:buAutoNum type="arabicPeriod"/>
            </a:pPr>
            <a:r>
              <a:rPr lang="fr-CA" b="1" dirty="0" smtClean="0">
                <a:solidFill>
                  <a:srgbClr val="C00000"/>
                </a:solidFill>
              </a:rPr>
              <a:t>ÉTAPE 2 : PCM </a:t>
            </a:r>
            <a:r>
              <a:rPr lang="fr-CA" b="1" dirty="0">
                <a:solidFill>
                  <a:srgbClr val="C00000"/>
                </a:solidFill>
              </a:rPr>
              <a:t>TOUS LES MÉDICAMENTS BREVETÉS)</a:t>
            </a:r>
          </a:p>
          <a:p>
            <a:pPr marL="1228732" lvl="2" indent="-342900">
              <a:buFont typeface="+mj-lt"/>
              <a:buAutoNum type="arabicPeriod"/>
            </a:pPr>
            <a:r>
              <a:rPr lang="fr-CA" b="1" dirty="0" smtClean="0">
                <a:solidFill>
                  <a:srgbClr val="C00000"/>
                </a:solidFill>
              </a:rPr>
              <a:t>ÉTAPE 3 : PEM (MÉDICAMENTS BREVETÉS DE CATÉGORIE I SEULEMENT)</a:t>
            </a:r>
          </a:p>
          <a:p>
            <a:pPr marL="1228732" lvl="2" indent="-342900">
              <a:buFont typeface="+mj-lt"/>
              <a:buAutoNum type="arabicPeriod"/>
            </a:pPr>
            <a:r>
              <a:rPr lang="fr-CA" b="1" dirty="0" smtClean="0">
                <a:solidFill>
                  <a:srgbClr val="C00000"/>
                </a:solidFill>
              </a:rPr>
              <a:t>ÉTAPE 4 : DÉTERMINATION DE L’INDICATION PERTINENTE</a:t>
            </a:r>
            <a:endParaRPr lang="fr-CA" b="1" dirty="0">
              <a:solidFill>
                <a:srgbClr val="C00000"/>
              </a:solidFill>
            </a:endParaRPr>
          </a:p>
          <a:p>
            <a:pPr marL="0" indent="0">
              <a:buNone/>
            </a:pPr>
            <a:endParaRPr lang="fr-CA" sz="1800" dirty="0"/>
          </a:p>
          <a:p>
            <a:r>
              <a:rPr lang="fr-CA" dirty="0"/>
              <a:t>Réévaluation </a:t>
            </a:r>
          </a:p>
          <a:p>
            <a:r>
              <a:rPr lang="fr-CA" dirty="0"/>
              <a:t>Exigences en matière de dépôt </a:t>
            </a:r>
          </a:p>
          <a:p>
            <a:pPr marL="0" indent="0">
              <a:buNone/>
            </a:pPr>
            <a:endParaRPr lang="fr-CA" sz="1800" dirty="0"/>
          </a:p>
          <a:p>
            <a:endParaRPr lang="fr-CA" sz="1800" dirty="0"/>
          </a:p>
        </p:txBody>
      </p:sp>
      <p:sp>
        <p:nvSpPr>
          <p:cNvPr id="6" name="Slide Number Placeholder 3"/>
          <p:cNvSpPr>
            <a:spLocks noGrp="1"/>
          </p:cNvSpPr>
          <p:nvPr>
            <p:ph type="sldNum" sz="quarter" idx="4294967295"/>
            <p:custDataLst>
              <p:tags r:id="rId3"/>
            </p:custDataLst>
          </p:nvPr>
        </p:nvSpPr>
        <p:spPr>
          <a:xfrm>
            <a:off x="259080" y="5730240"/>
            <a:ext cx="516449" cy="525780"/>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47DBEAC-8B79-F045-AB5E-EB5B72EE06CE}" type="slidenum">
              <a:rPr kumimoji="0" lang="en-US" sz="1200" b="0" i="0" u="none" strike="noStrike" kern="1200" cap="none" spc="0" normalizeH="0" baseline="0" noProof="0" smtClean="0">
                <a:ln>
                  <a:noFill/>
                </a:ln>
                <a:solidFill>
                  <a:srgbClr val="000000">
                    <a:tint val="75000"/>
                  </a:srgbClr>
                </a:solidFill>
                <a:effectLst/>
                <a:uLnTx/>
                <a:uFillTx/>
                <a:latin typeface="Arial" panose="020B06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fr-CA" sz="1200" b="0" i="0" u="none" strike="noStrike" kern="1200" cap="none" spc="0" normalizeH="0" baseline="0" noProof="0" dirty="0">
              <a:ln>
                <a:noFill/>
              </a:ln>
              <a:solidFill>
                <a:srgbClr val="000000">
                  <a:tint val="75000"/>
                </a:srgbClr>
              </a:solidFill>
              <a:effectLst/>
              <a:uLnTx/>
              <a:uFillTx/>
              <a:latin typeface="Arial" panose="020B0604020202020204"/>
              <a:ea typeface="+mn-ea"/>
              <a:cs typeface="+mn-cs"/>
            </a:endParaRPr>
          </a:p>
        </p:txBody>
      </p:sp>
    </p:spTree>
    <p:extLst>
      <p:ext uri="{BB962C8B-B14F-4D97-AF65-F5344CB8AC3E}">
        <p14:creationId xmlns:p14="http://schemas.microsoft.com/office/powerpoint/2010/main" val="308988003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custDataLst>
              <p:tags r:id="rId1"/>
            </p:custDataLst>
          </p:nvPr>
        </p:nvSpPr>
        <p:spPr/>
        <p:txBody>
          <a:bodyPr/>
          <a:lstStyle/>
          <a:p>
            <a:r>
              <a:rPr lang="fr-CA" dirty="0"/>
              <a:t>Schéma des nouvelles lignes directrices proposées</a:t>
            </a:r>
          </a:p>
        </p:txBody>
      </p:sp>
      <p:sp>
        <p:nvSpPr>
          <p:cNvPr id="4" name="Slide Number Placeholder 3"/>
          <p:cNvSpPr>
            <a:spLocks noGrp="1"/>
          </p:cNvSpPr>
          <p:nvPr>
            <p:ph type="sldNum" sz="quarter" idx="4294967295"/>
            <p:custDataLst>
              <p:tags r:id="rId2"/>
            </p:custDataLst>
          </p:nvPr>
        </p:nvSpPr>
        <p:spPr>
          <a:xfrm>
            <a:off x="259080" y="5730240"/>
            <a:ext cx="516449" cy="525780"/>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47DBEAC-8B79-F045-AB5E-EB5B72EE06CE}" type="slidenum">
              <a:rPr kumimoji="0" lang="en-US" sz="1200" b="0" i="0" u="none" strike="noStrike" kern="1200" cap="none" spc="0" normalizeH="0" baseline="0" noProof="0" smtClean="0">
                <a:ln>
                  <a:noFill/>
                </a:ln>
                <a:solidFill>
                  <a:srgbClr val="000000">
                    <a:tint val="75000"/>
                  </a:srgbClr>
                </a:solidFill>
                <a:effectLst/>
                <a:uLnTx/>
                <a:uFillTx/>
                <a:latin typeface="Arial" panose="020B06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en-US" sz="1200" b="0" i="0" u="none" strike="noStrike" kern="1200" cap="none" spc="0" normalizeH="0" baseline="0" noProof="0">
              <a:ln>
                <a:noFill/>
              </a:ln>
              <a:solidFill>
                <a:srgbClr val="000000">
                  <a:tint val="75000"/>
                </a:srgbClr>
              </a:solidFill>
              <a:effectLst/>
              <a:uLnTx/>
              <a:uFillTx/>
              <a:latin typeface="Arial" panose="020B0604020202020204"/>
              <a:ea typeface="+mn-ea"/>
              <a:cs typeface="+mn-cs"/>
            </a:endParaRPr>
          </a:p>
        </p:txBody>
      </p:sp>
      <p:sp>
        <p:nvSpPr>
          <p:cNvPr id="7" name="TextBox 6"/>
          <p:cNvSpPr txBox="1"/>
          <p:nvPr>
            <p:custDataLst>
              <p:tags r:id="rId3"/>
            </p:custDataLst>
          </p:nvPr>
        </p:nvSpPr>
        <p:spPr>
          <a:xfrm>
            <a:off x="10636363" y="1689216"/>
            <a:ext cx="1555637" cy="421653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1200"/>
              </a:spcBef>
              <a:spcAft>
                <a:spcPts val="0"/>
              </a:spcAft>
              <a:buClrTx/>
              <a:buSzTx/>
              <a:buFontTx/>
              <a:buNone/>
              <a:tabLst/>
              <a:defRPr/>
            </a:pPr>
            <a:r>
              <a:rPr kumimoji="0" lang="fr-CA" sz="1100" b="0" i="0" u="none" strike="noStrike" cap="none" normalizeH="0" baseline="0" noProof="0" dirty="0" err="1">
                <a:ln>
                  <a:noFill/>
                </a:ln>
                <a:solidFill>
                  <a:srgbClr val="000000"/>
                </a:solidFill>
                <a:uLnTx/>
                <a:uFillTx/>
                <a:latin typeface="Arial" panose="020B0604020202020204"/>
                <a:ea typeface="+mn-ea"/>
                <a:cs typeface="+mn-cs"/>
              </a:rPr>
              <a:t>PCMp</a:t>
            </a:r>
            <a:r>
              <a:rPr kumimoji="0" lang="fr-CA" sz="1100" b="0" i="0" u="none" strike="noStrike" cap="none" normalizeH="0" baseline="0" noProof="0" dirty="0">
                <a:ln>
                  <a:noFill/>
                </a:ln>
                <a:solidFill>
                  <a:srgbClr val="000000"/>
                </a:solidFill>
                <a:uLnTx/>
                <a:uFillTx/>
                <a:latin typeface="Arial" panose="020B0604020202020204"/>
                <a:ea typeface="+mn-ea"/>
                <a:cs typeface="+mn-cs"/>
              </a:rPr>
              <a:t> : Prix courant maximum provisoire</a:t>
            </a:r>
          </a:p>
          <a:p>
            <a:pPr marL="0" marR="0" lvl="0" indent="0" algn="l" defTabSz="914400" rtl="0" eaLnBrk="1" fontAlgn="auto" latinLnBrk="0" hangingPunct="1">
              <a:lnSpc>
                <a:spcPct val="100000"/>
              </a:lnSpc>
              <a:spcBef>
                <a:spcPts val="1200"/>
              </a:spcBef>
              <a:spcAft>
                <a:spcPts val="0"/>
              </a:spcAft>
              <a:buClrTx/>
              <a:buSzTx/>
              <a:buFontTx/>
              <a:buNone/>
              <a:tabLst/>
              <a:defRPr/>
            </a:pPr>
            <a:r>
              <a:rPr kumimoji="0" lang="fr-CA" sz="1100" b="0" i="0" u="none" strike="noStrike" cap="none" normalizeH="0" baseline="0" noProof="0" dirty="0">
                <a:ln>
                  <a:noFill/>
                </a:ln>
                <a:solidFill>
                  <a:srgbClr val="000000"/>
                </a:solidFill>
                <a:uLnTx/>
                <a:uFillTx/>
                <a:latin typeface="Arial" panose="020B0604020202020204"/>
                <a:ea typeface="+mn-ea"/>
                <a:cs typeface="+mn-cs"/>
              </a:rPr>
              <a:t>PCM : Prix courant maximum</a:t>
            </a:r>
          </a:p>
          <a:p>
            <a:pPr marL="0" marR="0" lvl="0" indent="0" algn="l" defTabSz="914400" rtl="0" eaLnBrk="1" fontAlgn="auto" latinLnBrk="0" hangingPunct="1">
              <a:lnSpc>
                <a:spcPct val="100000"/>
              </a:lnSpc>
              <a:spcBef>
                <a:spcPts val="1200"/>
              </a:spcBef>
              <a:spcAft>
                <a:spcPts val="0"/>
              </a:spcAft>
              <a:buClrTx/>
              <a:buSzTx/>
              <a:buFontTx/>
              <a:buNone/>
              <a:tabLst/>
              <a:defRPr/>
            </a:pPr>
            <a:r>
              <a:rPr kumimoji="0" lang="fr-CA" sz="1100" b="0" i="0" u="none" strike="noStrike" cap="none" normalizeH="0" baseline="0" noProof="0" dirty="0">
                <a:ln>
                  <a:noFill/>
                </a:ln>
                <a:solidFill>
                  <a:srgbClr val="000000"/>
                </a:solidFill>
                <a:uLnTx/>
                <a:uFillTx/>
                <a:latin typeface="Arial" panose="020B0604020202020204"/>
                <a:ea typeface="+mn-ea"/>
                <a:cs typeface="+mn-cs"/>
              </a:rPr>
              <a:t>PEM : Prix escompté maximum</a:t>
            </a:r>
          </a:p>
          <a:p>
            <a:pPr marL="0" marR="0" lvl="0" indent="0" algn="l" defTabSz="914400" rtl="0" eaLnBrk="1" fontAlgn="auto" latinLnBrk="0" hangingPunct="1">
              <a:lnSpc>
                <a:spcPct val="100000"/>
              </a:lnSpc>
              <a:spcBef>
                <a:spcPts val="1200"/>
              </a:spcBef>
              <a:spcAft>
                <a:spcPts val="0"/>
              </a:spcAft>
              <a:buClrTx/>
              <a:buSzTx/>
              <a:buFontTx/>
              <a:buNone/>
              <a:tabLst/>
              <a:defRPr/>
            </a:pPr>
            <a:r>
              <a:rPr kumimoji="0" lang="fr-CA" sz="1100" b="0" i="0" u="none" strike="noStrike" cap="none" normalizeH="0" baseline="0" noProof="0" dirty="0">
                <a:ln>
                  <a:noFill/>
                </a:ln>
                <a:solidFill>
                  <a:srgbClr val="000000"/>
                </a:solidFill>
                <a:uLnTx/>
                <a:uFillTx/>
                <a:latin typeface="Arial" panose="020B0604020202020204"/>
                <a:ea typeface="+mn-ea"/>
                <a:cs typeface="+mn-cs"/>
              </a:rPr>
              <a:t>MPI : Médiane des prix courants internationaux</a:t>
            </a:r>
          </a:p>
          <a:p>
            <a:pPr marL="0" marR="0" lvl="0" indent="0" algn="l" defTabSz="914400" rtl="0" eaLnBrk="1" fontAlgn="auto" latinLnBrk="0" hangingPunct="1">
              <a:lnSpc>
                <a:spcPct val="100000"/>
              </a:lnSpc>
              <a:spcBef>
                <a:spcPts val="1200"/>
              </a:spcBef>
              <a:spcAft>
                <a:spcPts val="0"/>
              </a:spcAft>
              <a:buClrTx/>
              <a:buSzTx/>
              <a:buFontTx/>
              <a:buNone/>
              <a:tabLst/>
              <a:defRPr/>
            </a:pPr>
            <a:r>
              <a:rPr kumimoji="0" lang="fr-CA" sz="1100" b="0" i="0" u="none" strike="noStrike" cap="none" normalizeH="0" baseline="0" noProof="0" dirty="0">
                <a:ln>
                  <a:noFill/>
                </a:ln>
                <a:solidFill>
                  <a:srgbClr val="000000"/>
                </a:solidFill>
                <a:uLnTx/>
                <a:uFillTx/>
                <a:latin typeface="Arial" panose="020B0604020202020204"/>
                <a:ea typeface="+mn-ea"/>
                <a:cs typeface="+mn-cs"/>
              </a:rPr>
              <a:t>PIF : Prix international le plus faible</a:t>
            </a:r>
          </a:p>
          <a:p>
            <a:pPr marL="0" marR="0" lvl="0" indent="0" algn="l" defTabSz="914400" rtl="0" eaLnBrk="1" fontAlgn="auto" latinLnBrk="0" hangingPunct="1">
              <a:lnSpc>
                <a:spcPct val="100000"/>
              </a:lnSpc>
              <a:spcBef>
                <a:spcPts val="1200"/>
              </a:spcBef>
              <a:spcAft>
                <a:spcPts val="0"/>
              </a:spcAft>
              <a:buClrTx/>
              <a:buSzTx/>
              <a:buFontTx/>
              <a:buNone/>
              <a:tabLst/>
              <a:defRPr/>
            </a:pPr>
            <a:r>
              <a:rPr kumimoji="0" lang="fr-CA" sz="1100" b="0" i="0" u="none" strike="noStrike" cap="none" normalizeH="0" baseline="0" noProof="0" dirty="0" err="1">
                <a:ln>
                  <a:noFill/>
                </a:ln>
                <a:solidFill>
                  <a:srgbClr val="000000"/>
                </a:solidFill>
                <a:uLnTx/>
                <a:uFillTx/>
                <a:latin typeface="Arial" panose="020B0604020202020204"/>
                <a:ea typeface="+mn-ea"/>
                <a:cs typeface="+mn-cs"/>
              </a:rPr>
              <a:t>CCTn</a:t>
            </a:r>
            <a:r>
              <a:rPr kumimoji="0" lang="fr-CA" sz="1100" b="0" i="0" u="none" strike="noStrike" cap="none" normalizeH="0" baseline="0" noProof="0" dirty="0">
                <a:ln>
                  <a:noFill/>
                </a:ln>
                <a:solidFill>
                  <a:srgbClr val="000000"/>
                </a:solidFill>
                <a:uLnTx/>
                <a:uFillTx/>
                <a:latin typeface="Arial" panose="020B0604020202020204"/>
                <a:ea typeface="+mn-ea"/>
                <a:cs typeface="+mn-cs"/>
              </a:rPr>
              <a:t> : Comparaison selon la catégorie thérapeutique des prix nationaux </a:t>
            </a:r>
          </a:p>
          <a:p>
            <a:pPr marL="0" marR="0" lvl="0" indent="0" algn="l" defTabSz="914400" rtl="0" eaLnBrk="1" fontAlgn="auto" latinLnBrk="0" hangingPunct="1">
              <a:lnSpc>
                <a:spcPct val="100000"/>
              </a:lnSpc>
              <a:spcBef>
                <a:spcPts val="1200"/>
              </a:spcBef>
              <a:spcAft>
                <a:spcPts val="0"/>
              </a:spcAft>
              <a:buClrTx/>
              <a:buSzTx/>
              <a:buFontTx/>
              <a:buNone/>
              <a:tabLst/>
              <a:defRPr/>
            </a:pPr>
            <a:r>
              <a:rPr kumimoji="0" lang="fr-CA" sz="1100" b="0" i="0" u="none" strike="noStrike" cap="none" normalizeH="0" baseline="0" noProof="0" dirty="0" err="1">
                <a:ln>
                  <a:noFill/>
                </a:ln>
                <a:solidFill>
                  <a:srgbClr val="000000"/>
                </a:solidFill>
                <a:uLnTx/>
                <a:uFillTx/>
                <a:latin typeface="Arial" panose="020B0604020202020204"/>
                <a:ea typeface="+mn-ea"/>
                <a:cs typeface="+mn-cs"/>
              </a:rPr>
              <a:t>CCTi</a:t>
            </a:r>
            <a:r>
              <a:rPr kumimoji="0" lang="fr-CA" sz="1100" b="0" i="0" u="none" strike="noStrike" cap="none" normalizeH="0" baseline="0" noProof="0" dirty="0">
                <a:ln>
                  <a:noFill/>
                </a:ln>
                <a:solidFill>
                  <a:srgbClr val="000000"/>
                </a:solidFill>
                <a:uLnTx/>
                <a:uFillTx/>
                <a:latin typeface="Arial" panose="020B0604020202020204"/>
                <a:ea typeface="+mn-ea"/>
                <a:cs typeface="+mn-cs"/>
              </a:rPr>
              <a:t> : Comparaison selon la catégorie thérapeutique des prix internationaux </a:t>
            </a:r>
          </a:p>
          <a:p>
            <a:pPr marL="0" marR="0" lvl="0" indent="0" algn="l" defTabSz="914400" rtl="0" eaLnBrk="1" fontAlgn="auto" latinLnBrk="0" hangingPunct="1">
              <a:lnSpc>
                <a:spcPct val="100000"/>
              </a:lnSpc>
              <a:spcBef>
                <a:spcPts val="1200"/>
              </a:spcBef>
              <a:spcAft>
                <a:spcPts val="0"/>
              </a:spcAft>
              <a:buClrTx/>
              <a:buSzTx/>
              <a:buFontTx/>
              <a:buNone/>
              <a:tabLst/>
              <a:defRPr/>
            </a:pPr>
            <a:r>
              <a:rPr kumimoji="0" lang="fr-CA" sz="1100" b="0" i="0" u="none" strike="noStrike" cap="none" normalizeH="0" baseline="0" noProof="0" dirty="0">
                <a:ln>
                  <a:noFill/>
                </a:ln>
                <a:solidFill>
                  <a:srgbClr val="000000"/>
                </a:solidFill>
                <a:uLnTx/>
                <a:uFillTx/>
                <a:latin typeface="Arial" panose="020B0604020202020204"/>
                <a:ea typeface="+mn-ea"/>
                <a:cs typeface="+mn-cs"/>
              </a:rPr>
              <a:t>PTM : Prix de transaction moyen</a:t>
            </a:r>
          </a:p>
        </p:txBody>
      </p:sp>
      <p:pic>
        <p:nvPicPr>
          <p:cNvPr id="6" name="Picture 5">
            <a:extLst>
              <a:ext uri="{FF2B5EF4-FFF2-40B4-BE49-F238E27FC236}">
                <a16:creationId xmlns:a16="http://schemas.microsoft.com/office/drawing/2014/main" id="{174E12BF-2D4A-4C97-9E51-2D4CF490DCA2}"/>
              </a:ext>
            </a:extLst>
          </p:cNvPr>
          <p:cNvPicPr>
            <a:picLocks noChangeAspect="1"/>
          </p:cNvPicPr>
          <p:nvPr>
            <p:custDataLst>
              <p:tags r:id="rId4"/>
            </p:custDataLst>
          </p:nvPr>
        </p:nvPicPr>
        <p:blipFill>
          <a:blip r:embed="rId7">
            <a:extLst>
              <a:ext uri="{28A0092B-C50C-407E-A947-70E740481C1C}">
                <a14:useLocalDpi xmlns:a14="http://schemas.microsoft.com/office/drawing/2010/main" val="0"/>
              </a:ext>
            </a:extLst>
          </a:blip>
          <a:stretch>
            <a:fillRect/>
          </a:stretch>
        </p:blipFill>
        <p:spPr>
          <a:xfrm>
            <a:off x="1272539" y="1413319"/>
            <a:ext cx="9123318" cy="5195791"/>
          </a:xfrm>
          <a:prstGeom prst="rect">
            <a:avLst/>
          </a:prstGeom>
        </p:spPr>
      </p:pic>
    </p:spTree>
    <p:extLst>
      <p:ext uri="{BB962C8B-B14F-4D97-AF65-F5344CB8AC3E}">
        <p14:creationId xmlns:p14="http://schemas.microsoft.com/office/powerpoint/2010/main" val="288798852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able 5"/>
          <p:cNvGraphicFramePr>
            <a:graphicFrameLocks noGrp="1"/>
          </p:cNvGraphicFramePr>
          <p:nvPr>
            <p:custDataLst>
              <p:tags r:id="rId1"/>
            </p:custDataLst>
          </p:nvPr>
        </p:nvGraphicFramePr>
        <p:xfrm>
          <a:off x="1231693" y="1596102"/>
          <a:ext cx="10591440" cy="1374225"/>
        </p:xfrm>
        <a:graphic>
          <a:graphicData uri="http://schemas.openxmlformats.org/drawingml/2006/table">
            <a:tbl>
              <a:tblPr firstRow="1" bandRow="1">
                <a:tableStyleId>{69012ECD-51FC-41F1-AA8D-1B2483CD663E}</a:tableStyleId>
              </a:tblPr>
              <a:tblGrid>
                <a:gridCol w="5295720">
                  <a:extLst>
                    <a:ext uri="{9D8B030D-6E8A-4147-A177-3AD203B41FA5}">
                      <a16:colId xmlns:a16="http://schemas.microsoft.com/office/drawing/2014/main" val="3208890614"/>
                    </a:ext>
                  </a:extLst>
                </a:gridCol>
                <a:gridCol w="5295720">
                  <a:extLst>
                    <a:ext uri="{9D8B030D-6E8A-4147-A177-3AD203B41FA5}">
                      <a16:colId xmlns:a16="http://schemas.microsoft.com/office/drawing/2014/main" val="1020977893"/>
                    </a:ext>
                  </a:extLst>
                </a:gridCol>
              </a:tblGrid>
              <a:tr h="358533">
                <a:tc>
                  <a:txBody>
                    <a:bodyPr/>
                    <a:lstStyle/>
                    <a:p>
                      <a:pPr algn="ctr"/>
                      <a:r>
                        <a:rPr dirty="0" err="1"/>
                        <a:t>Lignes</a:t>
                      </a:r>
                      <a:r>
                        <a:rPr dirty="0"/>
                        <a:t> </a:t>
                      </a:r>
                      <a:r>
                        <a:rPr dirty="0" err="1"/>
                        <a:t>directrices</a:t>
                      </a:r>
                      <a:r>
                        <a:rPr dirty="0"/>
                        <a:t> </a:t>
                      </a:r>
                      <a:r>
                        <a:rPr dirty="0" err="1"/>
                        <a:t>précédentes</a:t>
                      </a:r>
                      <a:endParaRPr lang="fr-CA" dirty="0"/>
                    </a:p>
                  </a:txBody>
                  <a:tcPr/>
                </a:tc>
                <a:tc>
                  <a:txBody>
                    <a:bodyPr/>
                    <a:lstStyle/>
                    <a:p>
                      <a:pPr algn="ctr"/>
                      <a:r>
                        <a:t>Lignes directrices proposées : PCMp</a:t>
                      </a:r>
                      <a:endParaRPr lang="fr-CA" dirty="0"/>
                    </a:p>
                  </a:txBody>
                  <a:tcPr/>
                </a:tc>
                <a:extLst>
                  <a:ext uri="{0D108BD9-81ED-4DB2-BD59-A6C34878D82A}">
                    <a16:rowId xmlns:a16="http://schemas.microsoft.com/office/drawing/2014/main" val="3695750482"/>
                  </a:ext>
                </a:extLst>
              </a:tr>
              <a:tr h="368385">
                <a:tc gridSpan="2">
                  <a:txBody>
                    <a:bodyPr/>
                    <a:lstStyle/>
                    <a:p>
                      <a:pPr marL="0" indent="0" algn="ctr">
                        <a:buFont typeface="Arial" panose="020B0604020202020204" pitchFamily="34" charset="0"/>
                        <a:buNone/>
                      </a:pPr>
                      <a:r>
                        <a:rPr dirty="0"/>
                        <a:t>Le plafond </a:t>
                      </a:r>
                      <a:r>
                        <a:rPr dirty="0" err="1"/>
                        <a:t>provisoire</a:t>
                      </a:r>
                      <a:r>
                        <a:rPr dirty="0"/>
                        <a:t> </a:t>
                      </a:r>
                      <a:r>
                        <a:rPr dirty="0" err="1"/>
                        <a:t>est</a:t>
                      </a:r>
                      <a:r>
                        <a:rPr dirty="0"/>
                        <a:t> </a:t>
                      </a:r>
                      <a:r>
                        <a:rPr dirty="0" err="1"/>
                        <a:t>calculé</a:t>
                      </a:r>
                      <a:r>
                        <a:rPr dirty="0"/>
                        <a:t> </a:t>
                      </a:r>
                      <a:r>
                        <a:rPr dirty="0" err="1"/>
                        <a:t>une</a:t>
                      </a:r>
                      <a:r>
                        <a:rPr dirty="0"/>
                        <a:t> </a:t>
                      </a:r>
                      <a:r>
                        <a:rPr dirty="0" err="1"/>
                        <a:t>fois</a:t>
                      </a:r>
                      <a:r>
                        <a:rPr dirty="0"/>
                        <a:t> </a:t>
                      </a:r>
                      <a:r>
                        <a:rPr dirty="0" smtClean="0"/>
                        <a:t>l</a:t>
                      </a:r>
                      <a:r>
                        <a:rPr lang="fr-CA" dirty="0" smtClean="0"/>
                        <a:t>’</a:t>
                      </a:r>
                      <a:r>
                        <a:rPr dirty="0" smtClean="0"/>
                        <a:t>an</a:t>
                      </a:r>
                      <a:r>
                        <a:rPr dirty="0"/>
                        <a:t>. </a:t>
                      </a:r>
                    </a:p>
                  </a:txBody>
                  <a:tcPr/>
                </a:tc>
                <a:tc hMerge="1">
                  <a:txBody>
                    <a:bodyPr/>
                    <a:lstStyle/>
                    <a:p>
                      <a:pPr marL="0" indent="0" algn="ctr">
                        <a:buFont typeface="Arial" panose="020B0604020202020204" pitchFamily="34" charset="0"/>
                        <a:buNone/>
                      </a:pPr>
                      <a:endParaRPr lang="en-CA" baseline="0" dirty="0"/>
                    </a:p>
                  </a:txBody>
                  <a:tcPr/>
                </a:tc>
                <a:extLst>
                  <a:ext uri="{0D108BD9-81ED-4DB2-BD59-A6C34878D82A}">
                    <a16:rowId xmlns:a16="http://schemas.microsoft.com/office/drawing/2014/main" val="2873178261"/>
                  </a:ext>
                </a:extLst>
              </a:tr>
              <a:tr h="368385">
                <a:tc gridSpan="2">
                  <a:txBody>
                    <a:bodyPr/>
                    <a:lstStyle/>
                    <a:p>
                      <a:pPr marL="0" indent="0" algn="ctr">
                        <a:buFont typeface="Arial" panose="020B0604020202020204" pitchFamily="34" charset="0"/>
                        <a:buNone/>
                      </a:pPr>
                      <a:r>
                        <a:rPr dirty="0"/>
                        <a:t>La </a:t>
                      </a:r>
                      <a:r>
                        <a:rPr dirty="0" err="1"/>
                        <a:t>période</a:t>
                      </a:r>
                      <a:r>
                        <a:rPr dirty="0"/>
                        <a:t> </a:t>
                      </a:r>
                      <a:r>
                        <a:rPr dirty="0" err="1"/>
                        <a:t>provisoire</a:t>
                      </a:r>
                      <a:r>
                        <a:rPr dirty="0"/>
                        <a:t> se </a:t>
                      </a:r>
                      <a:r>
                        <a:rPr dirty="0" err="1"/>
                        <a:t>termine</a:t>
                      </a:r>
                      <a:r>
                        <a:rPr dirty="0"/>
                        <a:t> après 3 </a:t>
                      </a:r>
                      <a:r>
                        <a:rPr dirty="0" err="1"/>
                        <a:t>ans</a:t>
                      </a:r>
                      <a:r>
                        <a:rPr dirty="0"/>
                        <a:t> </a:t>
                      </a:r>
                      <a:r>
                        <a:rPr dirty="0" err="1"/>
                        <a:t>ou</a:t>
                      </a:r>
                      <a:r>
                        <a:rPr dirty="0"/>
                        <a:t> au moment </a:t>
                      </a:r>
                      <a:r>
                        <a:rPr dirty="0" err="1"/>
                        <a:t>où</a:t>
                      </a:r>
                      <a:r>
                        <a:rPr dirty="0"/>
                        <a:t> le </a:t>
                      </a:r>
                      <a:r>
                        <a:rPr dirty="0" err="1"/>
                        <a:t>même</a:t>
                      </a:r>
                      <a:r>
                        <a:rPr dirty="0"/>
                        <a:t> </a:t>
                      </a:r>
                      <a:r>
                        <a:rPr dirty="0" err="1"/>
                        <a:t>médicament</a:t>
                      </a:r>
                      <a:r>
                        <a:rPr dirty="0"/>
                        <a:t> </a:t>
                      </a:r>
                      <a:r>
                        <a:rPr dirty="0" err="1"/>
                        <a:t>est</a:t>
                      </a:r>
                      <a:r>
                        <a:rPr dirty="0"/>
                        <a:t> </a:t>
                      </a:r>
                      <a:r>
                        <a:rPr dirty="0" err="1"/>
                        <a:t>vendu</a:t>
                      </a:r>
                      <a:r>
                        <a:rPr dirty="0"/>
                        <a:t> </a:t>
                      </a:r>
                      <a:r>
                        <a:rPr dirty="0" err="1"/>
                        <a:t>dans</a:t>
                      </a:r>
                      <a:r>
                        <a:rPr dirty="0"/>
                        <a:t> au </a:t>
                      </a:r>
                      <a:r>
                        <a:rPr dirty="0" err="1"/>
                        <a:t>moins</a:t>
                      </a:r>
                      <a:r>
                        <a:rPr dirty="0"/>
                        <a:t> 5 pays.</a:t>
                      </a:r>
                    </a:p>
                  </a:txBody>
                  <a:tcPr/>
                </a:tc>
                <a:tc hMerge="1">
                  <a:txBody>
                    <a:bodyPr/>
                    <a:lstStyle/>
                    <a:p>
                      <a:pPr marL="0" indent="0">
                        <a:buFont typeface="Arial" panose="020B0604020202020204" pitchFamily="34" charset="0"/>
                        <a:buNone/>
                      </a:pPr>
                      <a:endParaRPr lang="en-CA" baseline="0" dirty="0"/>
                    </a:p>
                  </a:txBody>
                  <a:tcPr/>
                </a:tc>
                <a:extLst>
                  <a:ext uri="{0D108BD9-81ED-4DB2-BD59-A6C34878D82A}">
                    <a16:rowId xmlns:a16="http://schemas.microsoft.com/office/drawing/2014/main" val="3427733403"/>
                  </a:ext>
                </a:extLst>
              </a:tr>
            </a:tbl>
          </a:graphicData>
        </a:graphic>
      </p:graphicFrame>
      <p:sp>
        <p:nvSpPr>
          <p:cNvPr id="5" name="Title 4"/>
          <p:cNvSpPr>
            <a:spLocks noGrp="1"/>
          </p:cNvSpPr>
          <p:nvPr>
            <p:ph type="title"/>
            <p:custDataLst>
              <p:tags r:id="rId2"/>
            </p:custDataLst>
          </p:nvPr>
        </p:nvSpPr>
        <p:spPr>
          <a:xfrm>
            <a:off x="1123784" y="196223"/>
            <a:ext cx="11068215" cy="881532"/>
          </a:xfrm>
        </p:spPr>
        <p:txBody>
          <a:bodyPr>
            <a:normAutofit fontScale="90000"/>
          </a:bodyPr>
          <a:lstStyle/>
          <a:p>
            <a:r>
              <a:rPr lang="fr-CA" sz="2400" dirty="0"/>
              <a:t>ÉTAPE 1 – Prix courant maximum provisoire (PCMp) – tous les médicaments brevetés</a:t>
            </a:r>
            <a:r>
              <a:rPr dirty="0"/>
              <a:t/>
            </a:r>
            <a:br>
              <a:rPr dirty="0"/>
            </a:br>
            <a:endParaRPr lang="fr-CA" sz="2400" dirty="0"/>
          </a:p>
        </p:txBody>
      </p:sp>
      <p:sp>
        <p:nvSpPr>
          <p:cNvPr id="2" name="Slide Number Placeholder 1"/>
          <p:cNvSpPr>
            <a:spLocks noGrp="1"/>
          </p:cNvSpPr>
          <p:nvPr>
            <p:ph type="sldNum" sz="quarter" idx="12"/>
            <p:custDataLst>
              <p:tags r:id="rId3"/>
            </p:custDataLst>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F47DBEAC-8B79-F045-AB5E-EB5B72EE06CE}" type="slidenum">
              <a:rPr kumimoji="0" lang="en-US" sz="1100" b="0" i="0" u="none" strike="noStrike" kern="1200" cap="none" spc="0" normalizeH="0" baseline="0" noProof="0" smtClean="0">
                <a:ln>
                  <a:noFill/>
                </a:ln>
                <a:solidFill>
                  <a:schemeClr val="tx1">
                    <a:lumMod val="65000"/>
                    <a:lumOff val="35000"/>
                  </a:schemeClr>
                </a:solidFill>
                <a:effectLst/>
                <a:uLnTx/>
                <a:uFillTx/>
                <a:latin typeface="Arial" panose="020B0604020202020204"/>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19</a:t>
            </a:fld>
            <a:endParaRPr kumimoji="0" lang="fr-CA" sz="1100" b="0" i="0" u="none" strike="noStrike" kern="1200" cap="none" spc="0" normalizeH="0" baseline="0" noProof="0" dirty="0">
              <a:ln>
                <a:noFill/>
              </a:ln>
              <a:solidFill>
                <a:schemeClr val="tx1">
                  <a:lumMod val="65000"/>
                  <a:lumOff val="35000"/>
                </a:schemeClr>
              </a:solidFill>
              <a:effectLst/>
              <a:uLnTx/>
              <a:uFillTx/>
              <a:latin typeface="Arial" panose="020B0604020202020204"/>
              <a:ea typeface="+mn-ea"/>
              <a:cs typeface="+mn-cs"/>
            </a:endParaRPr>
          </a:p>
        </p:txBody>
      </p:sp>
      <p:pic>
        <p:nvPicPr>
          <p:cNvPr id="7" name="Picture 6"/>
          <p:cNvPicPr>
            <a:picLocks noChangeAspect="1"/>
          </p:cNvPicPr>
          <p:nvPr/>
        </p:nvPicPr>
        <p:blipFill>
          <a:blip r:embed="rId6"/>
          <a:stretch>
            <a:fillRect/>
          </a:stretch>
        </p:blipFill>
        <p:spPr>
          <a:xfrm>
            <a:off x="1720794" y="2970327"/>
            <a:ext cx="8851956" cy="3730239"/>
          </a:xfrm>
          <a:prstGeom prst="rect">
            <a:avLst/>
          </a:prstGeom>
        </p:spPr>
      </p:pic>
    </p:spTree>
    <p:extLst>
      <p:ext uri="{BB962C8B-B14F-4D97-AF65-F5344CB8AC3E}">
        <p14:creationId xmlns:p14="http://schemas.microsoft.com/office/powerpoint/2010/main" val="232340366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Diagram 5"/>
          <p:cNvGraphicFramePr/>
          <p:nvPr>
            <p:custDataLst>
              <p:tags r:id="rId1"/>
            </p:custDataLst>
            <p:extLst>
              <p:ext uri="{D42A27DB-BD31-4B8C-83A1-F6EECF244321}">
                <p14:modId xmlns:p14="http://schemas.microsoft.com/office/powerpoint/2010/main" val="2986496224"/>
              </p:ext>
            </p:extLst>
          </p:nvPr>
        </p:nvGraphicFramePr>
        <p:xfrm>
          <a:off x="1773283" y="1508836"/>
          <a:ext cx="7849690" cy="4917159"/>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
        <p:nvSpPr>
          <p:cNvPr id="2" name="Title 1"/>
          <p:cNvSpPr>
            <a:spLocks noGrp="1"/>
          </p:cNvSpPr>
          <p:nvPr>
            <p:ph type="title"/>
            <p:custDataLst>
              <p:tags r:id="rId2"/>
            </p:custDataLst>
          </p:nvPr>
        </p:nvSpPr>
        <p:spPr/>
        <p:txBody>
          <a:bodyPr/>
          <a:lstStyle/>
          <a:p>
            <a:r>
              <a:rPr lang="fr-CA"/>
              <a:t>Sommaire</a:t>
            </a:r>
          </a:p>
        </p:txBody>
      </p:sp>
      <p:sp>
        <p:nvSpPr>
          <p:cNvPr id="4" name="Slide Number Placeholder 3"/>
          <p:cNvSpPr>
            <a:spLocks noGrp="1"/>
          </p:cNvSpPr>
          <p:nvPr>
            <p:ph type="sldNum" sz="quarter" idx="4294967295"/>
            <p:custDataLst>
              <p:tags r:id="rId3"/>
            </p:custDataLst>
          </p:nvPr>
        </p:nvSpPr>
        <p:spPr>
          <a:xfrm>
            <a:off x="259080" y="5730240"/>
            <a:ext cx="516449" cy="525780"/>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47DBEAC-8B79-F045-AB5E-EB5B72EE06CE}" type="slidenum">
              <a:rPr kumimoji="0" lang="en-US" sz="1200" b="0" i="0" u="none" strike="noStrike" kern="1200" cap="none" spc="0" normalizeH="0" baseline="0" noProof="0" smtClean="0">
                <a:ln>
                  <a:noFill/>
                </a:ln>
                <a:solidFill>
                  <a:srgbClr val="000000">
                    <a:tint val="75000"/>
                  </a:srgbClr>
                </a:solidFill>
                <a:effectLst/>
                <a:uLnTx/>
                <a:uFillTx/>
                <a:latin typeface="Arial" panose="020B06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fr-CA" sz="1200" b="0" i="0" u="none" strike="noStrike" kern="1200" cap="none" spc="0" normalizeH="0" baseline="0" noProof="0" dirty="0">
              <a:ln>
                <a:noFill/>
              </a:ln>
              <a:solidFill>
                <a:srgbClr val="000000">
                  <a:tint val="75000"/>
                </a:srgbClr>
              </a:solidFill>
              <a:effectLst/>
              <a:uLnTx/>
              <a:uFillTx/>
              <a:latin typeface="Arial" panose="020B0604020202020204"/>
              <a:ea typeface="+mn-ea"/>
              <a:cs typeface="+mn-cs"/>
            </a:endParaRPr>
          </a:p>
        </p:txBody>
      </p:sp>
    </p:spTree>
    <p:extLst>
      <p:ext uri="{BB962C8B-B14F-4D97-AF65-F5344CB8AC3E}">
        <p14:creationId xmlns:p14="http://schemas.microsoft.com/office/powerpoint/2010/main" val="266154060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p:txBody>
          <a:bodyPr>
            <a:noAutofit/>
          </a:bodyPr>
          <a:lstStyle/>
          <a:p>
            <a:r>
              <a:rPr lang="fr-CA" sz="2400" dirty="0"/>
              <a:t>Étape 2 : Prix courant maximum (PCM) – tous les médicaments brevetés</a:t>
            </a:r>
            <a:r>
              <a:rPr dirty="0"/>
              <a:t/>
            </a:r>
            <a:br>
              <a:rPr dirty="0"/>
            </a:br>
            <a:endParaRPr lang="fr-CA" sz="2400" dirty="0"/>
          </a:p>
        </p:txBody>
      </p:sp>
      <p:graphicFrame>
        <p:nvGraphicFramePr>
          <p:cNvPr id="6" name="Table 5"/>
          <p:cNvGraphicFramePr>
            <a:graphicFrameLocks noGrp="1"/>
          </p:cNvGraphicFramePr>
          <p:nvPr>
            <p:custDataLst>
              <p:tags r:id="rId2"/>
            </p:custDataLst>
            <p:extLst>
              <p:ext uri="{D42A27DB-BD31-4B8C-83A1-F6EECF244321}">
                <p14:modId xmlns:p14="http://schemas.microsoft.com/office/powerpoint/2010/main" val="3177736783"/>
              </p:ext>
            </p:extLst>
          </p:nvPr>
        </p:nvGraphicFramePr>
        <p:xfrm>
          <a:off x="1231693" y="1277258"/>
          <a:ext cx="10696450" cy="4529475"/>
        </p:xfrm>
        <a:graphic>
          <a:graphicData uri="http://schemas.openxmlformats.org/drawingml/2006/table">
            <a:tbl>
              <a:tblPr firstRow="1" bandRow="1">
                <a:tableStyleId>{69012ECD-51FC-41F1-AA8D-1B2483CD663E}</a:tableStyleId>
              </a:tblPr>
              <a:tblGrid>
                <a:gridCol w="5407312">
                  <a:extLst>
                    <a:ext uri="{9D8B030D-6E8A-4147-A177-3AD203B41FA5}">
                      <a16:colId xmlns:a16="http://schemas.microsoft.com/office/drawing/2014/main" val="3208890614"/>
                    </a:ext>
                  </a:extLst>
                </a:gridCol>
                <a:gridCol w="5289138">
                  <a:extLst>
                    <a:ext uri="{9D8B030D-6E8A-4147-A177-3AD203B41FA5}">
                      <a16:colId xmlns:a16="http://schemas.microsoft.com/office/drawing/2014/main" val="1020977893"/>
                    </a:ext>
                  </a:extLst>
                </a:gridCol>
              </a:tblGrid>
              <a:tr h="337941">
                <a:tc>
                  <a:txBody>
                    <a:bodyPr/>
                    <a:lstStyle/>
                    <a:p>
                      <a:pPr algn="l"/>
                      <a:r>
                        <a:rPr sz="1600" dirty="0" err="1"/>
                        <a:t>Lignes</a:t>
                      </a:r>
                      <a:r>
                        <a:rPr sz="1600" dirty="0"/>
                        <a:t> directrices </a:t>
                      </a:r>
                      <a:r>
                        <a:rPr sz="1600" dirty="0" err="1"/>
                        <a:t>précédentes</a:t>
                      </a:r>
                      <a:r>
                        <a:rPr sz="1600" dirty="0"/>
                        <a:t> : PMMP</a:t>
                      </a:r>
                      <a:endParaRPr lang="fr-CA" sz="1600" dirty="0"/>
                    </a:p>
                  </a:txBody>
                  <a:tcPr/>
                </a:tc>
                <a:tc>
                  <a:txBody>
                    <a:bodyPr/>
                    <a:lstStyle/>
                    <a:p>
                      <a:pPr algn="l"/>
                      <a:r>
                        <a:rPr sz="1600"/>
                        <a:t>Lignes directrices proposées : PCM</a:t>
                      </a:r>
                    </a:p>
                  </a:txBody>
                  <a:tcPr/>
                </a:tc>
                <a:extLst>
                  <a:ext uri="{0D108BD9-81ED-4DB2-BD59-A6C34878D82A}">
                    <a16:rowId xmlns:a16="http://schemas.microsoft.com/office/drawing/2014/main" val="3695750482"/>
                  </a:ext>
                </a:extLst>
              </a:tr>
              <a:tr h="587634">
                <a:tc>
                  <a:txBody>
                    <a:bodyPr/>
                    <a:lstStyle/>
                    <a:p>
                      <a:pPr marL="0" indent="0">
                        <a:buFont typeface="Arial" panose="020B0604020202020204" pitchFamily="34" charset="0"/>
                        <a:buNone/>
                      </a:pPr>
                      <a:r>
                        <a:rPr lang="en-CA" sz="1600" dirty="0" err="1" smtClean="0"/>
                        <a:t>L’approche</a:t>
                      </a:r>
                      <a:r>
                        <a:rPr lang="en-CA" sz="1600" dirty="0" smtClean="0"/>
                        <a:t> </a:t>
                      </a:r>
                      <a:r>
                        <a:rPr lang="en-CA" sz="1600" dirty="0"/>
                        <a:t>varie entre les quatre </a:t>
                      </a:r>
                      <a:r>
                        <a:rPr lang="en-CA" sz="1600" dirty="0" err="1"/>
                        <a:t>catégories</a:t>
                      </a:r>
                      <a:r>
                        <a:rPr lang="en-CA" sz="1600" dirty="0"/>
                        <a:t> </a:t>
                      </a:r>
                      <a:r>
                        <a:rPr lang="en-CA" sz="1600" dirty="0" err="1" smtClean="0"/>
                        <a:t>d’amélioration</a:t>
                      </a:r>
                      <a:r>
                        <a:rPr lang="en-CA" sz="1600" dirty="0" smtClean="0"/>
                        <a:t> </a:t>
                      </a:r>
                      <a:r>
                        <a:rPr lang="en-CA" sz="1600" dirty="0"/>
                        <a:t>thérapeutique :</a:t>
                      </a:r>
                    </a:p>
                  </a:txBody>
                  <a:tcPr/>
                </a:tc>
                <a:tc>
                  <a:txBody>
                    <a:bodyPr/>
                    <a:lstStyle/>
                    <a:p>
                      <a:pPr marL="0" indent="0">
                        <a:buFont typeface="Arial" panose="020B0604020202020204" pitchFamily="34" charset="0"/>
                        <a:buNone/>
                      </a:pPr>
                      <a:r>
                        <a:rPr lang="en-CA" sz="1600" dirty="0"/>
                        <a:t>La même </a:t>
                      </a:r>
                      <a:r>
                        <a:rPr lang="en-CA" sz="1600" dirty="0" err="1"/>
                        <a:t>approche</a:t>
                      </a:r>
                      <a:r>
                        <a:rPr lang="en-CA" sz="1600" dirty="0"/>
                        <a:t> </a:t>
                      </a:r>
                      <a:r>
                        <a:rPr lang="en-CA" sz="1600" dirty="0" err="1" smtClean="0"/>
                        <a:t>s’applique</a:t>
                      </a:r>
                      <a:r>
                        <a:rPr lang="en-CA" sz="1600" dirty="0" smtClean="0"/>
                        <a:t> </a:t>
                      </a:r>
                      <a:r>
                        <a:rPr lang="en-CA" sz="1600" dirty="0"/>
                        <a:t>à tous les médicaments,</a:t>
                      </a:r>
                      <a:r>
                        <a:rPr sz="1600" dirty="0"/>
                        <a:t> </a:t>
                      </a:r>
                      <a:r>
                        <a:rPr lang="en-CA" sz="1600" dirty="0"/>
                        <a:t>peu importe leur catégorie :</a:t>
                      </a:r>
                      <a:endParaRPr lang="fr-CA" sz="1600" dirty="0"/>
                    </a:p>
                  </a:txBody>
                  <a:tcPr/>
                </a:tc>
                <a:extLst>
                  <a:ext uri="{0D108BD9-81ED-4DB2-BD59-A6C34878D82A}">
                    <a16:rowId xmlns:a16="http://schemas.microsoft.com/office/drawing/2014/main" val="2873178261"/>
                  </a:ext>
                </a:extLst>
              </a:tr>
              <a:tr h="2509598">
                <a:tc>
                  <a:txBody>
                    <a:bodyPr/>
                    <a:lstStyle/>
                    <a:p>
                      <a:pPr marL="0" indent="0">
                        <a:buFont typeface="Arial" panose="020B0604020202020204" pitchFamily="34" charset="0"/>
                        <a:buNone/>
                      </a:pPr>
                      <a:r>
                        <a:rPr lang="en-CA" sz="1600" dirty="0"/>
                        <a:t>Une </a:t>
                      </a:r>
                      <a:r>
                        <a:rPr lang="en-CA" sz="1600" dirty="0" err="1"/>
                        <a:t>ou</a:t>
                      </a:r>
                      <a:r>
                        <a:rPr lang="en-CA" sz="1600" dirty="0"/>
                        <a:t> </a:t>
                      </a:r>
                      <a:r>
                        <a:rPr lang="en-CA" sz="1600" dirty="0" err="1" smtClean="0"/>
                        <a:t>plusieurs</a:t>
                      </a:r>
                      <a:r>
                        <a:rPr lang="en-CA" sz="1600" dirty="0" smtClean="0"/>
                        <a:t> des </a:t>
                      </a:r>
                      <a:r>
                        <a:rPr lang="en-CA" sz="1600" dirty="0"/>
                        <a:t>approches </a:t>
                      </a:r>
                      <a:r>
                        <a:rPr lang="en-CA" sz="1600" dirty="0" err="1"/>
                        <a:t>suivantes</a:t>
                      </a:r>
                      <a:r>
                        <a:rPr lang="en-CA" sz="1600" dirty="0"/>
                        <a:t> </a:t>
                      </a:r>
                      <a:r>
                        <a:rPr lang="en-CA" sz="1600" dirty="0" err="1" smtClean="0"/>
                        <a:t>peuvent</a:t>
                      </a:r>
                      <a:r>
                        <a:rPr lang="en-CA" sz="1600" dirty="0" smtClean="0"/>
                        <a:t> </a:t>
                      </a:r>
                      <a:r>
                        <a:rPr lang="en-CA" sz="1600" dirty="0" err="1" smtClean="0"/>
                        <a:t>s’appliquer</a:t>
                      </a:r>
                      <a:r>
                        <a:rPr lang="en-CA" sz="1600" dirty="0"/>
                        <a:t>, </a:t>
                      </a:r>
                      <a:r>
                        <a:rPr lang="en-CA" sz="1600" dirty="0" err="1" smtClean="0"/>
                        <a:t>selon</a:t>
                      </a:r>
                      <a:r>
                        <a:rPr lang="en-CA" sz="1600" baseline="0" dirty="0" smtClean="0"/>
                        <a:t> le </a:t>
                      </a:r>
                      <a:r>
                        <a:rPr lang="en-CA" sz="1600" baseline="0" dirty="0" err="1" smtClean="0"/>
                        <a:t>cas</a:t>
                      </a:r>
                      <a:r>
                        <a:rPr lang="en-CA" sz="1600" baseline="0" dirty="0" smtClean="0"/>
                        <a:t> </a:t>
                      </a:r>
                      <a:r>
                        <a:rPr lang="en-CA" sz="1600" dirty="0" smtClean="0"/>
                        <a:t>: </a:t>
                      </a:r>
                      <a:endParaRPr lang="fr-CA" sz="1600" dirty="0"/>
                    </a:p>
                    <a:p>
                      <a:pPr marL="457200" indent="-457200">
                        <a:buFont typeface="Arial" panose="020B0604020202020204" pitchFamily="34" charset="0"/>
                        <a:buChar char="•"/>
                      </a:pPr>
                      <a:r>
                        <a:rPr lang="en-CA" sz="1600" dirty="0" err="1" smtClean="0"/>
                        <a:t>Comparaison</a:t>
                      </a:r>
                      <a:r>
                        <a:rPr lang="en-CA" sz="1600" dirty="0" smtClean="0"/>
                        <a:t> de </a:t>
                      </a:r>
                      <a:r>
                        <a:rPr lang="en-CA" sz="1600" dirty="0"/>
                        <a:t>la médiane des prix courants internationaux (MPCI)</a:t>
                      </a:r>
                    </a:p>
                    <a:p>
                      <a:pPr marL="457200" indent="-457200">
                        <a:buFont typeface="Arial" panose="020B0604020202020204" pitchFamily="34" charset="0"/>
                        <a:buChar char="•"/>
                      </a:pPr>
                      <a:r>
                        <a:rPr lang="en-CA" sz="1600" dirty="0" smtClean="0"/>
                        <a:t>Point milieu</a:t>
                      </a:r>
                      <a:endParaRPr lang="en-CA" sz="1600" dirty="0"/>
                    </a:p>
                    <a:p>
                      <a:pPr marL="457200" indent="-457200">
                        <a:buFont typeface="Arial" panose="020B0604020202020204" pitchFamily="34" charset="0"/>
                        <a:buChar char="•"/>
                      </a:pPr>
                      <a:r>
                        <a:rPr lang="en-CA" sz="1600" dirty="0" err="1" smtClean="0"/>
                        <a:t>Comparaison</a:t>
                      </a:r>
                      <a:r>
                        <a:rPr lang="en-CA" sz="1600" dirty="0" smtClean="0"/>
                        <a:t> </a:t>
                      </a:r>
                      <a:r>
                        <a:rPr lang="en-CA" sz="1600" dirty="0"/>
                        <a:t>selon la catégorie thérapeutique (CCT)</a:t>
                      </a:r>
                    </a:p>
                    <a:p>
                      <a:pPr marL="457200" indent="-457200">
                        <a:buFont typeface="Arial" panose="020B0604020202020204" pitchFamily="34" charset="0"/>
                        <a:buChar char="•"/>
                      </a:pPr>
                      <a:r>
                        <a:rPr lang="en-CA" sz="1600" baseline="0" dirty="0" smtClean="0"/>
                        <a:t>relation </a:t>
                      </a:r>
                      <a:r>
                        <a:rPr lang="en-CA" sz="1600" baseline="0" dirty="0"/>
                        <a:t>raisonnable (RR)</a:t>
                      </a:r>
                      <a:endParaRPr lang="fr-CA" sz="1600" baseline="0" dirty="0"/>
                    </a:p>
                    <a:p>
                      <a:pPr marL="457200" indent="-457200">
                        <a:buFont typeface="Arial" panose="020B0604020202020204" pitchFamily="34" charset="0"/>
                        <a:buChar char="•"/>
                      </a:pPr>
                      <a:r>
                        <a:rPr lang="en-CA" sz="1600" baseline="0" dirty="0" err="1" smtClean="0"/>
                        <a:t>Comparaison</a:t>
                      </a:r>
                      <a:r>
                        <a:rPr lang="en-CA" sz="1600" baseline="0" dirty="0" smtClean="0"/>
                        <a:t> </a:t>
                      </a:r>
                      <a:r>
                        <a:rPr lang="en-CA" sz="1600" baseline="0" dirty="0"/>
                        <a:t>du plus élevé des prix internationaux (CPEPI)</a:t>
                      </a:r>
                      <a:endParaRPr lang="fr-CA" sz="1600" dirty="0"/>
                    </a:p>
                  </a:txBody>
                  <a:tcPr marL="51435" marR="51435" marT="25718" marB="25718"/>
                </a:tc>
                <a:tc>
                  <a:txBody>
                    <a:bodyPr/>
                    <a:lstStyle/>
                    <a:p>
                      <a:pPr marL="457200" indent="-457200">
                        <a:buFont typeface="Arial" panose="020B0604020202020204" pitchFamily="34" charset="0"/>
                        <a:buChar char="•"/>
                      </a:pPr>
                      <a:r>
                        <a:rPr lang="en-CA" sz="1600" dirty="0"/>
                        <a:t>Prix médian international (PMI)</a:t>
                      </a:r>
                    </a:p>
                    <a:p>
                      <a:pPr marL="457200" indent="-457200">
                        <a:buFont typeface="Arial" panose="020B0604020202020204" pitchFamily="34" charset="0"/>
                        <a:buChar char="•"/>
                      </a:pPr>
                      <a:r>
                        <a:rPr lang="en-CA" sz="1600" dirty="0"/>
                        <a:t>Comparaison selon la catégorie thérapeutique (CCT)</a:t>
                      </a:r>
                    </a:p>
                    <a:p>
                      <a:pPr marL="457200" indent="-457200">
                        <a:buFont typeface="Arial" panose="020B0604020202020204" pitchFamily="34" charset="0"/>
                        <a:buChar char="•"/>
                      </a:pPr>
                      <a:r>
                        <a:rPr lang="en-CA" sz="1600" baseline="0" dirty="0"/>
                        <a:t>Comparaison du plus bas des prix internationaux (CPBPI)</a:t>
                      </a:r>
                    </a:p>
                    <a:p>
                      <a:pPr marL="457200"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CA" sz="1600" baseline="0" dirty="0"/>
                        <a:t>Relation raisonnable (RR)</a:t>
                      </a:r>
                    </a:p>
                    <a:p>
                      <a:pPr marL="0" indent="0">
                        <a:buFont typeface="Arial" panose="020B0604020202020204" pitchFamily="34" charset="0"/>
                        <a:buNone/>
                      </a:pPr>
                      <a:endParaRPr lang="fr-CA" sz="1600" baseline="0" dirty="0"/>
                    </a:p>
                    <a:p>
                      <a:pPr marL="0" indent="0">
                        <a:buFont typeface="Arial" panose="020B0604020202020204" pitchFamily="34" charset="0"/>
                        <a:buNone/>
                      </a:pPr>
                      <a:r>
                        <a:rPr lang="en-CA" sz="1600" baseline="0" dirty="0"/>
                        <a:t>Le PCM est établi en fonction du plus bas du PMI et de la CCT, mais </a:t>
                      </a:r>
                      <a:r>
                        <a:rPr lang="en-CA" sz="1600" baseline="0" dirty="0" err="1"/>
                        <a:t>il</a:t>
                      </a:r>
                      <a:r>
                        <a:rPr lang="en-CA" sz="1600" baseline="0" dirty="0"/>
                        <a:t> </a:t>
                      </a:r>
                      <a:r>
                        <a:rPr lang="en-CA" sz="1600" baseline="0" dirty="0" err="1" smtClean="0"/>
                        <a:t>n’est</a:t>
                      </a:r>
                      <a:r>
                        <a:rPr lang="en-CA" sz="1600" baseline="0" dirty="0" smtClean="0"/>
                        <a:t> </a:t>
                      </a:r>
                      <a:r>
                        <a:rPr lang="en-CA" sz="1600" baseline="0" dirty="0"/>
                        <a:t>pas inférieur au PIF.</a:t>
                      </a:r>
                      <a:endParaRPr lang="fr-CA" sz="1600" dirty="0"/>
                    </a:p>
                  </a:txBody>
                  <a:tcPr marL="51435" marR="51435" marT="25718" marB="25718"/>
                </a:tc>
                <a:extLst>
                  <a:ext uri="{0D108BD9-81ED-4DB2-BD59-A6C34878D82A}">
                    <a16:rowId xmlns:a16="http://schemas.microsoft.com/office/drawing/2014/main" val="2170530532"/>
                  </a:ext>
                </a:extLst>
              </a:tr>
              <a:tr h="550907">
                <a:tc>
                  <a:txBody>
                    <a:bodyPr/>
                    <a:lstStyle/>
                    <a:p>
                      <a:pPr marL="0" indent="0">
                        <a:buFont typeface="Arial" panose="020B0604020202020204" pitchFamily="34" charset="0"/>
                        <a:buNone/>
                      </a:pPr>
                      <a:r>
                        <a:rPr lang="en-CA" sz="1600" dirty="0"/>
                        <a:t>Le PMMP peut fluctuer.</a:t>
                      </a:r>
                      <a:endParaRPr lang="fr-CA" sz="1600" dirty="0"/>
                    </a:p>
                  </a:txBody>
                  <a:tcPr marL="51435" marR="51435" marT="25718" marB="25718"/>
                </a:tc>
                <a:tc>
                  <a:txBody>
                    <a:bodyPr/>
                    <a:lstStyle/>
                    <a:p>
                      <a:pPr marL="0" indent="0">
                        <a:buFont typeface="Arial" panose="020B0604020202020204" pitchFamily="34" charset="0"/>
                        <a:buNone/>
                      </a:pPr>
                      <a:r>
                        <a:rPr lang="en-CA" sz="1600" dirty="0"/>
                        <a:t>Le PCM est gelé après la période provisoire, </a:t>
                      </a:r>
                      <a:r>
                        <a:rPr lang="en-CA" sz="1600" dirty="0" err="1"/>
                        <a:t>alors</a:t>
                      </a:r>
                      <a:r>
                        <a:rPr lang="en-CA" sz="1600" dirty="0"/>
                        <a:t> </a:t>
                      </a:r>
                      <a:r>
                        <a:rPr lang="en-CA" sz="1600" dirty="0" err="1" smtClean="0"/>
                        <a:t>qu’il</a:t>
                      </a:r>
                      <a:r>
                        <a:rPr lang="en-CA" sz="1600" dirty="0" smtClean="0"/>
                        <a:t> </a:t>
                      </a:r>
                      <a:r>
                        <a:rPr lang="en-CA" sz="1600" dirty="0"/>
                        <a:t>peut varier uniquement si le PMI varie de +/- 10 %.</a:t>
                      </a:r>
                      <a:endParaRPr lang="fr-CA" sz="1600" dirty="0"/>
                    </a:p>
                  </a:txBody>
                  <a:tcPr marL="51435" marR="51435" marT="25718" marB="25718"/>
                </a:tc>
                <a:extLst>
                  <a:ext uri="{0D108BD9-81ED-4DB2-BD59-A6C34878D82A}">
                    <a16:rowId xmlns:a16="http://schemas.microsoft.com/office/drawing/2014/main" val="3726921520"/>
                  </a:ext>
                </a:extLst>
              </a:tr>
              <a:tr h="543395">
                <a:tc>
                  <a:txBody>
                    <a:bodyPr/>
                    <a:lstStyle/>
                    <a:p>
                      <a:pPr marL="0" indent="0">
                        <a:buFont typeface="Arial" panose="020B0604020202020204" pitchFamily="34" charset="0"/>
                        <a:buNone/>
                      </a:pPr>
                      <a:r>
                        <a:rPr lang="en-CA" sz="1600" dirty="0"/>
                        <a:t>Évalué au prix de transaction moyen (PTM)</a:t>
                      </a:r>
                      <a:endParaRPr lang="fr-CA" sz="1600" dirty="0"/>
                    </a:p>
                  </a:txBody>
                  <a:tcPr marL="51435" marR="51435" marT="25718" marB="25718"/>
                </a:tc>
                <a:tc>
                  <a:txBody>
                    <a:bodyPr/>
                    <a:lstStyle/>
                    <a:p>
                      <a:pPr marL="0" indent="0">
                        <a:buFont typeface="Arial" panose="020B0604020202020204" pitchFamily="34" charset="0"/>
                        <a:buNone/>
                      </a:pPr>
                      <a:r>
                        <a:rPr lang="en-CA" sz="1600" dirty="0"/>
                        <a:t>Évalué au niveau du prix courant (prix le plus </a:t>
                      </a:r>
                      <a:r>
                        <a:rPr lang="en-CA" sz="1600" dirty="0" err="1"/>
                        <a:t>élevé</a:t>
                      </a:r>
                      <a:r>
                        <a:rPr lang="en-CA" sz="1600" dirty="0"/>
                        <a:t> </a:t>
                      </a:r>
                      <a:r>
                        <a:rPr lang="en-CA" sz="1600" dirty="0" err="1" smtClean="0"/>
                        <a:t>s’il</a:t>
                      </a:r>
                      <a:r>
                        <a:rPr lang="en-CA" sz="1600" dirty="0" smtClean="0"/>
                        <a:t> </a:t>
                      </a:r>
                      <a:r>
                        <a:rPr lang="en-CA" sz="1600" dirty="0"/>
                        <a:t>y a plusieurs prix courants)</a:t>
                      </a:r>
                      <a:endParaRPr lang="fr-CA" sz="1600" dirty="0"/>
                    </a:p>
                  </a:txBody>
                  <a:tcPr marL="51435" marR="51435" marT="25718" marB="25718"/>
                </a:tc>
                <a:extLst>
                  <a:ext uri="{0D108BD9-81ED-4DB2-BD59-A6C34878D82A}">
                    <a16:rowId xmlns:a16="http://schemas.microsoft.com/office/drawing/2014/main" val="3239858296"/>
                  </a:ext>
                </a:extLst>
              </a:tr>
            </a:tbl>
          </a:graphicData>
        </a:graphic>
      </p:graphicFrame>
      <p:sp>
        <p:nvSpPr>
          <p:cNvPr id="7" name="Rectangle 6"/>
          <p:cNvSpPr/>
          <p:nvPr>
            <p:custDataLst>
              <p:tags r:id="rId3"/>
            </p:custDataLst>
          </p:nvPr>
        </p:nvSpPr>
        <p:spPr>
          <a:xfrm>
            <a:off x="1231693" y="5799663"/>
            <a:ext cx="5284368" cy="1011745"/>
          </a:xfrm>
          <a:prstGeom prst="rect">
            <a:avLst/>
          </a:prstGeom>
        </p:spPr>
        <p:style>
          <a:lnRef idx="0">
            <a:schemeClr val="accent2"/>
          </a:lnRef>
          <a:fillRef idx="3">
            <a:schemeClr val="accent2"/>
          </a:fillRef>
          <a:effectRef idx="3">
            <a:schemeClr val="accent2"/>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CA" sz="1400" b="1" i="0" u="sng" strike="noStrike" kern="1200" cap="none" spc="0" normalizeH="0" baseline="0" noProof="0" dirty="0">
                <a:ln>
                  <a:noFill/>
                </a:ln>
                <a:solidFill>
                  <a:srgbClr val="FFFFFF"/>
                </a:solidFill>
                <a:effectLst/>
                <a:uLnTx/>
                <a:uFillTx/>
                <a:latin typeface="Arial" panose="020B0604020202020204"/>
              </a:rPr>
              <a:t>Plus complexe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r-CA" sz="1400" b="0" i="0" u="none" strike="noStrike" kern="1200" cap="none" spc="0" normalizeH="0" baseline="0" noProof="0" dirty="0">
                <a:ln>
                  <a:noFill/>
                </a:ln>
                <a:solidFill>
                  <a:srgbClr val="FFFFFF"/>
                </a:solidFill>
                <a:effectLst/>
                <a:uLnTx/>
                <a:uFillTx/>
                <a:latin typeface="Arial" panose="020B0604020202020204"/>
              </a:rPr>
              <a:t>Le plafond des prix courants est déterminé au cours de cinq essais en fonction du niveau </a:t>
            </a:r>
            <a:r>
              <a:rPr kumimoji="0" lang="fr-CA" sz="1400" b="0" i="0" u="none" strike="noStrike" kern="1200" cap="none" spc="0" normalizeH="0" baseline="0" noProof="0" dirty="0" smtClean="0">
                <a:ln>
                  <a:noFill/>
                </a:ln>
                <a:solidFill>
                  <a:srgbClr val="FFFFFF"/>
                </a:solidFill>
                <a:effectLst/>
                <a:uLnTx/>
                <a:uFillTx/>
                <a:latin typeface="Arial" panose="020B0604020202020204"/>
              </a:rPr>
              <a:t>d’amélioration </a:t>
            </a:r>
            <a:r>
              <a:rPr kumimoji="0" lang="fr-CA" sz="1400" b="0" i="0" u="none" strike="noStrike" kern="1200" cap="none" spc="0" normalizeH="0" baseline="0" noProof="0" dirty="0">
                <a:ln>
                  <a:noFill/>
                </a:ln>
                <a:solidFill>
                  <a:srgbClr val="FFFFFF"/>
                </a:solidFill>
                <a:effectLst/>
                <a:uLnTx/>
                <a:uFillTx/>
                <a:latin typeface="Arial" panose="020B0604020202020204"/>
              </a:rPr>
              <a:t>thérapeutique. Les plafonds peuvent varier avec le temps. </a:t>
            </a:r>
            <a:r>
              <a:rPr kumimoji="0" lang="fr-CA" sz="1400" b="0" i="0" u="none" strike="noStrike" kern="1200" cap="none" spc="0" normalizeH="0" baseline="0" noProof="0" dirty="0" smtClean="0">
                <a:ln>
                  <a:noFill/>
                </a:ln>
                <a:solidFill>
                  <a:srgbClr val="FFFFFF"/>
                </a:solidFill>
                <a:effectLst/>
                <a:uLnTx/>
                <a:uFillTx/>
                <a:latin typeface="Arial" panose="020B0604020202020204"/>
              </a:rPr>
              <a:t>N’importe </a:t>
            </a:r>
            <a:r>
              <a:rPr kumimoji="0" lang="fr-CA" sz="1400" b="0" i="0" u="none" strike="noStrike" kern="1200" cap="none" spc="0" normalizeH="0" baseline="0" noProof="0" dirty="0">
                <a:ln>
                  <a:noFill/>
                </a:ln>
                <a:solidFill>
                  <a:srgbClr val="FFFFFF"/>
                </a:solidFill>
                <a:effectLst/>
                <a:uLnTx/>
                <a:uFillTx/>
                <a:latin typeface="Arial" panose="020B0604020202020204"/>
              </a:rPr>
              <a:t>quel marché.</a:t>
            </a:r>
            <a:endParaRPr kumimoji="0" lang="fr-CA" sz="1400" b="0" i="0" u="none" strike="noStrike" kern="1200" cap="none" spc="0" normalizeH="0" baseline="0" noProof="0" dirty="0">
              <a:ln>
                <a:noFill/>
              </a:ln>
              <a:solidFill>
                <a:srgbClr val="FFFFFF"/>
              </a:solidFill>
              <a:effectLst/>
              <a:uLnTx/>
              <a:uFillTx/>
              <a:latin typeface="Arial" panose="020B0604020202020204"/>
              <a:ea typeface="+mn-ea"/>
              <a:cs typeface="+mn-cs"/>
            </a:endParaRPr>
          </a:p>
        </p:txBody>
      </p:sp>
      <p:sp>
        <p:nvSpPr>
          <p:cNvPr id="8" name="Rectangle 7"/>
          <p:cNvSpPr/>
          <p:nvPr>
            <p:custDataLst>
              <p:tags r:id="rId4"/>
            </p:custDataLst>
          </p:nvPr>
        </p:nvSpPr>
        <p:spPr>
          <a:xfrm>
            <a:off x="6600585" y="5806732"/>
            <a:ext cx="5327558" cy="1003097"/>
          </a:xfrm>
          <a:prstGeom prst="rect">
            <a:avLst/>
          </a:prstGeom>
          <a:solidFill>
            <a:srgbClr val="00B050"/>
          </a:solidFill>
        </p:spPr>
        <p:style>
          <a:lnRef idx="0">
            <a:schemeClr val="accent1"/>
          </a:lnRef>
          <a:fillRef idx="3">
            <a:schemeClr val="accent1"/>
          </a:fillRef>
          <a:effectRef idx="3">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CA" sz="1400" b="1" i="0" u="sng" strike="noStrike" kern="1200" cap="none" spc="0" normalizeH="0" baseline="0" noProof="0" dirty="0">
                <a:ln>
                  <a:noFill/>
                </a:ln>
                <a:solidFill>
                  <a:srgbClr val="FFFFFF"/>
                </a:solidFill>
                <a:effectLst/>
                <a:uLnTx/>
                <a:uFillTx/>
                <a:latin typeface="Arial" panose="020B0604020202020204"/>
              </a:rPr>
              <a:t>Moins complexe</a:t>
            </a:r>
          </a:p>
          <a:p>
            <a:pPr lvl="0">
              <a:defRPr/>
            </a:pPr>
            <a:r>
              <a:rPr lang="fr-CA" sz="1400" dirty="0">
                <a:solidFill>
                  <a:srgbClr val="FFFFFF"/>
                </a:solidFill>
                <a:latin typeface="Arial" panose="020B0604020202020204"/>
              </a:rPr>
              <a:t>Le PCM </a:t>
            </a:r>
            <a:r>
              <a:rPr lang="fr-CA" sz="1400" dirty="0" smtClean="0">
                <a:solidFill>
                  <a:srgbClr val="FFFFFF"/>
                </a:solidFill>
                <a:latin typeface="Arial" panose="020B0604020202020204"/>
              </a:rPr>
              <a:t>s’applique </a:t>
            </a:r>
            <a:r>
              <a:rPr lang="fr-CA" sz="1400" dirty="0">
                <a:solidFill>
                  <a:srgbClr val="FFFFFF"/>
                </a:solidFill>
                <a:latin typeface="Arial" panose="020B0604020202020204"/>
              </a:rPr>
              <a:t>de la même façon à tous les médicaments brevetés, </a:t>
            </a:r>
            <a:r>
              <a:rPr lang="fr-CA" sz="1400" dirty="0">
                <a:solidFill>
                  <a:srgbClr val="FFFFFF"/>
                </a:solidFill>
              </a:rPr>
              <a:t>et ce, peu importe la catégorisation</a:t>
            </a:r>
            <a:r>
              <a:rPr lang="fr-CA" sz="1400" dirty="0">
                <a:solidFill>
                  <a:srgbClr val="FFFFFF"/>
                </a:solidFill>
                <a:latin typeface="Arial" panose="020B0604020202020204"/>
              </a:rPr>
              <a:t>. </a:t>
            </a:r>
            <a:r>
              <a:rPr lang="fr-CA" sz="1400" dirty="0" smtClean="0">
                <a:solidFill>
                  <a:srgbClr val="FFFFFF"/>
                </a:solidFill>
                <a:latin typeface="Arial" panose="020B0604020202020204"/>
              </a:rPr>
              <a:t>Évaluation d’une </a:t>
            </a:r>
            <a:r>
              <a:rPr lang="fr-CA" sz="1400" dirty="0">
                <a:solidFill>
                  <a:srgbClr val="FFFFFF"/>
                </a:solidFill>
                <a:latin typeface="Arial" panose="020B0604020202020204"/>
              </a:rPr>
              <a:t>liste à </a:t>
            </a:r>
            <a:r>
              <a:rPr lang="fr-CA" sz="1400" dirty="0" smtClean="0">
                <a:solidFill>
                  <a:srgbClr val="FFFFFF"/>
                </a:solidFill>
                <a:latin typeface="Arial" panose="020B0604020202020204"/>
              </a:rPr>
              <a:t>l’autre</a:t>
            </a:r>
            <a:r>
              <a:rPr lang="fr-CA" sz="1400" dirty="0">
                <a:solidFill>
                  <a:srgbClr val="FFFFFF"/>
                </a:solidFill>
                <a:latin typeface="Arial" panose="020B0604020202020204"/>
              </a:rPr>
              <a:t>. </a:t>
            </a:r>
            <a:r>
              <a:rPr kumimoji="0" lang="fr-CA" sz="1400" b="0" i="0" u="none" strike="noStrike" kern="1200" cap="none" spc="0" normalizeH="0" baseline="0" noProof="0" dirty="0">
                <a:ln>
                  <a:noFill/>
                </a:ln>
                <a:solidFill>
                  <a:srgbClr val="FFFFFF"/>
                </a:solidFill>
                <a:effectLst/>
                <a:uLnTx/>
                <a:uFillTx/>
                <a:latin typeface="Arial" panose="020B0604020202020204"/>
              </a:rPr>
              <a:t>Les plafonds sont gelés, prévisibilité accrue. </a:t>
            </a:r>
            <a:endParaRPr kumimoji="0" lang="fr-CA" sz="1400" b="0" i="0" u="none" strike="noStrike" kern="1200" cap="none" spc="0" normalizeH="0" baseline="0" noProof="0" dirty="0">
              <a:ln>
                <a:noFill/>
              </a:ln>
              <a:solidFill>
                <a:srgbClr val="FFFFFF"/>
              </a:solidFill>
              <a:effectLst/>
              <a:uLnTx/>
              <a:uFillTx/>
              <a:latin typeface="Arial" panose="020B0604020202020204"/>
              <a:ea typeface="+mn-ea"/>
              <a:cs typeface="+mn-cs"/>
            </a:endParaRPr>
          </a:p>
        </p:txBody>
      </p:sp>
      <p:sp>
        <p:nvSpPr>
          <p:cNvPr id="3" name="Slide Number Placeholder 2"/>
          <p:cNvSpPr>
            <a:spLocks noGrp="1"/>
          </p:cNvSpPr>
          <p:nvPr>
            <p:ph type="sldNum" sz="quarter" idx="12"/>
            <p:custDataLst>
              <p:tags r:id="rId5"/>
            </p:custDataLst>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F47DBEAC-8B79-F045-AB5E-EB5B72EE06CE}" type="slidenum">
              <a:rPr kumimoji="0" lang="en-US" sz="1100" b="0" i="0" u="none" strike="noStrike" kern="1200" cap="none" spc="0" normalizeH="0" baseline="0" noProof="0" smtClean="0">
                <a:ln>
                  <a:noFill/>
                </a:ln>
                <a:solidFill>
                  <a:schemeClr val="tx1">
                    <a:lumMod val="65000"/>
                    <a:lumOff val="35000"/>
                  </a:schemeClr>
                </a:solidFill>
                <a:effectLst/>
                <a:uLnTx/>
                <a:uFillTx/>
                <a:latin typeface="Arial" panose="020B0604020202020204"/>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20</a:t>
            </a:fld>
            <a:endParaRPr kumimoji="0" lang="fr-CA" sz="1100" b="0" i="0" u="none" strike="noStrike" kern="1200" cap="none" spc="0" normalizeH="0" baseline="0" noProof="0" dirty="0">
              <a:ln>
                <a:noFill/>
              </a:ln>
              <a:solidFill>
                <a:schemeClr val="tx1">
                  <a:lumMod val="65000"/>
                  <a:lumOff val="35000"/>
                </a:schemeClr>
              </a:solidFill>
              <a:effectLst/>
              <a:uLnTx/>
              <a:uFillTx/>
              <a:latin typeface="Arial" panose="020B0604020202020204"/>
              <a:ea typeface="+mn-ea"/>
              <a:cs typeface="+mn-cs"/>
            </a:endParaRPr>
          </a:p>
        </p:txBody>
      </p:sp>
    </p:spTree>
    <p:extLst>
      <p:ext uri="{BB962C8B-B14F-4D97-AF65-F5344CB8AC3E}">
        <p14:creationId xmlns:p14="http://schemas.microsoft.com/office/powerpoint/2010/main" val="203812957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p:txBody>
          <a:bodyPr>
            <a:normAutofit/>
          </a:bodyPr>
          <a:lstStyle/>
          <a:p>
            <a:r>
              <a:rPr lang="fr-CA" sz="2400" dirty="0"/>
              <a:t>Comparaison selon la catégorie thérapeutique des prix nationaux (CCTn)</a:t>
            </a:r>
          </a:p>
        </p:txBody>
      </p:sp>
      <p:graphicFrame>
        <p:nvGraphicFramePr>
          <p:cNvPr id="5" name="Table 4"/>
          <p:cNvGraphicFramePr>
            <a:graphicFrameLocks noGrp="1"/>
          </p:cNvGraphicFramePr>
          <p:nvPr>
            <p:custDataLst>
              <p:tags r:id="rId2"/>
            </p:custDataLst>
          </p:nvPr>
        </p:nvGraphicFramePr>
        <p:xfrm>
          <a:off x="1231693" y="1596101"/>
          <a:ext cx="10591440" cy="2704561"/>
        </p:xfrm>
        <a:graphic>
          <a:graphicData uri="http://schemas.openxmlformats.org/drawingml/2006/table">
            <a:tbl>
              <a:tblPr firstRow="1" bandRow="1">
                <a:tableStyleId>{69012ECD-51FC-41F1-AA8D-1B2483CD663E}</a:tableStyleId>
              </a:tblPr>
              <a:tblGrid>
                <a:gridCol w="5295720">
                  <a:extLst>
                    <a:ext uri="{9D8B030D-6E8A-4147-A177-3AD203B41FA5}">
                      <a16:colId xmlns:a16="http://schemas.microsoft.com/office/drawing/2014/main" val="3208890614"/>
                    </a:ext>
                  </a:extLst>
                </a:gridCol>
                <a:gridCol w="5295720">
                  <a:extLst>
                    <a:ext uri="{9D8B030D-6E8A-4147-A177-3AD203B41FA5}">
                      <a16:colId xmlns:a16="http://schemas.microsoft.com/office/drawing/2014/main" val="1020977893"/>
                    </a:ext>
                  </a:extLst>
                </a:gridCol>
              </a:tblGrid>
              <a:tr h="601441">
                <a:tc>
                  <a:txBody>
                    <a:bodyPr/>
                    <a:lstStyle/>
                    <a:p>
                      <a:pPr algn="l"/>
                      <a:r>
                        <a:rPr dirty="0" err="1"/>
                        <a:t>Lignes</a:t>
                      </a:r>
                      <a:r>
                        <a:rPr dirty="0"/>
                        <a:t> </a:t>
                      </a:r>
                      <a:r>
                        <a:rPr dirty="0" err="1"/>
                        <a:t>directrices</a:t>
                      </a:r>
                      <a:r>
                        <a:rPr dirty="0"/>
                        <a:t> </a:t>
                      </a:r>
                      <a:r>
                        <a:rPr dirty="0" err="1"/>
                        <a:t>précédentes</a:t>
                      </a:r>
                      <a:endParaRPr lang="fr-CA" dirty="0"/>
                    </a:p>
                  </a:txBody>
                  <a:tcPr/>
                </a:tc>
                <a:tc>
                  <a:txBody>
                    <a:bodyPr/>
                    <a:lstStyle/>
                    <a:p>
                      <a:pPr algn="l"/>
                      <a:r>
                        <a:t>Lignes directrices proposées</a:t>
                      </a:r>
                    </a:p>
                  </a:txBody>
                  <a:tcPr/>
                </a:tc>
                <a:extLst>
                  <a:ext uri="{0D108BD9-81ED-4DB2-BD59-A6C34878D82A}">
                    <a16:rowId xmlns:a16="http://schemas.microsoft.com/office/drawing/2014/main" val="3695750482"/>
                  </a:ext>
                </a:extLst>
              </a:tr>
              <a:tr h="601441">
                <a:tc>
                  <a:txBody>
                    <a:bodyPr/>
                    <a:lstStyle/>
                    <a:p>
                      <a:pPr marL="0" indent="0" algn="l">
                        <a:buFont typeface="Arial" panose="020B0604020202020204" pitchFamily="34" charset="0"/>
                        <a:buNone/>
                      </a:pPr>
                      <a:r>
                        <a:rPr lang="en-CA" b="1" u="sng" baseline="0" dirty="0"/>
                        <a:t>Le plus élevé du moins élevé</a:t>
                      </a:r>
                      <a:endParaRPr lang="fr-CA" baseline="0" dirty="0"/>
                    </a:p>
                    <a:p>
                      <a:pPr marL="0" indent="0" algn="l">
                        <a:buFont typeface="Arial" panose="020B0604020202020204" pitchFamily="34" charset="0"/>
                        <a:buNone/>
                      </a:pPr>
                      <a:r>
                        <a:rPr dirty="0"/>
                        <a:t>Le prix le </a:t>
                      </a:r>
                      <a:r>
                        <a:rPr dirty="0" err="1"/>
                        <a:t>moins</a:t>
                      </a:r>
                      <a:r>
                        <a:rPr dirty="0"/>
                        <a:t> </a:t>
                      </a:r>
                      <a:r>
                        <a:rPr dirty="0" err="1"/>
                        <a:t>élevé</a:t>
                      </a:r>
                      <a:r>
                        <a:rPr dirty="0"/>
                        <a:t> pour </a:t>
                      </a:r>
                      <a:r>
                        <a:rPr dirty="0" err="1"/>
                        <a:t>chaque</a:t>
                      </a:r>
                      <a:r>
                        <a:rPr dirty="0"/>
                        <a:t> </a:t>
                      </a:r>
                      <a:r>
                        <a:rPr dirty="0" err="1"/>
                        <a:t>comparateur</a:t>
                      </a:r>
                      <a:r>
                        <a:rPr dirty="0"/>
                        <a:t> et </a:t>
                      </a:r>
                      <a:r>
                        <a:rPr dirty="0" err="1"/>
                        <a:t>utiliser</a:t>
                      </a:r>
                      <a:r>
                        <a:rPr dirty="0"/>
                        <a:t> </a:t>
                      </a:r>
                      <a:r>
                        <a:rPr dirty="0" err="1"/>
                        <a:t>ensuite</a:t>
                      </a:r>
                      <a:r>
                        <a:rPr dirty="0"/>
                        <a:t> le </a:t>
                      </a:r>
                      <a:r>
                        <a:rPr dirty="0" err="1"/>
                        <a:t>coût</a:t>
                      </a:r>
                      <a:r>
                        <a:rPr dirty="0"/>
                        <a:t> de </a:t>
                      </a:r>
                      <a:r>
                        <a:rPr dirty="0" err="1"/>
                        <a:t>traitement</a:t>
                      </a:r>
                      <a:r>
                        <a:rPr dirty="0"/>
                        <a:t> le plus </a:t>
                      </a:r>
                      <a:r>
                        <a:rPr dirty="0" err="1"/>
                        <a:t>élevé</a:t>
                      </a:r>
                      <a:r>
                        <a:rPr dirty="0"/>
                        <a:t> pour </a:t>
                      </a:r>
                      <a:r>
                        <a:rPr dirty="0" err="1"/>
                        <a:t>tous</a:t>
                      </a:r>
                      <a:r>
                        <a:rPr dirty="0"/>
                        <a:t> les </a:t>
                      </a:r>
                      <a:r>
                        <a:rPr dirty="0" err="1"/>
                        <a:t>comparateurs</a:t>
                      </a:r>
                      <a:r>
                        <a:rPr dirty="0"/>
                        <a:t>.</a:t>
                      </a:r>
                      <a:endParaRPr lang="fr-CA" baseline="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CA" b="1" u="sng" baseline="0" dirty="0"/>
                        <a:t>Le médian du moins élevé</a:t>
                      </a:r>
                      <a:r>
                        <a:rPr dirty="0"/>
                        <a:t> </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dirty="0"/>
                        <a:t>Le prix </a:t>
                      </a:r>
                      <a:r>
                        <a:rPr lang="en-US" u="sng" baseline="0" dirty="0"/>
                        <a:t>courant</a:t>
                      </a:r>
                      <a:r>
                        <a:rPr dirty="0"/>
                        <a:t> le </a:t>
                      </a:r>
                      <a:r>
                        <a:rPr dirty="0" err="1"/>
                        <a:t>moins</a:t>
                      </a:r>
                      <a:r>
                        <a:rPr dirty="0"/>
                        <a:t> </a:t>
                      </a:r>
                      <a:r>
                        <a:rPr dirty="0" err="1"/>
                        <a:t>élevé</a:t>
                      </a:r>
                      <a:r>
                        <a:rPr dirty="0"/>
                        <a:t> pour </a:t>
                      </a:r>
                      <a:r>
                        <a:rPr dirty="0" err="1"/>
                        <a:t>chaque</a:t>
                      </a:r>
                      <a:r>
                        <a:rPr dirty="0"/>
                        <a:t> </a:t>
                      </a:r>
                      <a:r>
                        <a:rPr dirty="0" err="1"/>
                        <a:t>comparateur</a:t>
                      </a:r>
                      <a:r>
                        <a:rPr dirty="0"/>
                        <a:t> et </a:t>
                      </a:r>
                      <a:r>
                        <a:rPr dirty="0" err="1"/>
                        <a:t>utiliser</a:t>
                      </a:r>
                      <a:r>
                        <a:rPr dirty="0"/>
                        <a:t> </a:t>
                      </a:r>
                      <a:r>
                        <a:rPr dirty="0" err="1"/>
                        <a:t>ensuite</a:t>
                      </a:r>
                      <a:r>
                        <a:rPr dirty="0"/>
                        <a:t> le </a:t>
                      </a:r>
                      <a:r>
                        <a:rPr dirty="0" err="1"/>
                        <a:t>coût</a:t>
                      </a:r>
                      <a:r>
                        <a:rPr dirty="0"/>
                        <a:t> de </a:t>
                      </a:r>
                      <a:r>
                        <a:rPr dirty="0" err="1"/>
                        <a:t>traitement</a:t>
                      </a:r>
                      <a:r>
                        <a:rPr dirty="0"/>
                        <a:t> </a:t>
                      </a:r>
                      <a:r>
                        <a:rPr dirty="0" err="1"/>
                        <a:t>médian</a:t>
                      </a:r>
                      <a:r>
                        <a:rPr dirty="0"/>
                        <a:t> pour </a:t>
                      </a:r>
                      <a:r>
                        <a:rPr dirty="0" err="1"/>
                        <a:t>tous</a:t>
                      </a:r>
                      <a:r>
                        <a:rPr dirty="0"/>
                        <a:t> les </a:t>
                      </a:r>
                      <a:r>
                        <a:rPr dirty="0" err="1"/>
                        <a:t>comparateurs</a:t>
                      </a:r>
                      <a:r>
                        <a:rPr dirty="0"/>
                        <a:t>.</a:t>
                      </a:r>
                      <a:endParaRPr lang="fr-CA" baseline="0" dirty="0"/>
                    </a:p>
                  </a:txBody>
                  <a:tcPr/>
                </a:tc>
                <a:extLst>
                  <a:ext uri="{0D108BD9-81ED-4DB2-BD59-A6C34878D82A}">
                    <a16:rowId xmlns:a16="http://schemas.microsoft.com/office/drawing/2014/main" val="2873178261"/>
                  </a:ext>
                </a:extLst>
              </a:tr>
              <a:tr h="601441">
                <a:tc>
                  <a:txBody>
                    <a:bodyPr/>
                    <a:lstStyle/>
                    <a:p>
                      <a:pPr marL="0" indent="0" algn="l">
                        <a:buFont typeface="Arial" panose="020B0604020202020204" pitchFamily="34" charset="0"/>
                        <a:buNone/>
                      </a:pPr>
                      <a:r>
                        <a:rPr dirty="0" smtClean="0"/>
                        <a:t>L</a:t>
                      </a:r>
                      <a:r>
                        <a:rPr lang="fr-CA" dirty="0" smtClean="0"/>
                        <a:t>’</a:t>
                      </a:r>
                      <a:r>
                        <a:rPr dirty="0" smtClean="0"/>
                        <a:t>application </a:t>
                      </a:r>
                      <a:r>
                        <a:rPr dirty="0" err="1"/>
                        <a:t>varie</a:t>
                      </a:r>
                      <a:r>
                        <a:rPr dirty="0"/>
                        <a:t> </a:t>
                      </a:r>
                      <a:r>
                        <a:rPr dirty="0" err="1"/>
                        <a:t>en</a:t>
                      </a:r>
                      <a:r>
                        <a:rPr dirty="0"/>
                        <a:t> </a:t>
                      </a:r>
                      <a:r>
                        <a:rPr dirty="0" err="1"/>
                        <a:t>fonction</a:t>
                      </a:r>
                      <a:r>
                        <a:rPr dirty="0"/>
                        <a:t> du </a:t>
                      </a:r>
                      <a:r>
                        <a:rPr dirty="0" err="1"/>
                        <a:t>niveau</a:t>
                      </a:r>
                      <a:r>
                        <a:rPr dirty="0"/>
                        <a:t> </a:t>
                      </a:r>
                      <a:r>
                        <a:rPr dirty="0" smtClean="0"/>
                        <a:t>d</a:t>
                      </a:r>
                      <a:r>
                        <a:rPr lang="fr-CA" dirty="0" smtClean="0"/>
                        <a:t>’</a:t>
                      </a:r>
                      <a:r>
                        <a:rPr dirty="0" err="1" smtClean="0"/>
                        <a:t>amélioration</a:t>
                      </a:r>
                      <a:r>
                        <a:rPr dirty="0" smtClean="0"/>
                        <a:t> </a:t>
                      </a:r>
                      <a:r>
                        <a:rPr dirty="0" err="1"/>
                        <a:t>thérapeutique</a:t>
                      </a:r>
                      <a:r>
                        <a:rPr dirty="0"/>
                        <a:t>. Elle ne </a:t>
                      </a:r>
                      <a:r>
                        <a:rPr dirty="0" smtClean="0"/>
                        <a:t>s</a:t>
                      </a:r>
                      <a:r>
                        <a:rPr lang="fr-CA" dirty="0" smtClean="0"/>
                        <a:t>’</a:t>
                      </a:r>
                      <a:r>
                        <a:rPr dirty="0" smtClean="0"/>
                        <a:t>applique </a:t>
                      </a:r>
                      <a:r>
                        <a:rPr dirty="0"/>
                        <a:t>pas aux </a:t>
                      </a:r>
                      <a:r>
                        <a:rPr dirty="0" err="1"/>
                        <a:t>médicaments</a:t>
                      </a:r>
                      <a:r>
                        <a:rPr dirty="0"/>
                        <a:t> </a:t>
                      </a:r>
                      <a:r>
                        <a:rPr dirty="0" err="1"/>
                        <a:t>révolutionnaires</a:t>
                      </a:r>
                      <a:r>
                        <a:rPr dirty="0"/>
                        <a:t>.</a:t>
                      </a:r>
                      <a:endParaRPr lang="fr-CA" dirty="0"/>
                    </a:p>
                  </a:txBody>
                  <a:tcPr/>
                </a:tc>
                <a:tc>
                  <a:txBody>
                    <a:bodyPr/>
                    <a:lstStyle/>
                    <a:p>
                      <a:pPr marL="0" indent="0" algn="l">
                        <a:buFont typeface="Arial" panose="020B0604020202020204" pitchFamily="34" charset="0"/>
                        <a:buNone/>
                      </a:pPr>
                      <a:r>
                        <a:rPr dirty="0" smtClean="0"/>
                        <a:t>S</a:t>
                      </a:r>
                      <a:r>
                        <a:rPr lang="fr-CA" dirty="0" smtClean="0"/>
                        <a:t>’</a:t>
                      </a:r>
                      <a:r>
                        <a:rPr dirty="0" smtClean="0"/>
                        <a:t>applique </a:t>
                      </a:r>
                      <a:r>
                        <a:rPr dirty="0" err="1"/>
                        <a:t>uniformément</a:t>
                      </a:r>
                      <a:r>
                        <a:rPr dirty="0"/>
                        <a:t> à </a:t>
                      </a:r>
                      <a:r>
                        <a:rPr dirty="0" err="1"/>
                        <a:t>tous</a:t>
                      </a:r>
                      <a:r>
                        <a:rPr dirty="0"/>
                        <a:t> les </a:t>
                      </a:r>
                      <a:r>
                        <a:rPr dirty="0" err="1"/>
                        <a:t>médicaments</a:t>
                      </a:r>
                      <a:r>
                        <a:rPr dirty="0"/>
                        <a:t>.</a:t>
                      </a:r>
                      <a:endParaRPr lang="fr-CA" dirty="0"/>
                    </a:p>
                  </a:txBody>
                  <a:tcPr/>
                </a:tc>
                <a:extLst>
                  <a:ext uri="{0D108BD9-81ED-4DB2-BD59-A6C34878D82A}">
                    <a16:rowId xmlns:a16="http://schemas.microsoft.com/office/drawing/2014/main" val="2263922140"/>
                  </a:ext>
                </a:extLst>
              </a:tr>
            </a:tbl>
          </a:graphicData>
        </a:graphic>
      </p:graphicFrame>
      <p:sp>
        <p:nvSpPr>
          <p:cNvPr id="3" name="Slide Number Placeholder 2"/>
          <p:cNvSpPr>
            <a:spLocks noGrp="1"/>
          </p:cNvSpPr>
          <p:nvPr>
            <p:ph type="sldNum" sz="quarter" idx="12"/>
            <p:custDataLst>
              <p:tags r:id="rId3"/>
            </p:custDataLst>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F47DBEAC-8B79-F045-AB5E-EB5B72EE06CE}" type="slidenum">
              <a:rPr kumimoji="0" lang="en-US" sz="1100" b="0" i="0" u="none" strike="noStrike" kern="1200" cap="none" spc="0" normalizeH="0" baseline="0" noProof="0" smtClean="0">
                <a:ln>
                  <a:noFill/>
                </a:ln>
                <a:solidFill>
                  <a:schemeClr val="tx1">
                    <a:lumMod val="65000"/>
                    <a:lumOff val="35000"/>
                  </a:schemeClr>
                </a:solidFill>
                <a:effectLst/>
                <a:uLnTx/>
                <a:uFillTx/>
                <a:latin typeface="Arial" panose="020B0604020202020204"/>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21</a:t>
            </a:fld>
            <a:endParaRPr kumimoji="0" lang="fr-CA" sz="1100" b="0" i="0" u="none" strike="noStrike" kern="1200" cap="none" spc="0" normalizeH="0" baseline="0" noProof="0" dirty="0">
              <a:ln>
                <a:noFill/>
              </a:ln>
              <a:solidFill>
                <a:schemeClr val="tx1">
                  <a:lumMod val="65000"/>
                  <a:lumOff val="35000"/>
                </a:schemeClr>
              </a:solidFill>
              <a:effectLst/>
              <a:uLnTx/>
              <a:uFillTx/>
              <a:latin typeface="Arial" panose="020B0604020202020204"/>
              <a:ea typeface="+mn-ea"/>
              <a:cs typeface="+mn-cs"/>
            </a:endParaRPr>
          </a:p>
        </p:txBody>
      </p:sp>
      <p:pic>
        <p:nvPicPr>
          <p:cNvPr id="6" name="Picture 5"/>
          <p:cNvPicPr>
            <a:picLocks noChangeAspect="1"/>
          </p:cNvPicPr>
          <p:nvPr/>
        </p:nvPicPr>
        <p:blipFill>
          <a:blip r:embed="rId5"/>
          <a:stretch>
            <a:fillRect/>
          </a:stretch>
        </p:blipFill>
        <p:spPr>
          <a:xfrm>
            <a:off x="1231693" y="4300663"/>
            <a:ext cx="8941007" cy="2519695"/>
          </a:xfrm>
          <a:prstGeom prst="rect">
            <a:avLst/>
          </a:prstGeom>
        </p:spPr>
      </p:pic>
    </p:spTree>
    <p:extLst>
      <p:ext uri="{BB962C8B-B14F-4D97-AF65-F5344CB8AC3E}">
        <p14:creationId xmlns:p14="http://schemas.microsoft.com/office/powerpoint/2010/main" val="229072333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a:xfrm>
            <a:off x="1123785" y="196223"/>
            <a:ext cx="10998308" cy="881532"/>
          </a:xfrm>
        </p:spPr>
        <p:txBody>
          <a:bodyPr>
            <a:noAutofit/>
          </a:bodyPr>
          <a:lstStyle/>
          <a:p>
            <a:r>
              <a:rPr lang="fr-CA" sz="2400" dirty="0"/>
              <a:t>ÉTAPE 3 : Prix escompté maximum (PEM) – Médicaments brevetés de la catégorie I seulement</a:t>
            </a:r>
            <a:r>
              <a:rPr dirty="0"/>
              <a:t/>
            </a:r>
            <a:br>
              <a:rPr dirty="0"/>
            </a:br>
            <a:endParaRPr lang="fr-CA" sz="2400" dirty="0"/>
          </a:p>
        </p:txBody>
      </p:sp>
      <p:sp>
        <p:nvSpPr>
          <p:cNvPr id="5" name="Text Placeholder 3"/>
          <p:cNvSpPr>
            <a:spLocks noGrp="1"/>
          </p:cNvSpPr>
          <p:nvPr>
            <p:ph type="body" sz="quarter" idx="13"/>
            <p:custDataLst>
              <p:tags r:id="rId2"/>
            </p:custDataLst>
          </p:nvPr>
        </p:nvSpPr>
        <p:spPr>
          <a:xfrm>
            <a:off x="1123785" y="1581408"/>
            <a:ext cx="10807534" cy="2067804"/>
          </a:xfrm>
        </p:spPr>
        <p:txBody>
          <a:bodyPr/>
          <a:lstStyle/>
          <a:p>
            <a:r>
              <a:rPr lang="fr-CA" dirty="0"/>
              <a:t>Plafond de prix confidentiel et non transparent</a:t>
            </a:r>
          </a:p>
          <a:p>
            <a:r>
              <a:rPr lang="fr-CA" dirty="0"/>
              <a:t>Le PEM évalué au niveau du prix de transaction moyen (PTM) : les brevetés doivent </a:t>
            </a:r>
            <a:r>
              <a:rPr lang="fr-CA" dirty="0" smtClean="0"/>
              <a:t>s’assurer </a:t>
            </a:r>
            <a:r>
              <a:rPr lang="fr-CA" dirty="0"/>
              <a:t>que le « prix net » </a:t>
            </a:r>
            <a:r>
              <a:rPr lang="fr-CA" dirty="0" smtClean="0"/>
              <a:t>d’un </a:t>
            </a:r>
            <a:r>
              <a:rPr lang="fr-CA" dirty="0"/>
              <a:t>médicament de la catégorie I au Canada </a:t>
            </a:r>
            <a:r>
              <a:rPr lang="fr-CA" dirty="0" smtClean="0"/>
              <a:t>n’est </a:t>
            </a:r>
            <a:r>
              <a:rPr lang="fr-CA" dirty="0"/>
              <a:t>pas plus élevé que le PEM. </a:t>
            </a:r>
          </a:p>
        </p:txBody>
      </p:sp>
      <p:sp>
        <p:nvSpPr>
          <p:cNvPr id="8" name="Rectangle 7"/>
          <p:cNvSpPr/>
          <p:nvPr>
            <p:custDataLst>
              <p:tags r:id="rId3"/>
            </p:custDataLst>
          </p:nvPr>
        </p:nvSpPr>
        <p:spPr>
          <a:xfrm>
            <a:off x="1379913" y="5806732"/>
            <a:ext cx="10548230" cy="1003097"/>
          </a:xfrm>
          <a:prstGeom prst="rect">
            <a:avLst/>
          </a:prstGeom>
          <a:solidFill>
            <a:srgbClr val="00B050"/>
          </a:solidFill>
        </p:spPr>
        <p:style>
          <a:lnRef idx="0">
            <a:schemeClr val="accent1"/>
          </a:lnRef>
          <a:fillRef idx="3">
            <a:schemeClr val="accent1"/>
          </a:fillRef>
          <a:effectRef idx="3">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CA" sz="1600" b="1" i="0" u="sng" strike="noStrike" kern="1200" cap="none" spc="0" normalizeH="0" baseline="0" noProof="0" dirty="0">
                <a:ln>
                  <a:noFill/>
                </a:ln>
                <a:solidFill>
                  <a:srgbClr val="FFFFFF"/>
                </a:solidFill>
                <a:effectLst/>
                <a:uLnTx/>
                <a:uFillTx/>
                <a:latin typeface="Arial" panose="020B0604020202020204"/>
              </a:rPr>
              <a:t>Moins complexe</a:t>
            </a:r>
          </a:p>
          <a:p>
            <a:pPr lvl="0">
              <a:defRPr/>
            </a:pPr>
            <a:r>
              <a:rPr lang="fr-CA" sz="1600" dirty="0">
                <a:solidFill>
                  <a:srgbClr val="FFFFFF"/>
                </a:solidFill>
                <a:latin typeface="Arial" panose="020B0604020202020204"/>
              </a:rPr>
              <a:t>PEM évalué par rapport au PTM national plutôt </a:t>
            </a:r>
            <a:r>
              <a:rPr lang="fr-CA" sz="1600" dirty="0" smtClean="0">
                <a:solidFill>
                  <a:srgbClr val="FFFFFF"/>
                </a:solidFill>
                <a:latin typeface="Arial" panose="020B0604020202020204"/>
              </a:rPr>
              <a:t>qu’à </a:t>
            </a:r>
            <a:r>
              <a:rPr lang="fr-CA" sz="1600" dirty="0">
                <a:solidFill>
                  <a:srgbClr val="FFFFFF"/>
                </a:solidFill>
                <a:latin typeface="Arial" panose="020B0604020202020204"/>
              </a:rPr>
              <a:t>une approche employée sur un marché donné (52 marchés). Les brevetés peuvent faire preuve de discrétion quant à la façon de répartir les rabais/escomptes tant que le prix net moyen est inférieur au PEM.</a:t>
            </a:r>
            <a:endParaRPr kumimoji="0" lang="fr-CA" sz="1600" b="0" i="0" u="none" strike="noStrike" kern="1200" cap="none" spc="0" normalizeH="0" baseline="0" noProof="0" dirty="0">
              <a:ln>
                <a:noFill/>
              </a:ln>
              <a:solidFill>
                <a:srgbClr val="FFFFFF"/>
              </a:solidFill>
              <a:effectLst/>
              <a:uLnTx/>
              <a:uFillTx/>
              <a:latin typeface="Arial" panose="020B0604020202020204"/>
              <a:ea typeface="+mn-ea"/>
              <a:cs typeface="+mn-cs"/>
            </a:endParaRPr>
          </a:p>
        </p:txBody>
      </p:sp>
      <p:sp>
        <p:nvSpPr>
          <p:cNvPr id="3" name="Slide Number Placeholder 2"/>
          <p:cNvSpPr>
            <a:spLocks noGrp="1"/>
          </p:cNvSpPr>
          <p:nvPr>
            <p:ph type="sldNum" sz="quarter" idx="12"/>
            <p:custDataLst>
              <p:tags r:id="rId4"/>
            </p:custDataLst>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F47DBEAC-8B79-F045-AB5E-EB5B72EE06CE}" type="slidenum">
              <a:rPr kumimoji="0" lang="en-US" sz="1100" b="0" i="0" u="none" strike="noStrike" kern="1200" cap="none" spc="0" normalizeH="0" baseline="0" noProof="0" smtClean="0">
                <a:ln>
                  <a:noFill/>
                </a:ln>
                <a:solidFill>
                  <a:schemeClr val="tx1">
                    <a:lumMod val="65000"/>
                    <a:lumOff val="35000"/>
                  </a:schemeClr>
                </a:solidFill>
                <a:effectLst/>
                <a:uLnTx/>
                <a:uFillTx/>
                <a:latin typeface="Arial" panose="020B0604020202020204"/>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22</a:t>
            </a:fld>
            <a:endParaRPr kumimoji="0" lang="fr-CA" sz="1100" b="0" i="0" u="none" strike="noStrike" kern="1200" cap="none" spc="0" normalizeH="0" baseline="0" noProof="0" dirty="0">
              <a:ln>
                <a:noFill/>
              </a:ln>
              <a:solidFill>
                <a:schemeClr val="tx1">
                  <a:lumMod val="65000"/>
                  <a:lumOff val="35000"/>
                </a:schemeClr>
              </a:solidFill>
              <a:effectLst/>
              <a:uLnTx/>
              <a:uFillTx/>
              <a:latin typeface="Arial" panose="020B0604020202020204"/>
              <a:ea typeface="+mn-ea"/>
              <a:cs typeface="+mn-cs"/>
            </a:endParaRPr>
          </a:p>
        </p:txBody>
      </p:sp>
      <p:pic>
        <p:nvPicPr>
          <p:cNvPr id="4" name="Picture 3"/>
          <p:cNvPicPr>
            <a:picLocks noChangeAspect="1"/>
          </p:cNvPicPr>
          <p:nvPr/>
        </p:nvPicPr>
        <p:blipFill>
          <a:blip r:embed="rId7"/>
          <a:stretch>
            <a:fillRect/>
          </a:stretch>
        </p:blipFill>
        <p:spPr>
          <a:xfrm>
            <a:off x="1253437" y="2514292"/>
            <a:ext cx="10548230" cy="3277146"/>
          </a:xfrm>
          <a:prstGeom prst="rect">
            <a:avLst/>
          </a:prstGeom>
        </p:spPr>
      </p:pic>
    </p:spTree>
    <p:extLst>
      <p:ext uri="{BB962C8B-B14F-4D97-AF65-F5344CB8AC3E}">
        <p14:creationId xmlns:p14="http://schemas.microsoft.com/office/powerpoint/2010/main" val="65773979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294967295"/>
            <p:custDataLst>
              <p:tags r:id="rId1"/>
            </p:custDataLst>
          </p:nvPr>
        </p:nvSpPr>
        <p:spPr>
          <a:xfrm>
            <a:off x="115019" y="5654837"/>
            <a:ext cx="482112"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47DBEAC-8B79-F045-AB5E-EB5B72EE06CE}" type="slidenum">
              <a:rPr kumimoji="0" lang="en-US" sz="1200" b="0" i="0" u="none" strike="noStrike" kern="1200" cap="none" spc="0" normalizeH="0" baseline="0" noProof="0" smtClean="0">
                <a:ln>
                  <a:noFill/>
                </a:ln>
                <a:solidFill>
                  <a:srgbClr val="000000">
                    <a:tint val="75000"/>
                  </a:srgbClr>
                </a:solidFill>
                <a:effectLst/>
                <a:uLnTx/>
                <a:uFillTx/>
                <a:latin typeface="Arial" panose="020B06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23</a:t>
            </a:fld>
            <a:endParaRPr kumimoji="0" lang="fr-CA" sz="1200" b="0" i="0" u="none" strike="noStrike" kern="1200" cap="none" spc="0" normalizeH="0" baseline="0" noProof="0" dirty="0">
              <a:ln>
                <a:noFill/>
              </a:ln>
              <a:solidFill>
                <a:srgbClr val="000000">
                  <a:tint val="75000"/>
                </a:srgbClr>
              </a:solidFill>
              <a:effectLst/>
              <a:uLnTx/>
              <a:uFillTx/>
              <a:latin typeface="Arial" panose="020B0604020202020204"/>
              <a:ea typeface="+mn-ea"/>
              <a:cs typeface="+mn-cs"/>
            </a:endParaRPr>
          </a:p>
        </p:txBody>
      </p:sp>
      <p:graphicFrame>
        <p:nvGraphicFramePr>
          <p:cNvPr id="6" name="Table 5"/>
          <p:cNvGraphicFramePr>
            <a:graphicFrameLocks noGrp="1"/>
          </p:cNvGraphicFramePr>
          <p:nvPr>
            <p:custDataLst>
              <p:tags r:id="rId2"/>
            </p:custDataLst>
            <p:extLst>
              <p:ext uri="{D42A27DB-BD31-4B8C-83A1-F6EECF244321}">
                <p14:modId xmlns:p14="http://schemas.microsoft.com/office/powerpoint/2010/main" val="3272898401"/>
              </p:ext>
            </p:extLst>
          </p:nvPr>
        </p:nvGraphicFramePr>
        <p:xfrm>
          <a:off x="1231693" y="1596101"/>
          <a:ext cx="10591440" cy="4134139"/>
        </p:xfrm>
        <a:graphic>
          <a:graphicData uri="http://schemas.openxmlformats.org/drawingml/2006/table">
            <a:tbl>
              <a:tblPr firstRow="1" bandRow="1">
                <a:tableStyleId>{69012ECD-51FC-41F1-AA8D-1B2483CD663E}</a:tableStyleId>
              </a:tblPr>
              <a:tblGrid>
                <a:gridCol w="5295720">
                  <a:extLst>
                    <a:ext uri="{9D8B030D-6E8A-4147-A177-3AD203B41FA5}">
                      <a16:colId xmlns:a16="http://schemas.microsoft.com/office/drawing/2014/main" val="3208890614"/>
                    </a:ext>
                  </a:extLst>
                </a:gridCol>
                <a:gridCol w="5295720">
                  <a:extLst>
                    <a:ext uri="{9D8B030D-6E8A-4147-A177-3AD203B41FA5}">
                      <a16:colId xmlns:a16="http://schemas.microsoft.com/office/drawing/2014/main" val="1020977893"/>
                    </a:ext>
                  </a:extLst>
                </a:gridCol>
              </a:tblGrid>
              <a:tr h="528715">
                <a:tc>
                  <a:txBody>
                    <a:bodyPr/>
                    <a:lstStyle/>
                    <a:p>
                      <a:pPr algn="ctr"/>
                      <a:r>
                        <a:rPr lang="fr-CA" noProof="0" dirty="0" smtClean="0"/>
                        <a:t>Lignes directrices précédentes</a:t>
                      </a:r>
                      <a:endParaRPr lang="fr-CA" noProof="0" dirty="0"/>
                    </a:p>
                  </a:txBody>
                  <a:tcPr/>
                </a:tc>
                <a:tc>
                  <a:txBody>
                    <a:bodyPr/>
                    <a:lstStyle/>
                    <a:p>
                      <a:pPr algn="ctr"/>
                      <a:r>
                        <a:rPr lang="fr-CA" noProof="0" dirty="0" smtClean="0"/>
                        <a:t>Lignes directrices proposées</a:t>
                      </a:r>
                      <a:endParaRPr lang="fr-CA" noProof="0" dirty="0"/>
                    </a:p>
                  </a:txBody>
                  <a:tcPr/>
                </a:tc>
                <a:extLst>
                  <a:ext uri="{0D108BD9-81ED-4DB2-BD59-A6C34878D82A}">
                    <a16:rowId xmlns:a16="http://schemas.microsoft.com/office/drawing/2014/main" val="3695750482"/>
                  </a:ext>
                </a:extLst>
              </a:tr>
              <a:tr h="2114858">
                <a:tc>
                  <a:txBody>
                    <a:bodyPr/>
                    <a:lstStyle/>
                    <a:p>
                      <a:pPr marL="0" indent="0">
                        <a:buFont typeface="Arial" panose="020B0604020202020204" pitchFamily="34" charset="0"/>
                        <a:buNone/>
                      </a:pPr>
                      <a:r>
                        <a:rPr lang="fr-CA" sz="1800" noProof="0" dirty="0" smtClean="0"/>
                        <a:t>Quatre catégories, tout dépendant du niveau d’amélioration thérapeutique.</a:t>
                      </a:r>
                    </a:p>
                    <a:p>
                      <a:pPr marL="457200" indent="-457200">
                        <a:buFont typeface="Arial" panose="020B0604020202020204" pitchFamily="34" charset="0"/>
                        <a:buChar char="•"/>
                      </a:pPr>
                      <a:r>
                        <a:rPr lang="fr-CA" sz="1800" noProof="0" dirty="0" smtClean="0"/>
                        <a:t>Révolutionnaire</a:t>
                      </a:r>
                    </a:p>
                    <a:p>
                      <a:pPr marL="457200" indent="-457200">
                        <a:buFont typeface="Arial" panose="020B0604020202020204" pitchFamily="34" charset="0"/>
                        <a:buChar char="•"/>
                      </a:pPr>
                      <a:r>
                        <a:rPr lang="fr-CA" sz="1800" noProof="0" dirty="0" smtClean="0"/>
                        <a:t>Nette amélioration</a:t>
                      </a:r>
                    </a:p>
                    <a:p>
                      <a:pPr marL="457200" indent="-457200">
                        <a:buFont typeface="Arial" panose="020B0604020202020204" pitchFamily="34" charset="0"/>
                        <a:buChar char="•"/>
                      </a:pPr>
                      <a:r>
                        <a:rPr lang="fr-CA" sz="1800" baseline="0" noProof="0" dirty="0" smtClean="0"/>
                        <a:t>Amélioration modérée</a:t>
                      </a:r>
                    </a:p>
                    <a:p>
                      <a:pPr marL="457200" indent="-457200">
                        <a:buFont typeface="Arial" panose="020B0604020202020204" pitchFamily="34" charset="0"/>
                        <a:buChar char="•"/>
                      </a:pPr>
                      <a:r>
                        <a:rPr lang="fr-CA" sz="1800" baseline="0" noProof="0" dirty="0" smtClean="0"/>
                        <a:t>Amélioration minime/nulle</a:t>
                      </a:r>
                      <a:endParaRPr lang="fr-CA" sz="1800" noProof="0" dirty="0"/>
                    </a:p>
                  </a:txBody>
                  <a:tcPr/>
                </a:tc>
                <a:tc>
                  <a:txBody>
                    <a:bodyPr/>
                    <a:lstStyle/>
                    <a:p>
                      <a:pPr marL="0" indent="0">
                        <a:buFont typeface="Arial" panose="020B0604020202020204" pitchFamily="34" charset="0"/>
                        <a:buNone/>
                      </a:pPr>
                      <a:r>
                        <a:rPr lang="fr-CA" noProof="0" dirty="0" smtClean="0"/>
                        <a:t>Deux catégories liées au coût de traitement et à la taille du marché.</a:t>
                      </a:r>
                    </a:p>
                    <a:p>
                      <a:pPr marL="285750" indent="-285750">
                        <a:buFont typeface="Arial" panose="020B0604020202020204" pitchFamily="34" charset="0"/>
                        <a:buChar char="•"/>
                      </a:pPr>
                      <a:r>
                        <a:rPr lang="fr-CA" noProof="0" dirty="0" smtClean="0"/>
                        <a:t>Catégorie I</a:t>
                      </a:r>
                    </a:p>
                    <a:p>
                      <a:pPr marL="285750" indent="-285750">
                        <a:buFont typeface="Arial" panose="020B0604020202020204" pitchFamily="34" charset="0"/>
                        <a:buChar char="•"/>
                      </a:pPr>
                      <a:r>
                        <a:rPr lang="fr-CA" noProof="0" dirty="0" smtClean="0"/>
                        <a:t>Catégorie II</a:t>
                      </a:r>
                      <a:endParaRPr lang="fr-CA" noProof="0" dirty="0"/>
                    </a:p>
                  </a:txBody>
                  <a:tcPr/>
                </a:tc>
                <a:extLst>
                  <a:ext uri="{0D108BD9-81ED-4DB2-BD59-A6C34878D82A}">
                    <a16:rowId xmlns:a16="http://schemas.microsoft.com/office/drawing/2014/main" val="2873178261"/>
                  </a:ext>
                </a:extLst>
              </a:tr>
              <a:tr h="1490566">
                <a:tc>
                  <a:txBody>
                    <a:bodyPr/>
                    <a:lstStyle/>
                    <a:p>
                      <a:pPr marL="0" indent="0">
                        <a:buFont typeface="Arial" panose="020B0604020202020204" pitchFamily="34" charset="0"/>
                        <a:buNone/>
                      </a:pPr>
                      <a:r>
                        <a:rPr lang="fr-CA" noProof="0" dirty="0" smtClean="0"/>
                        <a:t>Catégorisation visant à choisir l’approche qui permettra d’établir le prix courant maximal.</a:t>
                      </a:r>
                      <a:endParaRPr lang="fr-CA" noProof="0" dirty="0"/>
                    </a:p>
                  </a:txBody>
                  <a:tcPr/>
                </a:tc>
                <a:tc>
                  <a:txBody>
                    <a:bodyPr/>
                    <a:lstStyle/>
                    <a:p>
                      <a:pPr marL="0" indent="0">
                        <a:buFont typeface="Arial" panose="020B0604020202020204" pitchFamily="34" charset="0"/>
                        <a:buNone/>
                      </a:pPr>
                      <a:r>
                        <a:rPr lang="fr-CA" noProof="0" dirty="0" smtClean="0"/>
                        <a:t>Alors que tous les produits se voient attribuer un prix courant maximal (PCM), la catégorie a pour but d’identifier les médicaments qui justifient également un prix escompté maximum (PEM).</a:t>
                      </a:r>
                      <a:endParaRPr lang="fr-CA" noProof="0" dirty="0"/>
                    </a:p>
                  </a:txBody>
                  <a:tcPr/>
                </a:tc>
                <a:extLst>
                  <a:ext uri="{0D108BD9-81ED-4DB2-BD59-A6C34878D82A}">
                    <a16:rowId xmlns:a16="http://schemas.microsoft.com/office/drawing/2014/main" val="2170530532"/>
                  </a:ext>
                </a:extLst>
              </a:tr>
            </a:tbl>
          </a:graphicData>
        </a:graphic>
      </p:graphicFrame>
      <p:sp>
        <p:nvSpPr>
          <p:cNvPr id="9" name="Rectangle 8"/>
          <p:cNvSpPr/>
          <p:nvPr>
            <p:custDataLst>
              <p:tags r:id="rId3"/>
            </p:custDataLst>
          </p:nvPr>
        </p:nvSpPr>
        <p:spPr>
          <a:xfrm>
            <a:off x="1231693" y="5837400"/>
            <a:ext cx="5147676" cy="835819"/>
          </a:xfrm>
          <a:prstGeom prst="rect">
            <a:avLst/>
          </a:prstGeom>
        </p:spPr>
        <p:style>
          <a:lnRef idx="0">
            <a:schemeClr val="accent2"/>
          </a:lnRef>
          <a:fillRef idx="3">
            <a:schemeClr val="accent2"/>
          </a:fillRef>
          <a:effectRef idx="3">
            <a:schemeClr val="accent2"/>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CA" sz="1600" b="1" i="0" u="sng" strike="noStrike" kern="1200" cap="none" spc="0" normalizeH="0" baseline="0" noProof="0" dirty="0">
                <a:ln>
                  <a:noFill/>
                </a:ln>
                <a:solidFill>
                  <a:srgbClr val="FFFFFF"/>
                </a:solidFill>
                <a:effectLst/>
                <a:uLnTx/>
                <a:uFillTx/>
                <a:latin typeface="Arial" panose="020B0604020202020204"/>
              </a:rPr>
              <a:t>Plus complexe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r-CA" sz="1600" b="0" i="0" u="none" strike="noStrike" kern="1200" cap="none" spc="0" normalizeH="0" baseline="0" noProof="0" dirty="0">
                <a:ln>
                  <a:noFill/>
                </a:ln>
                <a:solidFill>
                  <a:srgbClr val="FFFFFF"/>
                </a:solidFill>
                <a:effectLst/>
                <a:uLnTx/>
                <a:uFillTx/>
                <a:latin typeface="Arial" panose="020B0604020202020204"/>
              </a:rPr>
              <a:t>Demande un examen scientifique du niveau </a:t>
            </a:r>
            <a:r>
              <a:rPr kumimoji="0" lang="fr-CA" sz="1600" b="0" i="0" u="none" strike="noStrike" kern="1200" cap="none" spc="0" normalizeH="0" baseline="0" noProof="0" dirty="0" smtClean="0">
                <a:ln>
                  <a:noFill/>
                </a:ln>
                <a:solidFill>
                  <a:srgbClr val="FFFFFF"/>
                </a:solidFill>
                <a:effectLst/>
                <a:uLnTx/>
                <a:uFillTx/>
                <a:latin typeface="Arial" panose="020B0604020202020204"/>
              </a:rPr>
              <a:t>d’amélioration </a:t>
            </a:r>
            <a:r>
              <a:rPr kumimoji="0" lang="fr-CA" sz="1600" b="0" i="0" u="none" strike="noStrike" kern="1200" cap="none" spc="0" normalizeH="0" baseline="0" noProof="0" dirty="0">
                <a:ln>
                  <a:noFill/>
                </a:ln>
                <a:solidFill>
                  <a:srgbClr val="FFFFFF"/>
                </a:solidFill>
                <a:effectLst/>
                <a:uLnTx/>
                <a:uFillTx/>
                <a:latin typeface="Arial" panose="020B0604020202020204"/>
              </a:rPr>
              <a:t>thérapeutique.</a:t>
            </a:r>
          </a:p>
        </p:txBody>
      </p:sp>
      <p:sp>
        <p:nvSpPr>
          <p:cNvPr id="10" name="Rectangle 9"/>
          <p:cNvSpPr/>
          <p:nvPr>
            <p:custDataLst>
              <p:tags r:id="rId4"/>
            </p:custDataLst>
          </p:nvPr>
        </p:nvSpPr>
        <p:spPr>
          <a:xfrm>
            <a:off x="6457950" y="5837399"/>
            <a:ext cx="5365183" cy="828675"/>
          </a:xfrm>
          <a:prstGeom prst="rect">
            <a:avLst/>
          </a:prstGeom>
          <a:solidFill>
            <a:srgbClr val="00B050"/>
          </a:solidFill>
        </p:spPr>
        <p:style>
          <a:lnRef idx="0">
            <a:schemeClr val="accent1"/>
          </a:lnRef>
          <a:fillRef idx="3">
            <a:schemeClr val="accent1"/>
          </a:fillRef>
          <a:effectRef idx="3">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CA" sz="1600" b="1" i="0" u="sng" strike="noStrike" kern="1200" cap="none" spc="0" normalizeH="0" baseline="0" noProof="0" dirty="0">
                <a:ln>
                  <a:noFill/>
                </a:ln>
                <a:solidFill>
                  <a:srgbClr val="FFFFFF"/>
                </a:solidFill>
                <a:effectLst/>
                <a:uLnTx/>
                <a:uFillTx/>
                <a:latin typeface="Arial" panose="020B0604020202020204"/>
              </a:rPr>
              <a:t>Moins complexe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r-CA" sz="1600" b="0" i="0" u="none" strike="noStrike" kern="1200" cap="none" spc="0" normalizeH="0" baseline="0" noProof="0" dirty="0">
                <a:ln>
                  <a:noFill/>
                </a:ln>
                <a:solidFill>
                  <a:srgbClr val="FFFFFF"/>
                </a:solidFill>
                <a:effectLst/>
                <a:uLnTx/>
                <a:uFillTx/>
                <a:latin typeface="Arial" panose="020B0604020202020204"/>
              </a:rPr>
              <a:t>En fonction du coût de traitement et de la taille du marché</a:t>
            </a:r>
          </a:p>
        </p:txBody>
      </p:sp>
      <p:sp>
        <p:nvSpPr>
          <p:cNvPr id="2" name="Title 1"/>
          <p:cNvSpPr>
            <a:spLocks noGrp="1"/>
          </p:cNvSpPr>
          <p:nvPr>
            <p:ph type="title"/>
            <p:custDataLst>
              <p:tags r:id="rId5"/>
            </p:custDataLst>
          </p:nvPr>
        </p:nvSpPr>
        <p:spPr/>
        <p:txBody>
          <a:bodyPr/>
          <a:lstStyle/>
          <a:p>
            <a:r>
              <a:rPr lang="fr-CA"/>
              <a:t>Classification des médicaments brevetés</a:t>
            </a:r>
            <a:endParaRPr lang="fr-CA" dirty="0"/>
          </a:p>
        </p:txBody>
      </p:sp>
    </p:spTree>
    <p:extLst>
      <p:ext uri="{BB962C8B-B14F-4D97-AF65-F5344CB8AC3E}">
        <p14:creationId xmlns:p14="http://schemas.microsoft.com/office/powerpoint/2010/main" val="308846116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10"/>
          <a:stretch>
            <a:fillRect/>
          </a:stretch>
        </p:blipFill>
        <p:spPr>
          <a:xfrm>
            <a:off x="1269323" y="5181685"/>
            <a:ext cx="10689771" cy="1393721"/>
          </a:xfrm>
          <a:prstGeom prst="rect">
            <a:avLst/>
          </a:prstGeom>
          <a:ln>
            <a:solidFill>
              <a:schemeClr val="tx1">
                <a:lumMod val="50000"/>
                <a:lumOff val="50000"/>
              </a:schemeClr>
            </a:solidFill>
          </a:ln>
        </p:spPr>
      </p:pic>
      <p:sp>
        <p:nvSpPr>
          <p:cNvPr id="3" name="Title 2"/>
          <p:cNvSpPr>
            <a:spLocks noGrp="1"/>
          </p:cNvSpPr>
          <p:nvPr>
            <p:ph type="title"/>
            <p:custDataLst>
              <p:tags r:id="rId1"/>
            </p:custDataLst>
          </p:nvPr>
        </p:nvSpPr>
        <p:spPr/>
        <p:txBody>
          <a:bodyPr/>
          <a:lstStyle/>
          <a:p>
            <a:r>
              <a:rPr lang="fr-CA" dirty="0"/>
              <a:t>Critères de classification </a:t>
            </a:r>
            <a:r>
              <a:rPr lang="fr-CA" dirty="0" smtClean="0"/>
              <a:t>d’un </a:t>
            </a:r>
            <a:r>
              <a:rPr lang="fr-CA" dirty="0"/>
              <a:t>médicament breveté de catégorie I</a:t>
            </a:r>
          </a:p>
        </p:txBody>
      </p:sp>
      <p:sp>
        <p:nvSpPr>
          <p:cNvPr id="4" name="Slide Number Placeholder 3"/>
          <p:cNvSpPr>
            <a:spLocks noGrp="1"/>
          </p:cNvSpPr>
          <p:nvPr>
            <p:ph type="sldNum" sz="quarter" idx="4294967295"/>
            <p:custDataLst>
              <p:tags r:id="rId2"/>
            </p:custDataLst>
          </p:nvPr>
        </p:nvSpPr>
        <p:spPr>
          <a:xfrm>
            <a:off x="250754" y="5667514"/>
            <a:ext cx="396253"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47DBEAC-8B79-F045-AB5E-EB5B72EE06CE}" type="slidenum">
              <a:rPr kumimoji="0" lang="en-US" sz="1200" b="0" i="0" u="none" strike="noStrike" kern="1200" cap="none" spc="0" normalizeH="0" baseline="0" noProof="0" smtClean="0">
                <a:ln>
                  <a:noFill/>
                </a:ln>
                <a:solidFill>
                  <a:srgbClr val="000000">
                    <a:tint val="75000"/>
                  </a:srgbClr>
                </a:solidFill>
                <a:effectLst/>
                <a:uLnTx/>
                <a:uFillTx/>
                <a:latin typeface="Arial" panose="020B06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24</a:t>
            </a:fld>
            <a:endParaRPr kumimoji="0" lang="fr-CA" sz="1200" b="0" i="0" u="none" strike="noStrike" kern="1200" cap="none" spc="0" normalizeH="0" baseline="0" noProof="0" dirty="0">
              <a:ln>
                <a:noFill/>
              </a:ln>
              <a:solidFill>
                <a:srgbClr val="000000">
                  <a:tint val="75000"/>
                </a:srgbClr>
              </a:solidFill>
              <a:effectLst/>
              <a:uLnTx/>
              <a:uFillTx/>
              <a:latin typeface="Arial" panose="020B0604020202020204"/>
              <a:ea typeface="+mn-ea"/>
              <a:cs typeface="+mn-cs"/>
            </a:endParaRPr>
          </a:p>
        </p:txBody>
      </p:sp>
      <p:sp>
        <p:nvSpPr>
          <p:cNvPr id="10" name="Rectangle 9"/>
          <p:cNvSpPr/>
          <p:nvPr>
            <p:custDataLst>
              <p:tags r:id="rId3"/>
            </p:custDataLst>
          </p:nvPr>
        </p:nvSpPr>
        <p:spPr>
          <a:xfrm>
            <a:off x="1272540" y="4816559"/>
            <a:ext cx="10686554" cy="354447"/>
          </a:xfrm>
          <a:prstGeom prst="rect">
            <a:avLst/>
          </a:prstGeom>
        </p:spPr>
        <p:style>
          <a:lnRef idx="1">
            <a:schemeClr val="accent2"/>
          </a:lnRef>
          <a:fillRef idx="2">
            <a:schemeClr val="accent2"/>
          </a:fillRef>
          <a:effectRef idx="1">
            <a:schemeClr val="accent2"/>
          </a:effectRef>
          <a:fontRef idx="minor">
            <a:schemeClr val="dk1"/>
          </a:fontRef>
        </p:style>
        <p:txBody>
          <a:bodyPr wrap="square">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CA" sz="1600" b="1" i="0" u="none" strike="noStrike" kern="1200" cap="none" spc="0" normalizeH="0" baseline="0" noProof="0" dirty="0">
                <a:ln>
                  <a:noFill/>
                </a:ln>
                <a:solidFill>
                  <a:srgbClr val="000000"/>
                </a:solidFill>
                <a:effectLst/>
                <a:uLnTx/>
                <a:uFillTx/>
                <a:latin typeface="Arial" panose="020B0604020202020204"/>
              </a:rPr>
              <a:t>Critères de catégorisation simplifiés comparativement à la recommandation du </a:t>
            </a:r>
            <a:r>
              <a:rPr kumimoji="0" lang="fr-CA" sz="1600" b="1" i="0" u="none" strike="noStrike" kern="1200" cap="none" spc="0" normalizeH="0" baseline="0" noProof="0" dirty="0" smtClean="0">
                <a:ln>
                  <a:noFill/>
                </a:ln>
                <a:solidFill>
                  <a:srgbClr val="000000"/>
                </a:solidFill>
                <a:effectLst/>
                <a:uLnTx/>
                <a:uFillTx/>
                <a:latin typeface="Arial" panose="020B0604020202020204"/>
              </a:rPr>
              <a:t>Groupe </a:t>
            </a:r>
            <a:r>
              <a:rPr kumimoji="0" lang="fr-CA" sz="1600" b="1" i="0" u="none" strike="noStrike" kern="1200" cap="none" spc="0" normalizeH="0" baseline="0" noProof="0" dirty="0">
                <a:ln>
                  <a:noFill/>
                </a:ln>
                <a:solidFill>
                  <a:srgbClr val="000000"/>
                </a:solidFill>
                <a:effectLst/>
                <a:uLnTx/>
                <a:uFillTx/>
                <a:latin typeface="Arial" panose="020B0604020202020204"/>
              </a:rPr>
              <a:t>de travail technique </a:t>
            </a:r>
            <a:endParaRPr kumimoji="0" lang="fr-CA" sz="1600" b="1" i="0" u="none" strike="noStrike" kern="1200" cap="none" spc="0" normalizeH="0" baseline="0" noProof="0" dirty="0">
              <a:ln>
                <a:noFill/>
              </a:ln>
              <a:solidFill>
                <a:srgbClr val="000000"/>
              </a:solidFill>
              <a:effectLst/>
              <a:uLnTx/>
              <a:uFillTx/>
              <a:latin typeface="Arial" panose="020B0604020202020204"/>
              <a:ea typeface="+mn-ea"/>
              <a:cs typeface="+mn-cs"/>
            </a:endParaRPr>
          </a:p>
        </p:txBody>
      </p:sp>
      <p:pic>
        <p:nvPicPr>
          <p:cNvPr id="8" name="Picture 7"/>
          <p:cNvPicPr>
            <a:picLocks noChangeAspect="1"/>
          </p:cNvPicPr>
          <p:nvPr>
            <p:custDataLst>
              <p:tags r:id="rId4"/>
            </p:custDataLst>
          </p:nvPr>
        </p:nvPicPr>
        <p:blipFill>
          <a:blip r:embed="rId11"/>
          <a:stretch>
            <a:fillRect/>
          </a:stretch>
        </p:blipFill>
        <p:spPr>
          <a:xfrm>
            <a:off x="1368504" y="5503748"/>
            <a:ext cx="200583" cy="196531"/>
          </a:xfrm>
          <a:prstGeom prst="rect">
            <a:avLst/>
          </a:prstGeom>
        </p:spPr>
      </p:pic>
      <p:pic>
        <p:nvPicPr>
          <p:cNvPr id="9" name="Picture 8"/>
          <p:cNvPicPr>
            <a:picLocks noChangeAspect="1"/>
          </p:cNvPicPr>
          <p:nvPr>
            <p:custDataLst>
              <p:tags r:id="rId5"/>
            </p:custDataLst>
          </p:nvPr>
        </p:nvPicPr>
        <p:blipFill>
          <a:blip r:embed="rId12"/>
          <a:stretch>
            <a:fillRect/>
          </a:stretch>
        </p:blipFill>
        <p:spPr>
          <a:xfrm>
            <a:off x="1368504" y="6356007"/>
            <a:ext cx="202102" cy="198556"/>
          </a:xfrm>
          <a:prstGeom prst="rect">
            <a:avLst/>
          </a:prstGeom>
        </p:spPr>
      </p:pic>
      <p:pic>
        <p:nvPicPr>
          <p:cNvPr id="11" name="Picture 10"/>
          <p:cNvPicPr>
            <a:picLocks noChangeAspect="1"/>
          </p:cNvPicPr>
          <p:nvPr>
            <p:custDataLst>
              <p:tags r:id="rId6"/>
            </p:custDataLst>
          </p:nvPr>
        </p:nvPicPr>
        <p:blipFill>
          <a:blip r:embed="rId12"/>
          <a:stretch>
            <a:fillRect/>
          </a:stretch>
        </p:blipFill>
        <p:spPr>
          <a:xfrm>
            <a:off x="1375075" y="6083754"/>
            <a:ext cx="202102" cy="198556"/>
          </a:xfrm>
          <a:prstGeom prst="rect">
            <a:avLst/>
          </a:prstGeom>
        </p:spPr>
      </p:pic>
      <p:pic>
        <p:nvPicPr>
          <p:cNvPr id="13" name="Picture 12"/>
          <p:cNvPicPr>
            <a:picLocks noChangeAspect="1"/>
          </p:cNvPicPr>
          <p:nvPr>
            <p:custDataLst>
              <p:tags r:id="rId7"/>
            </p:custDataLst>
          </p:nvPr>
        </p:nvPicPr>
        <p:blipFill>
          <a:blip r:embed="rId11"/>
          <a:stretch>
            <a:fillRect/>
          </a:stretch>
        </p:blipFill>
        <p:spPr>
          <a:xfrm>
            <a:off x="1361987" y="5774176"/>
            <a:ext cx="200583" cy="196531"/>
          </a:xfrm>
          <a:prstGeom prst="rect">
            <a:avLst/>
          </a:prstGeom>
        </p:spPr>
      </p:pic>
      <p:sp>
        <p:nvSpPr>
          <p:cNvPr id="14" name="Rectangle 13"/>
          <p:cNvSpPr/>
          <p:nvPr>
            <p:custDataLst>
              <p:tags r:id="rId8"/>
            </p:custDataLst>
          </p:nvPr>
        </p:nvSpPr>
        <p:spPr>
          <a:xfrm>
            <a:off x="1036418" y="1216765"/>
            <a:ext cx="11155582" cy="1323439"/>
          </a:xfrm>
          <a:prstGeom prst="rect">
            <a:avLst/>
          </a:prstGeom>
          <a:solidFill>
            <a:schemeClr val="accent6">
              <a:lumMod val="60000"/>
              <a:lumOff val="40000"/>
            </a:schemeClr>
          </a:solidFill>
          <a:ln w="0" cmpd="dbl">
            <a:solidFill>
              <a:schemeClr val="accent1"/>
            </a:solidFill>
          </a:ln>
          <a:effectLst>
            <a:glow>
              <a:schemeClr val="accent1"/>
            </a:glow>
          </a:effectLst>
          <a:scene3d>
            <a:camera prst="orthographicFront"/>
            <a:lightRig rig="threePt" dir="t">
              <a:rot lat="0" lon="0" rev="4200000"/>
            </a:lightRig>
          </a:scene3d>
          <a:sp3d extrusionH="114300">
            <a:bevelT w="190500" h="127000"/>
          </a:sp3d>
        </p:spPr>
        <p:style>
          <a:lnRef idx="1">
            <a:schemeClr val="accent1"/>
          </a:lnRef>
          <a:fillRef idx="2">
            <a:schemeClr val="accent1"/>
          </a:fillRef>
          <a:effectRef idx="1">
            <a:schemeClr val="accent1"/>
          </a:effectRef>
          <a:fontRef idx="minor">
            <a:schemeClr val="dk1"/>
          </a:fontRef>
        </p:style>
        <p:txBody>
          <a:bodyPr wrap="square">
            <a:spAutoFit/>
          </a:bodyPr>
          <a:lstStyle/>
          <a:p>
            <a:pPr lvl="0">
              <a:defRPr/>
            </a:pPr>
            <a:r>
              <a:rPr kumimoji="0" lang="fr-CA" sz="1600" b="0" i="0" u="none" strike="noStrike" kern="1200" cap="none" spc="0" normalizeH="0" baseline="0" noProof="0" dirty="0" smtClean="0">
                <a:ln>
                  <a:noFill/>
                </a:ln>
                <a:solidFill>
                  <a:srgbClr val="000000"/>
                </a:solidFill>
                <a:effectLst/>
                <a:uLnTx/>
                <a:uFillTx/>
                <a:latin typeface="Arial" panose="020B0604020202020204"/>
              </a:rPr>
              <a:t>GCII</a:t>
            </a:r>
            <a:r>
              <a:rPr kumimoji="0" lang="fr-CA" sz="1600" b="0" i="0" u="none" strike="noStrike" kern="1200" cap="none" spc="0" normalizeH="0" baseline="0" noProof="0" dirty="0">
                <a:ln>
                  <a:noFill/>
                </a:ln>
                <a:solidFill>
                  <a:srgbClr val="000000"/>
                </a:solidFill>
                <a:effectLst/>
                <a:uLnTx/>
                <a:uFillTx/>
                <a:latin typeface="Arial" panose="020B0604020202020204"/>
              </a:rPr>
              <a:t> : </a:t>
            </a:r>
            <a:r>
              <a:rPr lang="fr-CA" sz="1600" i="1" dirty="0">
                <a:solidFill>
                  <a:srgbClr val="000000"/>
                </a:solidFill>
              </a:rPr>
              <a:t>Le Règlement modifiant le Règlement sur les médicaments brevetés (facteurs additionnels et exigences supplémentaires relatives à la fourniture de renseignements) [les modifications] modifie le cadre réglementaire du CEPMB afin </a:t>
            </a:r>
            <a:r>
              <a:rPr lang="fr-CA" sz="1600" i="1" dirty="0" smtClean="0">
                <a:solidFill>
                  <a:srgbClr val="000000"/>
                </a:solidFill>
              </a:rPr>
              <a:t>qu’il </a:t>
            </a:r>
            <a:r>
              <a:rPr lang="fr-CA" sz="1600" i="1" dirty="0">
                <a:solidFill>
                  <a:srgbClr val="000000"/>
                </a:solidFill>
              </a:rPr>
              <a:t>constitue </a:t>
            </a:r>
            <a:r>
              <a:rPr lang="fr-CA" sz="1600" b="1" i="1" u="sng" dirty="0">
                <a:solidFill>
                  <a:srgbClr val="000000"/>
                </a:solidFill>
              </a:rPr>
              <a:t>une approche axée sur les risques</a:t>
            </a:r>
            <a:r>
              <a:rPr lang="fr-CA" sz="1600" i="1" dirty="0">
                <a:solidFill>
                  <a:srgbClr val="000000"/>
                </a:solidFill>
              </a:rPr>
              <a:t> qui inclut de nouveaux facteurs de réglementation du prix et des dispositions sur la production de rapports faisant état de renseignements sur les titulaires de brevets afin de protéger les consommateurs canadiens contre les prix excessifs</a:t>
            </a:r>
            <a:r>
              <a:rPr lang="fr-CA" sz="1600" i="1" dirty="0" smtClean="0">
                <a:solidFill>
                  <a:srgbClr val="000000"/>
                </a:solidFill>
              </a:rPr>
              <a:t>.</a:t>
            </a:r>
            <a:endParaRPr kumimoji="0" lang="fr-CA" sz="1600" b="0" i="1" u="none" strike="noStrike" kern="1200" cap="none" spc="0" normalizeH="0" baseline="0" noProof="0" dirty="0">
              <a:ln>
                <a:noFill/>
              </a:ln>
              <a:solidFill>
                <a:srgbClr val="000000"/>
              </a:solidFill>
              <a:effectLst/>
              <a:uLnTx/>
              <a:uFillTx/>
              <a:latin typeface="Arial" panose="020B0604020202020204"/>
            </a:endParaRPr>
          </a:p>
        </p:txBody>
      </p:sp>
      <p:pic>
        <p:nvPicPr>
          <p:cNvPr id="5" name="Picture 4"/>
          <p:cNvPicPr>
            <a:picLocks noChangeAspect="1"/>
          </p:cNvPicPr>
          <p:nvPr/>
        </p:nvPicPr>
        <p:blipFill>
          <a:blip r:embed="rId13"/>
          <a:stretch>
            <a:fillRect/>
          </a:stretch>
        </p:blipFill>
        <p:spPr>
          <a:xfrm>
            <a:off x="1889228" y="2596220"/>
            <a:ext cx="7995824" cy="2220340"/>
          </a:xfrm>
          <a:prstGeom prst="rect">
            <a:avLst/>
          </a:prstGeom>
        </p:spPr>
      </p:pic>
    </p:spTree>
    <p:extLst>
      <p:ext uri="{BB962C8B-B14F-4D97-AF65-F5344CB8AC3E}">
        <p14:creationId xmlns:p14="http://schemas.microsoft.com/office/powerpoint/2010/main" val="3539397277"/>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custDataLst>
              <p:tags r:id="rId1"/>
            </p:custDataLst>
          </p:nvPr>
        </p:nvSpPr>
        <p:spPr/>
        <p:txBody>
          <a:bodyPr>
            <a:normAutofit/>
          </a:bodyPr>
          <a:lstStyle/>
          <a:p>
            <a:r>
              <a:rPr lang="fr-CA" dirty="0"/>
              <a:t>ÉTAPE 4 : Détermination de </a:t>
            </a:r>
            <a:r>
              <a:rPr lang="fr-CA" dirty="0" smtClean="0"/>
              <a:t>l’indication </a:t>
            </a:r>
            <a:r>
              <a:rPr lang="fr-CA" dirty="0"/>
              <a:t>pertinente</a:t>
            </a:r>
          </a:p>
        </p:txBody>
      </p:sp>
      <p:sp>
        <p:nvSpPr>
          <p:cNvPr id="4" name="Slide Number Placeholder 3"/>
          <p:cNvSpPr>
            <a:spLocks noGrp="1"/>
          </p:cNvSpPr>
          <p:nvPr>
            <p:ph type="sldNum" sz="quarter" idx="4294967295"/>
            <p:custDataLst>
              <p:tags r:id="rId2"/>
            </p:custDataLst>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47DBEAC-8B79-F045-AB5E-EB5B72EE06CE}" type="slidenum">
              <a:rPr kumimoji="0" lang="en-US" sz="1200" b="0" i="0" u="none" strike="noStrike" kern="1200" cap="none" spc="0" normalizeH="0" baseline="0" noProof="0" smtClean="0">
                <a:ln>
                  <a:noFill/>
                </a:ln>
                <a:solidFill>
                  <a:srgbClr val="000000">
                    <a:tint val="75000"/>
                  </a:srgbClr>
                </a:solidFill>
                <a:effectLst/>
                <a:uLnTx/>
                <a:uFillTx/>
                <a:latin typeface="Arial" panose="020B06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25</a:t>
            </a:fld>
            <a:endParaRPr kumimoji="0" lang="fr-CA" sz="1200" b="0" i="0" u="none" strike="noStrike" kern="1200" cap="none" spc="0" normalizeH="0" baseline="0" noProof="0" dirty="0">
              <a:ln>
                <a:noFill/>
              </a:ln>
              <a:solidFill>
                <a:srgbClr val="000000">
                  <a:tint val="75000"/>
                </a:srgbClr>
              </a:solidFill>
              <a:effectLst/>
              <a:uLnTx/>
              <a:uFillTx/>
              <a:latin typeface="Arial" panose="020B0604020202020204"/>
              <a:ea typeface="+mn-ea"/>
              <a:cs typeface="+mn-cs"/>
            </a:endParaRPr>
          </a:p>
        </p:txBody>
      </p:sp>
      <p:pic>
        <p:nvPicPr>
          <p:cNvPr id="5" name="Picture 4"/>
          <p:cNvPicPr>
            <a:picLocks noChangeAspect="1"/>
          </p:cNvPicPr>
          <p:nvPr/>
        </p:nvPicPr>
        <p:blipFill>
          <a:blip r:embed="rId4"/>
          <a:stretch>
            <a:fillRect/>
          </a:stretch>
        </p:blipFill>
        <p:spPr>
          <a:xfrm>
            <a:off x="1272539" y="1485900"/>
            <a:ext cx="9215982" cy="3220833"/>
          </a:xfrm>
          <a:prstGeom prst="rect">
            <a:avLst/>
          </a:prstGeom>
        </p:spPr>
      </p:pic>
    </p:spTree>
    <p:extLst>
      <p:ext uri="{BB962C8B-B14F-4D97-AF65-F5344CB8AC3E}">
        <p14:creationId xmlns:p14="http://schemas.microsoft.com/office/powerpoint/2010/main" val="47859637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custDataLst>
              <p:tags r:id="rId1"/>
            </p:custDataLst>
          </p:nvPr>
        </p:nvSpPr>
        <p:spPr>
          <a:xfrm>
            <a:off x="1272539" y="1581407"/>
            <a:ext cx="10477501" cy="4917159"/>
          </a:xfrm>
        </p:spPr>
        <p:txBody>
          <a:bodyPr>
            <a:normAutofit/>
          </a:bodyPr>
          <a:lstStyle/>
          <a:p>
            <a:pPr marL="0" indent="0">
              <a:buNone/>
            </a:pPr>
            <a:r>
              <a:rPr lang="fr-CA" dirty="0"/>
              <a:t>Le </a:t>
            </a:r>
            <a:r>
              <a:rPr lang="fr-CA" b="1" dirty="0"/>
              <a:t>PEM </a:t>
            </a:r>
            <a:r>
              <a:rPr lang="fr-CA" dirty="0"/>
              <a:t>serait calculé comme suit :</a:t>
            </a:r>
          </a:p>
          <a:p>
            <a:r>
              <a:rPr lang="fr-CA" sz="1600" dirty="0" smtClean="0"/>
              <a:t>Le </a:t>
            </a:r>
            <a:r>
              <a:rPr lang="fr-CA" sz="1600" dirty="0"/>
              <a:t>rapport coût-efficacité différentiel (« </a:t>
            </a:r>
            <a:r>
              <a:rPr lang="fr-CA" sz="1600" b="1" dirty="0"/>
              <a:t>RCED</a:t>
            </a:r>
            <a:r>
              <a:rPr lang="fr-CA" sz="1600" dirty="0"/>
              <a:t> ») mesuré </a:t>
            </a:r>
            <a:r>
              <a:rPr lang="fr-CA" sz="1600" dirty="0" smtClean="0"/>
              <a:t>en années </a:t>
            </a:r>
            <a:r>
              <a:rPr lang="fr-CA" sz="1600" dirty="0"/>
              <a:t>de vie </a:t>
            </a:r>
            <a:r>
              <a:rPr lang="fr-CA" sz="1600" dirty="0" smtClean="0"/>
              <a:t>ajustées </a:t>
            </a:r>
            <a:r>
              <a:rPr lang="fr-CA" sz="1600" dirty="0"/>
              <a:t>en fonction de la qualité (« </a:t>
            </a:r>
            <a:r>
              <a:rPr lang="fr-CA" sz="1600" b="1" dirty="0" smtClean="0"/>
              <a:t>AVAQ</a:t>
            </a:r>
            <a:r>
              <a:rPr lang="fr-CA" sz="1600" dirty="0"/>
              <a:t> ») pour chaque indication du médicament breveté sera calculé à partir des analyses coût-utilité présentées par le breveté.</a:t>
            </a:r>
          </a:p>
          <a:p>
            <a:r>
              <a:rPr lang="fr-CA" sz="1600" dirty="0"/>
              <a:t>Le RCED est comparé au seuil de </a:t>
            </a:r>
            <a:r>
              <a:rPr lang="fr-CA" sz="1600" dirty="0" smtClean="0"/>
              <a:t>la valeur </a:t>
            </a:r>
            <a:r>
              <a:rPr lang="fr-CA" sz="1600" dirty="0"/>
              <a:t>pharmacoéconomique (« </a:t>
            </a:r>
            <a:r>
              <a:rPr lang="fr-CA" sz="1600" b="1" dirty="0"/>
              <a:t>SVP</a:t>
            </a:r>
            <a:r>
              <a:rPr lang="fr-CA" sz="1600" dirty="0"/>
              <a:t> ») de </a:t>
            </a:r>
            <a:r>
              <a:rPr lang="fr-CA" sz="1600" dirty="0" smtClean="0"/>
              <a:t>60 000 $ par AVAQ.</a:t>
            </a:r>
            <a:endParaRPr lang="fr-CA" sz="1600" dirty="0"/>
          </a:p>
          <a:p>
            <a:r>
              <a:rPr lang="fr-CA" sz="1600" dirty="0"/>
              <a:t>Le prix auquel le RCED du médicament breveté serait équivalent au SVP est déterminé (le « prix pharmacoéconomique » ou «</a:t>
            </a:r>
            <a:r>
              <a:rPr lang="fr-CA" sz="1600" b="1" dirty="0"/>
              <a:t> </a:t>
            </a:r>
            <a:r>
              <a:rPr lang="fr-CA" sz="1600" b="1" dirty="0" smtClean="0"/>
              <a:t>PP</a:t>
            </a:r>
            <a:r>
              <a:rPr lang="fr-CA" sz="1600" dirty="0" smtClean="0"/>
              <a:t> </a:t>
            </a:r>
            <a:r>
              <a:rPr lang="fr-CA" sz="1600" dirty="0"/>
              <a:t>»).</a:t>
            </a:r>
          </a:p>
          <a:p>
            <a:r>
              <a:rPr lang="fr-CA" sz="1600" dirty="0"/>
              <a:t>Il est possible </a:t>
            </a:r>
            <a:r>
              <a:rPr lang="fr-CA" sz="1600" dirty="0" smtClean="0"/>
              <a:t>d’ajuster </a:t>
            </a:r>
            <a:r>
              <a:rPr lang="fr-CA" sz="1600" dirty="0"/>
              <a:t>également le PEM en fonction de la taille du marché si le médicament breveté atteint des quantités annuelles </a:t>
            </a:r>
            <a:r>
              <a:rPr lang="fr-CA" sz="1600" dirty="0" smtClean="0"/>
              <a:t>telles </a:t>
            </a:r>
            <a:r>
              <a:rPr lang="fr-CA" sz="1600" dirty="0"/>
              <a:t>que le PEM établi en fonction des recettes du </a:t>
            </a:r>
            <a:r>
              <a:rPr lang="fr-CA" sz="1600" dirty="0" smtClean="0"/>
              <a:t>PP </a:t>
            </a:r>
            <a:r>
              <a:rPr lang="fr-CA" sz="1600" dirty="0"/>
              <a:t>dépasserait les 25 millions de dollars.</a:t>
            </a:r>
          </a:p>
          <a:p>
            <a:r>
              <a:rPr lang="fr-CA" sz="1600" dirty="0"/>
              <a:t>Dans le cas des médicaments brevetés associés à une prévalence totale estimée ne dépassant pas 1 sur 2 000 pour toutes les indications approuvées, le PEM est établi à 50 % au-dessus du </a:t>
            </a:r>
            <a:r>
              <a:rPr lang="fr-CA" sz="1600" dirty="0" smtClean="0"/>
              <a:t>PP, </a:t>
            </a:r>
            <a:r>
              <a:rPr lang="fr-CA" sz="1600" dirty="0"/>
              <a:t>mais il sera rajusté en fonction de la taille du marché si le médicament breveté génère des recettes annuelles de plus de 12,5 millions de dollars.</a:t>
            </a:r>
          </a:p>
          <a:p>
            <a:endParaRPr lang="fr-CA" dirty="0"/>
          </a:p>
          <a:p>
            <a:pPr marL="0" indent="0">
              <a:buNone/>
            </a:pPr>
            <a:r>
              <a:rPr lang="fr-CA" dirty="0"/>
              <a:t>Si, au terme de la procédure décrite ci-dessus, le PEM dépasse le PCM, le PEM sera établi au même niveau que le PCM.</a:t>
            </a:r>
          </a:p>
          <a:p>
            <a:endParaRPr lang="fr-CA" dirty="0"/>
          </a:p>
        </p:txBody>
      </p:sp>
      <p:sp>
        <p:nvSpPr>
          <p:cNvPr id="3" name="Title 2"/>
          <p:cNvSpPr>
            <a:spLocks noGrp="1"/>
          </p:cNvSpPr>
          <p:nvPr>
            <p:ph type="title"/>
            <p:custDataLst>
              <p:tags r:id="rId2"/>
            </p:custDataLst>
          </p:nvPr>
        </p:nvSpPr>
        <p:spPr/>
        <p:txBody>
          <a:bodyPr/>
          <a:lstStyle/>
          <a:p>
            <a:r>
              <a:rPr lang="fr-CA"/>
              <a:t>Calcul du PEM proposé</a:t>
            </a:r>
          </a:p>
        </p:txBody>
      </p:sp>
      <p:sp>
        <p:nvSpPr>
          <p:cNvPr id="4" name="Slide Number Placeholder 3"/>
          <p:cNvSpPr>
            <a:spLocks noGrp="1"/>
          </p:cNvSpPr>
          <p:nvPr>
            <p:ph type="sldNum" sz="quarter" idx="4294967295"/>
            <p:custDataLst>
              <p:tags r:id="rId3"/>
            </p:custDataLst>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47DBEAC-8B79-F045-AB5E-EB5B72EE06CE}" type="slidenum">
              <a:rPr kumimoji="0" lang="en-US" sz="1200" b="0" i="0" u="none" strike="noStrike" kern="1200" cap="none" spc="0" normalizeH="0" baseline="0" noProof="0" smtClean="0">
                <a:ln>
                  <a:noFill/>
                </a:ln>
                <a:solidFill>
                  <a:srgbClr val="000000">
                    <a:tint val="75000"/>
                  </a:srgbClr>
                </a:solidFill>
                <a:effectLst/>
                <a:uLnTx/>
                <a:uFillTx/>
                <a:latin typeface="Arial" panose="020B06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26</a:t>
            </a:fld>
            <a:endParaRPr kumimoji="0" lang="fr-CA" sz="1200" b="0" i="0" u="none" strike="noStrike" kern="1200" cap="none" spc="0" normalizeH="0" baseline="0" noProof="0" dirty="0">
              <a:ln>
                <a:noFill/>
              </a:ln>
              <a:solidFill>
                <a:srgbClr val="000000">
                  <a:tint val="75000"/>
                </a:srgbClr>
              </a:solidFill>
              <a:effectLst/>
              <a:uLnTx/>
              <a:uFillTx/>
              <a:latin typeface="Arial" panose="020B0604020202020204"/>
              <a:ea typeface="+mn-ea"/>
              <a:cs typeface="+mn-cs"/>
            </a:endParaRPr>
          </a:p>
        </p:txBody>
      </p:sp>
    </p:spTree>
    <p:extLst>
      <p:ext uri="{BB962C8B-B14F-4D97-AF65-F5344CB8AC3E}">
        <p14:creationId xmlns:p14="http://schemas.microsoft.com/office/powerpoint/2010/main" val="243895831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p:txBody>
          <a:bodyPr>
            <a:normAutofit/>
          </a:bodyPr>
          <a:lstStyle/>
          <a:p>
            <a:r>
              <a:rPr lang="fr-CA" dirty="0"/>
              <a:t>Prix </a:t>
            </a:r>
            <a:r>
              <a:rPr lang="fr-CA" dirty="0" err="1"/>
              <a:t>pharmacoéconomique</a:t>
            </a:r>
            <a:r>
              <a:rPr lang="fr-CA" dirty="0"/>
              <a:t> : sources </a:t>
            </a:r>
            <a:r>
              <a:rPr lang="fr-CA" dirty="0" smtClean="0"/>
              <a:t>d’information</a:t>
            </a:r>
            <a:endParaRPr lang="fr-CA" dirty="0"/>
          </a:p>
        </p:txBody>
      </p:sp>
      <p:sp>
        <p:nvSpPr>
          <p:cNvPr id="8" name="Rectangle 7"/>
          <p:cNvSpPr/>
          <p:nvPr>
            <p:custDataLst>
              <p:tags r:id="rId2"/>
            </p:custDataLst>
          </p:nvPr>
        </p:nvSpPr>
        <p:spPr>
          <a:xfrm>
            <a:off x="1272539" y="1554946"/>
            <a:ext cx="10658780" cy="830997"/>
          </a:xfrm>
          <a:prstGeom prst="rect">
            <a:avLst/>
          </a:prstGeom>
          <a:solidFill>
            <a:schemeClr val="accent6">
              <a:lumMod val="60000"/>
              <a:lumOff val="40000"/>
            </a:schemeClr>
          </a:solidFill>
          <a:ln w="0" cmpd="dbl">
            <a:solidFill>
              <a:schemeClr val="accent1"/>
            </a:solidFill>
          </a:ln>
          <a:effectLst>
            <a:glow>
              <a:schemeClr val="accent1"/>
            </a:glow>
          </a:effectLst>
          <a:scene3d>
            <a:camera prst="orthographicFront"/>
            <a:lightRig rig="threePt" dir="t">
              <a:rot lat="0" lon="0" rev="4200000"/>
            </a:lightRig>
          </a:scene3d>
          <a:sp3d extrusionH="114300">
            <a:bevelT w="190500" h="127000"/>
          </a:sp3d>
        </p:spPr>
        <p:style>
          <a:lnRef idx="1">
            <a:schemeClr val="accent1"/>
          </a:lnRef>
          <a:fillRef idx="2">
            <a:schemeClr val="accent1"/>
          </a:fillRef>
          <a:effectRef idx="1">
            <a:schemeClr val="accent1"/>
          </a:effectRef>
          <a:fontRef idx="minor">
            <a:schemeClr val="dk1"/>
          </a:fontRef>
        </p:style>
        <p:txBody>
          <a:bodyPr wrap="square">
            <a:spAutoFit/>
          </a:bodyPr>
          <a:lstStyle/>
          <a:p>
            <a:pPr lvl="0">
              <a:defRPr/>
            </a:pPr>
            <a:r>
              <a:rPr kumimoji="0" lang="fr-CA" sz="1600" b="0" u="none" strike="noStrike" kern="1200" cap="none" spc="0" normalizeH="0" baseline="0" noProof="0" dirty="0" smtClean="0">
                <a:ln>
                  <a:noFill/>
                </a:ln>
                <a:solidFill>
                  <a:srgbClr val="000000"/>
                </a:solidFill>
                <a:effectLst/>
                <a:uLnTx/>
                <a:uFillTx/>
                <a:latin typeface="Arial" panose="020B0604020202020204"/>
              </a:rPr>
              <a:t>GCII</a:t>
            </a:r>
            <a:r>
              <a:rPr kumimoji="0" lang="fr-CA" sz="1600" b="0" u="none" strike="noStrike" kern="1200" cap="none" spc="0" normalizeH="0" baseline="0" noProof="0" dirty="0">
                <a:ln>
                  <a:noFill/>
                </a:ln>
                <a:solidFill>
                  <a:srgbClr val="000000"/>
                </a:solidFill>
                <a:effectLst/>
                <a:uLnTx/>
                <a:uFillTx/>
                <a:latin typeface="Arial" panose="020B0604020202020204"/>
              </a:rPr>
              <a:t> :</a:t>
            </a:r>
            <a:r>
              <a:rPr kumimoji="0" lang="fr-CA" sz="1600" b="0" i="0" u="none" strike="noStrike" kern="1200" cap="none" spc="0" normalizeH="0" baseline="0" noProof="0" dirty="0">
                <a:ln>
                  <a:noFill/>
                </a:ln>
                <a:solidFill>
                  <a:srgbClr val="000000"/>
                </a:solidFill>
                <a:effectLst/>
                <a:uLnTx/>
                <a:uFillTx/>
                <a:latin typeface="Arial" panose="020B0604020202020204"/>
              </a:rPr>
              <a:t> </a:t>
            </a:r>
            <a:r>
              <a:rPr kumimoji="0" lang="fr-CA" sz="1600" b="0" i="0" u="none" strike="noStrike" kern="1200" cap="none" spc="0" normalizeH="0" baseline="0" noProof="0" dirty="0" smtClean="0">
                <a:ln>
                  <a:noFill/>
                </a:ln>
                <a:solidFill>
                  <a:srgbClr val="000000"/>
                </a:solidFill>
                <a:effectLst/>
                <a:uLnTx/>
                <a:uFillTx/>
                <a:latin typeface="Arial" panose="020B0604020202020204"/>
              </a:rPr>
              <a:t>[…] </a:t>
            </a:r>
            <a:r>
              <a:rPr lang="fr-CA" sz="1600" i="1" dirty="0" smtClean="0">
                <a:solidFill>
                  <a:srgbClr val="000000"/>
                </a:solidFill>
              </a:rPr>
              <a:t>le </a:t>
            </a:r>
            <a:r>
              <a:rPr lang="fr-CA" sz="1600" i="1" dirty="0">
                <a:solidFill>
                  <a:srgbClr val="000000"/>
                </a:solidFill>
              </a:rPr>
              <a:t>breveté fourni au Conseil, </a:t>
            </a:r>
            <a:r>
              <a:rPr lang="fr-CA" sz="1600" i="1" dirty="0" smtClean="0">
                <a:solidFill>
                  <a:srgbClr val="000000"/>
                </a:solidFill>
              </a:rPr>
              <a:t>[…] </a:t>
            </a:r>
            <a:r>
              <a:rPr lang="fr-CA" sz="1600" i="1" dirty="0">
                <a:solidFill>
                  <a:srgbClr val="000000"/>
                </a:solidFill>
              </a:rPr>
              <a:t>toute analyse coût-utilité préparée par un organisme canadien financé par </a:t>
            </a:r>
            <a:r>
              <a:rPr lang="fr-CA" sz="1600" i="1" dirty="0" smtClean="0">
                <a:solidFill>
                  <a:srgbClr val="000000"/>
                </a:solidFill>
              </a:rPr>
              <a:t>l’État </a:t>
            </a:r>
            <a:r>
              <a:rPr lang="fr-CA" sz="1600" i="1" dirty="0">
                <a:solidFill>
                  <a:srgbClr val="000000"/>
                </a:solidFill>
              </a:rPr>
              <a:t>qui a été publiée et qui lui a été communiquée et dont les résultats sont exprimés en fonction du coût par année de vie pondéré par la qualité, pour chaque indication faisant </a:t>
            </a:r>
            <a:r>
              <a:rPr lang="fr-CA" sz="1600" i="1" dirty="0" smtClean="0">
                <a:solidFill>
                  <a:srgbClr val="000000"/>
                </a:solidFill>
              </a:rPr>
              <a:t>l’objet </a:t>
            </a:r>
            <a:r>
              <a:rPr lang="fr-CA" sz="1600" i="1" dirty="0">
                <a:solidFill>
                  <a:srgbClr val="000000"/>
                </a:solidFill>
              </a:rPr>
              <a:t>de </a:t>
            </a:r>
            <a:r>
              <a:rPr lang="fr-CA" sz="1600" i="1" dirty="0" smtClean="0">
                <a:solidFill>
                  <a:srgbClr val="000000"/>
                </a:solidFill>
              </a:rPr>
              <a:t>l’analyse.</a:t>
            </a:r>
            <a:endParaRPr kumimoji="0" lang="fr-CA" sz="1600" b="0" i="1" u="none" strike="noStrike" kern="1200" cap="none" spc="0" normalizeH="0" baseline="0" noProof="0" dirty="0">
              <a:ln>
                <a:noFill/>
              </a:ln>
              <a:solidFill>
                <a:srgbClr val="000000"/>
              </a:solidFill>
              <a:effectLst/>
              <a:uLnTx/>
              <a:uFillTx/>
              <a:latin typeface="Arial" panose="020B0604020202020204"/>
            </a:endParaRPr>
          </a:p>
        </p:txBody>
      </p:sp>
      <p:sp>
        <p:nvSpPr>
          <p:cNvPr id="7" name="Text Placeholder 6"/>
          <p:cNvSpPr>
            <a:spLocks noGrp="1"/>
          </p:cNvSpPr>
          <p:nvPr>
            <p:ph type="body" sz="quarter" idx="13"/>
            <p:custDataLst>
              <p:tags r:id="rId3"/>
            </p:custDataLst>
          </p:nvPr>
        </p:nvSpPr>
        <p:spPr>
          <a:xfrm>
            <a:off x="1272539" y="2561665"/>
            <a:ext cx="10658780" cy="3708285"/>
          </a:xfrm>
        </p:spPr>
        <p:txBody>
          <a:bodyPr>
            <a:normAutofit/>
          </a:bodyPr>
          <a:lstStyle/>
          <a:p>
            <a:pPr marL="0" indent="0">
              <a:buNone/>
            </a:pPr>
            <a:r>
              <a:rPr lang="fr-CA" sz="1600" u="sng" dirty="0"/>
              <a:t>Points de vue</a:t>
            </a:r>
          </a:p>
          <a:p>
            <a:r>
              <a:rPr lang="fr-CA" sz="1600" dirty="0" smtClean="0"/>
              <a:t>L’intention </a:t>
            </a:r>
            <a:r>
              <a:rPr lang="fr-CA" sz="1600" dirty="0"/>
              <a:t>de la politique repose sur le point de </a:t>
            </a:r>
            <a:r>
              <a:rPr lang="fr-CA" sz="1600" dirty="0" smtClean="0"/>
              <a:t>vue</a:t>
            </a:r>
            <a:br>
              <a:rPr lang="fr-CA" sz="1600" dirty="0" smtClean="0"/>
            </a:br>
            <a:r>
              <a:rPr lang="fr-CA" sz="1600" dirty="0" smtClean="0"/>
              <a:t>du </a:t>
            </a:r>
            <a:r>
              <a:rPr lang="fr-CA" sz="1600" dirty="0"/>
              <a:t>payeur public : </a:t>
            </a:r>
            <a:r>
              <a:rPr lang="fr-CA" sz="1600" dirty="0" smtClean="0"/>
              <a:t>L’ACMTS </a:t>
            </a:r>
            <a:r>
              <a:rPr lang="fr-CA" sz="1600" dirty="0"/>
              <a:t>représentera la </a:t>
            </a:r>
            <a:r>
              <a:rPr lang="fr-CA" sz="1600" dirty="0" smtClean="0"/>
              <a:t>principale</a:t>
            </a:r>
            <a:br>
              <a:rPr lang="fr-CA" sz="1600" dirty="0" smtClean="0"/>
            </a:br>
            <a:r>
              <a:rPr lang="fr-CA" sz="1600" dirty="0" smtClean="0"/>
              <a:t>source, mais </a:t>
            </a:r>
            <a:r>
              <a:rPr lang="fr-CA" sz="1600" dirty="0"/>
              <a:t>on pourrait également envisager de </a:t>
            </a:r>
            <a:r>
              <a:rPr lang="fr-CA" sz="1600" dirty="0" smtClean="0"/>
              <a:t>faire</a:t>
            </a:r>
            <a:br>
              <a:rPr lang="fr-CA" sz="1600" dirty="0" smtClean="0"/>
            </a:br>
            <a:r>
              <a:rPr lang="fr-CA" sz="1600" dirty="0" smtClean="0"/>
              <a:t>appel </a:t>
            </a:r>
            <a:r>
              <a:rPr lang="fr-CA" sz="1600" dirty="0"/>
              <a:t>à </a:t>
            </a:r>
            <a:r>
              <a:rPr lang="fr-CA" sz="1600" dirty="0" smtClean="0"/>
              <a:t>l’INESSS</a:t>
            </a:r>
            <a:r>
              <a:rPr lang="fr-CA" sz="1600" dirty="0"/>
              <a:t>. </a:t>
            </a:r>
            <a:endParaRPr lang="fr-CA" sz="1600" u="sng" dirty="0"/>
          </a:p>
          <a:p>
            <a:pPr marL="0" indent="0">
              <a:buNone/>
            </a:pPr>
            <a:r>
              <a:rPr lang="fr-CA" sz="1600" u="sng" dirty="0"/>
              <a:t>Analyse coût-utilité</a:t>
            </a:r>
          </a:p>
          <a:p>
            <a:r>
              <a:rPr lang="fr-CA" sz="1600" dirty="0"/>
              <a:t>Les calculs reposeront sur une nouvelle analyse au cas par cas réalisée par </a:t>
            </a:r>
            <a:r>
              <a:rPr lang="fr-CA" sz="1600" dirty="0" smtClean="0"/>
              <a:t>l’ACMTS </a:t>
            </a:r>
            <a:r>
              <a:rPr lang="fr-CA" sz="1600" dirty="0"/>
              <a:t>et </a:t>
            </a:r>
            <a:r>
              <a:rPr lang="fr-CA" sz="1600" dirty="0" smtClean="0"/>
              <a:t>l’INESS</a:t>
            </a:r>
            <a:r>
              <a:rPr lang="fr-CA" sz="1600" dirty="0"/>
              <a:t>, plutôt que sur une analyse réalisée à partir du modèle de base soumis par le breveté.</a:t>
            </a:r>
          </a:p>
          <a:p>
            <a:pPr marL="0" indent="0">
              <a:buNone/>
            </a:pPr>
            <a:r>
              <a:rPr lang="fr-CA" sz="1600" u="sng" dirty="0"/>
              <a:t>Prix </a:t>
            </a:r>
            <a:r>
              <a:rPr lang="fr-CA" sz="1600" u="sng" dirty="0" smtClean="0"/>
              <a:t>d’inscription</a:t>
            </a:r>
            <a:endParaRPr lang="fr-CA" sz="1600" u="sng" dirty="0"/>
          </a:p>
          <a:p>
            <a:r>
              <a:rPr lang="fr-CA" sz="1600" dirty="0"/>
              <a:t>Le CEPMB partira </a:t>
            </a:r>
            <a:r>
              <a:rPr lang="fr-CA" sz="1600" dirty="0" smtClean="0"/>
              <a:t>d’un </a:t>
            </a:r>
            <a:r>
              <a:rPr lang="fr-CA" sz="1600" dirty="0"/>
              <a:t>RCED calculé à partir des prix courants, à moins que le breveté ne parvienne à corroborer des prix différents.</a:t>
            </a:r>
          </a:p>
          <a:p>
            <a:pPr marL="0" indent="0">
              <a:buNone/>
            </a:pPr>
            <a:endParaRPr lang="fr-CA" sz="1600" dirty="0"/>
          </a:p>
        </p:txBody>
      </p:sp>
      <p:sp>
        <p:nvSpPr>
          <p:cNvPr id="9" name="Bevel 8"/>
          <p:cNvSpPr/>
          <p:nvPr>
            <p:custDataLst>
              <p:tags r:id="rId4"/>
            </p:custDataLst>
          </p:nvPr>
        </p:nvSpPr>
        <p:spPr>
          <a:xfrm>
            <a:off x="7204364" y="2472345"/>
            <a:ext cx="4726955" cy="1493159"/>
          </a:xfrm>
          <a:prstGeom prst="bevel">
            <a:avLst>
              <a:gd name="adj" fmla="val 9249"/>
            </a:avLst>
          </a:prstGeom>
          <a:solidFill>
            <a:srgbClr val="00B050"/>
          </a:solidFill>
          <a:ln>
            <a:solidFill>
              <a:schemeClr val="tx1">
                <a:lumMod val="50000"/>
                <a:lumOff val="50000"/>
              </a:schemeClr>
            </a:solidFill>
          </a:ln>
          <a:effectLst>
            <a:glow rad="88900">
              <a:schemeClr val="accent1">
                <a:alpha val="40000"/>
              </a:schemeClr>
            </a:glow>
            <a:outerShdw blurRad="57150" dist="19050" dir="5400000" algn="ctr" rotWithShape="0">
              <a:srgbClr val="000000">
                <a:alpha val="63000"/>
              </a:srgbClr>
            </a:outerShdw>
          </a:effectLst>
        </p:spPr>
        <p:style>
          <a:lnRef idx="0">
            <a:schemeClr val="accent5"/>
          </a:lnRef>
          <a:fillRef idx="3">
            <a:schemeClr val="accent5"/>
          </a:fillRef>
          <a:effectRef idx="3">
            <a:schemeClr val="accent5"/>
          </a:effectRef>
          <a:fontRef idx="minor">
            <a:schemeClr val="lt1"/>
          </a:fontRef>
        </p:style>
        <p:txBody>
          <a:bodyPr rtlCol="0" anchor="ctr"/>
          <a:lstStyle/>
          <a:p>
            <a:pPr lvl="0">
              <a:defRPr/>
            </a:pPr>
            <a:r>
              <a:rPr kumimoji="0" lang="fr-CA" sz="1400" b="1" i="0" u="none" strike="noStrike" kern="1200" cap="none" spc="0" normalizeH="0" baseline="0" noProof="0" dirty="0">
                <a:ln>
                  <a:noFill/>
                </a:ln>
                <a:solidFill>
                  <a:srgbClr val="FFFFFF"/>
                </a:solidFill>
                <a:effectLst/>
                <a:uLnTx/>
                <a:uFillTx/>
                <a:latin typeface="Arial" panose="020B0604020202020204"/>
              </a:rPr>
              <a:t>Résumé de </a:t>
            </a:r>
            <a:r>
              <a:rPr kumimoji="0" lang="fr-CA" sz="1400" b="1" i="0" u="none" strike="noStrike" kern="1200" cap="none" spc="0" normalizeH="0" baseline="0" noProof="0" dirty="0" smtClean="0">
                <a:ln>
                  <a:noFill/>
                </a:ln>
                <a:solidFill>
                  <a:srgbClr val="FFFFFF"/>
                </a:solidFill>
                <a:effectLst/>
                <a:uLnTx/>
                <a:uFillTx/>
                <a:latin typeface="Arial" panose="020B0604020202020204"/>
              </a:rPr>
              <a:t>l’étude d’impact </a:t>
            </a:r>
            <a:r>
              <a:rPr kumimoji="0" lang="fr-CA" sz="1400" b="1" i="0" u="none" strike="noStrike" kern="1200" cap="none" spc="0" normalizeH="0" baseline="0" noProof="0" dirty="0">
                <a:ln>
                  <a:noFill/>
                </a:ln>
                <a:solidFill>
                  <a:srgbClr val="FFFFFF"/>
                </a:solidFill>
                <a:effectLst/>
                <a:uLnTx/>
                <a:uFillTx/>
                <a:latin typeface="Arial" panose="020B0604020202020204"/>
              </a:rPr>
              <a:t>de la réglementation (</a:t>
            </a:r>
            <a:r>
              <a:rPr kumimoji="0" lang="fr-CA" sz="1400" b="1" i="0" u="none" strike="noStrike" kern="1200" cap="none" spc="0" normalizeH="0" baseline="0" noProof="0" dirty="0" smtClean="0">
                <a:ln>
                  <a:noFill/>
                </a:ln>
                <a:solidFill>
                  <a:srgbClr val="FFFFFF"/>
                </a:solidFill>
                <a:effectLst/>
                <a:uLnTx/>
                <a:uFillTx/>
                <a:latin typeface="Arial" panose="020B0604020202020204"/>
              </a:rPr>
              <a:t>REIR</a:t>
            </a:r>
            <a:r>
              <a:rPr kumimoji="0" lang="fr-CA" sz="1400" b="1" i="0" u="none" strike="noStrike" kern="1200" cap="none" spc="0" normalizeH="0" baseline="0" noProof="0" dirty="0">
                <a:ln>
                  <a:noFill/>
                </a:ln>
                <a:solidFill>
                  <a:srgbClr val="FFFFFF"/>
                </a:solidFill>
                <a:effectLst/>
                <a:uLnTx/>
                <a:uFillTx/>
                <a:latin typeface="Arial" panose="020B0604020202020204"/>
              </a:rPr>
              <a:t>) : </a:t>
            </a:r>
            <a:r>
              <a:rPr kumimoji="0" lang="fr-CA" sz="1400" b="0" i="1" u="none" strike="noStrike" kern="1200" cap="none" spc="0" normalizeH="0" baseline="0" noProof="0" dirty="0" smtClean="0">
                <a:ln>
                  <a:noFill/>
                </a:ln>
                <a:solidFill>
                  <a:srgbClr val="FFFFFF"/>
                </a:solidFill>
                <a:effectLst/>
                <a:uLnTx/>
                <a:uFillTx/>
                <a:latin typeface="Arial" panose="020B0604020202020204"/>
              </a:rPr>
              <a:t>l’intention </a:t>
            </a:r>
            <a:r>
              <a:rPr lang="fr-CA" sz="1400" i="1" dirty="0">
                <a:solidFill>
                  <a:srgbClr val="FFFFFF"/>
                </a:solidFill>
              </a:rPr>
              <a:t>politique </a:t>
            </a:r>
            <a:r>
              <a:rPr lang="fr-CA" sz="1400" i="1" dirty="0" smtClean="0">
                <a:solidFill>
                  <a:srgbClr val="FFFFFF"/>
                </a:solidFill>
              </a:rPr>
              <a:t>est </a:t>
            </a:r>
            <a:r>
              <a:rPr lang="fr-CA" sz="1400" i="1" dirty="0">
                <a:solidFill>
                  <a:srgbClr val="FFFFFF"/>
                </a:solidFill>
              </a:rPr>
              <a:t>que le CEPMB adopte la perspective du système de santé publique et favorise un « seuil de rentabilité du côté de </a:t>
            </a:r>
            <a:r>
              <a:rPr lang="fr-CA" sz="1400" i="1" dirty="0" smtClean="0">
                <a:solidFill>
                  <a:srgbClr val="FFFFFF"/>
                </a:solidFill>
              </a:rPr>
              <a:t>l’offre </a:t>
            </a:r>
            <a:r>
              <a:rPr lang="fr-CA" sz="1400" i="1" dirty="0">
                <a:solidFill>
                  <a:srgbClr val="FFFFFF"/>
                </a:solidFill>
              </a:rPr>
              <a:t>» dans </a:t>
            </a:r>
            <a:r>
              <a:rPr lang="fr-CA" sz="1400" i="1" dirty="0" smtClean="0">
                <a:solidFill>
                  <a:srgbClr val="FFFFFF"/>
                </a:solidFill>
              </a:rPr>
              <a:t>l’estimation </a:t>
            </a:r>
            <a:r>
              <a:rPr lang="fr-CA" sz="1400" i="1" dirty="0">
                <a:solidFill>
                  <a:srgbClr val="FFFFFF"/>
                </a:solidFill>
              </a:rPr>
              <a:t>du coût de renonciation.</a:t>
            </a:r>
            <a:endParaRPr kumimoji="0" lang="fr-CA" sz="1400" b="0" i="1" u="none" strike="noStrike" kern="1200" cap="none" spc="0" normalizeH="0" baseline="0" noProof="0" dirty="0">
              <a:ln>
                <a:noFill/>
              </a:ln>
              <a:solidFill>
                <a:srgbClr val="FFFFFF"/>
              </a:solidFill>
              <a:effectLst/>
              <a:uLnTx/>
              <a:uFillTx/>
              <a:latin typeface="Arial" panose="020B0604020202020204"/>
            </a:endParaRPr>
          </a:p>
        </p:txBody>
      </p:sp>
      <p:sp>
        <p:nvSpPr>
          <p:cNvPr id="3" name="Slide Number Placeholder 2"/>
          <p:cNvSpPr>
            <a:spLocks noGrp="1"/>
          </p:cNvSpPr>
          <p:nvPr>
            <p:ph type="sldNum" sz="quarter" idx="4294967295"/>
            <p:custDataLst>
              <p:tags r:id="rId5"/>
            </p:custDataLst>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47DBEAC-8B79-F045-AB5E-EB5B72EE06CE}" type="slidenum">
              <a:rPr kumimoji="0" lang="en-US" sz="1200" b="0" i="0" u="none" strike="noStrike" kern="1200" cap="none" spc="0" normalizeH="0" baseline="0" noProof="0" smtClean="0">
                <a:ln>
                  <a:noFill/>
                </a:ln>
                <a:solidFill>
                  <a:srgbClr val="000000">
                    <a:tint val="75000"/>
                  </a:srgbClr>
                </a:solidFill>
                <a:effectLst/>
                <a:uLnTx/>
                <a:uFillTx/>
                <a:latin typeface="Arial" panose="020B06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27</a:t>
            </a:fld>
            <a:endParaRPr kumimoji="0" lang="fr-CA" sz="1200" b="0" i="0" u="none" strike="noStrike" kern="1200" cap="none" spc="0" normalizeH="0" baseline="0" noProof="0" dirty="0">
              <a:ln>
                <a:noFill/>
              </a:ln>
              <a:solidFill>
                <a:srgbClr val="000000">
                  <a:tint val="75000"/>
                </a:srgbClr>
              </a:solidFill>
              <a:effectLst/>
              <a:uLnTx/>
              <a:uFillTx/>
              <a:latin typeface="Arial" panose="020B0604020202020204"/>
              <a:ea typeface="+mn-ea"/>
              <a:cs typeface="+mn-cs"/>
            </a:endParaRPr>
          </a:p>
        </p:txBody>
      </p:sp>
    </p:spTree>
    <p:extLst>
      <p:ext uri="{BB962C8B-B14F-4D97-AF65-F5344CB8AC3E}">
        <p14:creationId xmlns:p14="http://schemas.microsoft.com/office/powerpoint/2010/main" val="293237478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custDataLst>
              <p:tags r:id="rId1"/>
            </p:custDataLst>
          </p:nvPr>
        </p:nvSpPr>
        <p:spPr>
          <a:xfrm>
            <a:off x="954969" y="1581407"/>
            <a:ext cx="11004715" cy="4917159"/>
          </a:xfrm>
        </p:spPr>
        <p:txBody>
          <a:bodyPr/>
          <a:lstStyle/>
          <a:p>
            <a:r>
              <a:rPr lang="fr-CA" dirty="0"/>
              <a:t>Indications multiples (qui donne lieu à la classification de catégorie 1)</a:t>
            </a:r>
          </a:p>
          <a:p>
            <a:pPr lvl="1"/>
            <a:r>
              <a:rPr lang="fr-CA" dirty="0"/>
              <a:t>Ébauche de lignes directrices : « …</a:t>
            </a:r>
            <a:r>
              <a:rPr lang="fr-CA" i="1" dirty="0" smtClean="0"/>
              <a:t>l’indication </a:t>
            </a:r>
            <a:r>
              <a:rPr lang="fr-CA" i="1" dirty="0"/>
              <a:t>pertinente sera </a:t>
            </a:r>
            <a:r>
              <a:rPr lang="fr-CA" i="1" dirty="0" smtClean="0"/>
              <a:t>l’indication </a:t>
            </a:r>
            <a:r>
              <a:rPr lang="fr-CA" i="1" dirty="0"/>
              <a:t>associée au problème de santé ayant la prévalence la plus élevée (c.-à-d. la plus grande population de patients)</a:t>
            </a:r>
            <a:r>
              <a:rPr lang="fr-CA" dirty="0"/>
              <a:t>. »</a:t>
            </a:r>
          </a:p>
          <a:p>
            <a:r>
              <a:rPr lang="fr-CA" dirty="0"/>
              <a:t>Populations de patients multiples</a:t>
            </a:r>
          </a:p>
          <a:p>
            <a:pPr lvl="1"/>
            <a:r>
              <a:rPr lang="fr-CA" dirty="0"/>
              <a:t>En élaborant les recommandations du </a:t>
            </a:r>
            <a:r>
              <a:rPr lang="fr-CA" dirty="0" smtClean="0"/>
              <a:t>Groupe </a:t>
            </a:r>
            <a:r>
              <a:rPr lang="fr-CA" dirty="0"/>
              <a:t>de travail technique, on précisera un prix </a:t>
            </a:r>
            <a:r>
              <a:rPr lang="fr-CA" dirty="0" smtClean="0"/>
              <a:t>plafond unique </a:t>
            </a:r>
            <a:r>
              <a:rPr lang="fr-CA" dirty="0"/>
              <a:t>pour chaque médicament utilisé au sein de toutes les populations de patients.</a:t>
            </a:r>
          </a:p>
        </p:txBody>
      </p:sp>
      <p:sp>
        <p:nvSpPr>
          <p:cNvPr id="3" name="Title 2"/>
          <p:cNvSpPr>
            <a:spLocks noGrp="1"/>
          </p:cNvSpPr>
          <p:nvPr>
            <p:ph type="title"/>
            <p:custDataLst>
              <p:tags r:id="rId2"/>
            </p:custDataLst>
          </p:nvPr>
        </p:nvSpPr>
        <p:spPr/>
        <p:txBody>
          <a:bodyPr/>
          <a:lstStyle/>
          <a:p>
            <a:r>
              <a:rPr lang="fr-CA"/>
              <a:t>Prix pharmacoéconomique : indications et populations de patients</a:t>
            </a:r>
            <a:endParaRPr lang="fr-CA" dirty="0"/>
          </a:p>
        </p:txBody>
      </p:sp>
      <p:sp>
        <p:nvSpPr>
          <p:cNvPr id="4" name="Bevel 3"/>
          <p:cNvSpPr/>
          <p:nvPr>
            <p:custDataLst>
              <p:tags r:id="rId3"/>
            </p:custDataLst>
          </p:nvPr>
        </p:nvSpPr>
        <p:spPr>
          <a:xfrm>
            <a:off x="3078445" y="3603078"/>
            <a:ext cx="6462243" cy="1219689"/>
          </a:xfrm>
          <a:prstGeom prst="bevel">
            <a:avLst>
              <a:gd name="adj" fmla="val 8599"/>
            </a:avLst>
          </a:prstGeom>
          <a:ln>
            <a:solidFill>
              <a:schemeClr val="bg1">
                <a:lumMod val="65000"/>
              </a:schemeClr>
            </a:solidFill>
          </a:ln>
          <a:effectLst>
            <a:glow>
              <a:schemeClr val="accent1">
                <a:alpha val="40000"/>
              </a:schemeClr>
            </a:glow>
            <a:outerShdw blurRad="57150" dist="19050" dir="5400000" algn="ctr" rotWithShape="0">
              <a:srgbClr val="000000">
                <a:alpha val="63000"/>
              </a:srgbClr>
            </a:outerShdw>
          </a:effectLst>
        </p:spPr>
        <p:style>
          <a:lnRef idx="0">
            <a:schemeClr val="accent5"/>
          </a:lnRef>
          <a:fillRef idx="3">
            <a:schemeClr val="accent5"/>
          </a:fillRef>
          <a:effectRef idx="3">
            <a:schemeClr val="accent5"/>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CA" sz="1600" b="1" i="0" u="none" strike="noStrike" kern="1200" cap="none" spc="0" normalizeH="0" baseline="0" noProof="0" dirty="0">
                <a:ln>
                  <a:noFill/>
                </a:ln>
                <a:solidFill>
                  <a:srgbClr val="000000"/>
                </a:solidFill>
                <a:effectLst/>
                <a:uLnTx/>
                <a:uFillTx/>
                <a:latin typeface="Arial" panose="020B0604020202020204"/>
              </a:rPr>
              <a:t>Groupe de travail technique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r-CA" sz="1600" b="0" i="1" u="none" strike="noStrike" kern="1200" cap="none" spc="0" normalizeH="0" baseline="0" noProof="0" dirty="0">
                <a:ln>
                  <a:noFill/>
                </a:ln>
                <a:solidFill>
                  <a:srgbClr val="000000"/>
                </a:solidFill>
                <a:effectLst/>
                <a:uLnTx/>
                <a:uFillTx/>
                <a:latin typeface="Arial" panose="020B0604020202020204"/>
              </a:rPr>
              <a:t>Le </a:t>
            </a:r>
            <a:r>
              <a:rPr kumimoji="0" lang="fr-CA" sz="1600" b="0" i="1" u="none" strike="noStrike" kern="1200" cap="none" spc="0" normalizeH="0" baseline="0" noProof="0" dirty="0" smtClean="0">
                <a:ln>
                  <a:noFill/>
                </a:ln>
                <a:solidFill>
                  <a:srgbClr val="000000"/>
                </a:solidFill>
                <a:effectLst/>
                <a:uLnTx/>
                <a:uFillTx/>
                <a:latin typeface="Arial" panose="020B0604020202020204"/>
              </a:rPr>
              <a:t>Groupe </a:t>
            </a:r>
            <a:r>
              <a:rPr kumimoji="0" lang="fr-CA" sz="1600" b="0" i="1" u="none" strike="noStrike" kern="1200" cap="none" spc="0" normalizeH="0" baseline="0" noProof="0" dirty="0">
                <a:ln>
                  <a:noFill/>
                </a:ln>
                <a:solidFill>
                  <a:srgbClr val="000000"/>
                </a:solidFill>
                <a:effectLst/>
                <a:uLnTx/>
                <a:uFillTx/>
                <a:latin typeface="Arial" panose="020B0604020202020204"/>
              </a:rPr>
              <a:t>de travail technique recommande de préciser un </a:t>
            </a:r>
            <a:r>
              <a:rPr kumimoji="0" lang="fr-CA" sz="1600" b="0" i="1" u="none" strike="noStrike" kern="1200" cap="none" spc="0" normalizeH="0" baseline="0" noProof="0" dirty="0" smtClean="0">
                <a:ln>
                  <a:noFill/>
                </a:ln>
                <a:solidFill>
                  <a:srgbClr val="000000"/>
                </a:solidFill>
                <a:effectLst/>
                <a:uLnTx/>
                <a:uFillTx/>
                <a:latin typeface="Arial" panose="020B0604020202020204"/>
              </a:rPr>
              <a:t>prix plafond unique </a:t>
            </a:r>
            <a:r>
              <a:rPr kumimoji="0" lang="fr-CA" sz="1600" b="0" i="1" u="none" strike="noStrike" kern="1200" cap="none" spc="0" normalizeH="0" baseline="0" noProof="0" dirty="0">
                <a:ln>
                  <a:noFill/>
                </a:ln>
                <a:solidFill>
                  <a:srgbClr val="000000"/>
                </a:solidFill>
                <a:effectLst/>
                <a:uLnTx/>
                <a:uFillTx/>
                <a:latin typeface="Arial" panose="020B0604020202020204"/>
              </a:rPr>
              <a:t>pour chaque médicament qui </a:t>
            </a:r>
            <a:r>
              <a:rPr kumimoji="0" lang="fr-CA" sz="1600" b="0" i="1" u="none" strike="noStrike" kern="1200" cap="none" spc="0" normalizeH="0" baseline="0" noProof="0" dirty="0" smtClean="0">
                <a:ln>
                  <a:noFill/>
                </a:ln>
                <a:solidFill>
                  <a:srgbClr val="000000"/>
                </a:solidFill>
                <a:effectLst/>
                <a:uLnTx/>
                <a:uFillTx/>
                <a:latin typeface="Arial" panose="020B0604020202020204"/>
              </a:rPr>
              <a:t>s’applique </a:t>
            </a:r>
            <a:r>
              <a:rPr kumimoji="0" lang="fr-CA" sz="1600" b="0" i="1" u="none" strike="noStrike" kern="1200" cap="none" spc="0" normalizeH="0" baseline="0" noProof="0" dirty="0">
                <a:ln>
                  <a:noFill/>
                </a:ln>
                <a:solidFill>
                  <a:srgbClr val="000000"/>
                </a:solidFill>
                <a:effectLst/>
                <a:uLnTx/>
                <a:uFillTx/>
                <a:latin typeface="Arial" panose="020B0604020202020204"/>
              </a:rPr>
              <a:t>à toutes les indications.</a:t>
            </a:r>
          </a:p>
        </p:txBody>
      </p:sp>
      <p:sp>
        <p:nvSpPr>
          <p:cNvPr id="5" name="Slide Number Placeholder 4"/>
          <p:cNvSpPr>
            <a:spLocks noGrp="1"/>
          </p:cNvSpPr>
          <p:nvPr>
            <p:ph type="sldNum" sz="quarter" idx="4294967295"/>
            <p:custDataLst>
              <p:tags r:id="rId4"/>
            </p:custDataLst>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47DBEAC-8B79-F045-AB5E-EB5B72EE06CE}" type="slidenum">
              <a:rPr kumimoji="0" lang="en-US" sz="1200" b="0" i="0" u="none" strike="noStrike" kern="1200" cap="none" spc="0" normalizeH="0" baseline="0" noProof="0" smtClean="0">
                <a:ln>
                  <a:noFill/>
                </a:ln>
                <a:solidFill>
                  <a:srgbClr val="000000">
                    <a:tint val="75000"/>
                  </a:srgbClr>
                </a:solidFill>
                <a:effectLst/>
                <a:uLnTx/>
                <a:uFillTx/>
                <a:latin typeface="Arial" panose="020B06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28</a:t>
            </a:fld>
            <a:endParaRPr kumimoji="0" lang="fr-CA" sz="1200" b="0" i="0" u="none" strike="noStrike" kern="1200" cap="none" spc="0" normalizeH="0" baseline="0" noProof="0" dirty="0">
              <a:ln>
                <a:noFill/>
              </a:ln>
              <a:solidFill>
                <a:srgbClr val="000000">
                  <a:tint val="75000"/>
                </a:srgbClr>
              </a:solidFill>
              <a:effectLst/>
              <a:uLnTx/>
              <a:uFillTx/>
              <a:latin typeface="Arial" panose="020B0604020202020204"/>
              <a:ea typeface="+mn-ea"/>
              <a:cs typeface="+mn-cs"/>
            </a:endParaRPr>
          </a:p>
        </p:txBody>
      </p:sp>
    </p:spTree>
    <p:extLst>
      <p:ext uri="{BB962C8B-B14F-4D97-AF65-F5344CB8AC3E}">
        <p14:creationId xmlns:p14="http://schemas.microsoft.com/office/powerpoint/2010/main" val="98794466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3"/>
            <p:custDataLst>
              <p:tags r:id="rId1"/>
            </p:custDataLst>
          </p:nvPr>
        </p:nvSpPr>
        <p:spPr/>
        <p:txBody>
          <a:bodyPr>
            <a:normAutofit/>
          </a:bodyPr>
          <a:lstStyle/>
          <a:p>
            <a:pPr marL="0" indent="0">
              <a:buNone/>
            </a:pPr>
            <a:endParaRPr lang="en-CA" dirty="0"/>
          </a:p>
          <a:p>
            <a:pPr marL="0" indent="0">
              <a:buNone/>
            </a:pPr>
            <a:endParaRPr lang="en-CA" b="1" dirty="0"/>
          </a:p>
        </p:txBody>
      </p:sp>
      <p:sp>
        <p:nvSpPr>
          <p:cNvPr id="2" name="Title 1"/>
          <p:cNvSpPr>
            <a:spLocks noGrp="1"/>
          </p:cNvSpPr>
          <p:nvPr>
            <p:ph type="title"/>
            <p:custDataLst>
              <p:tags r:id="rId2"/>
            </p:custDataLst>
          </p:nvPr>
        </p:nvSpPr>
        <p:spPr/>
        <p:txBody>
          <a:bodyPr>
            <a:normAutofit/>
          </a:bodyPr>
          <a:lstStyle/>
          <a:p>
            <a:r>
              <a:rPr lang="fr-CA" dirty="0"/>
              <a:t>Prix </a:t>
            </a:r>
            <a:r>
              <a:rPr lang="fr-CA" dirty="0" err="1"/>
              <a:t>pharmacoéconomique</a:t>
            </a:r>
            <a:r>
              <a:rPr lang="fr-CA" dirty="0"/>
              <a:t> : </a:t>
            </a:r>
            <a:r>
              <a:rPr dirty="0"/>
              <a:t/>
            </a:r>
            <a:br>
              <a:rPr dirty="0"/>
            </a:br>
            <a:r>
              <a:rPr lang="fr-CA" dirty="0"/>
              <a:t>médicaments qui présentent trop peu de preuves </a:t>
            </a:r>
            <a:r>
              <a:rPr lang="fr-CA" dirty="0" err="1"/>
              <a:t>pharmacoéconomiques</a:t>
            </a:r>
            <a:endParaRPr lang="fr-CA" dirty="0"/>
          </a:p>
        </p:txBody>
      </p:sp>
      <p:sp>
        <p:nvSpPr>
          <p:cNvPr id="4" name="Slide Number Placeholder 3"/>
          <p:cNvSpPr>
            <a:spLocks noGrp="1"/>
          </p:cNvSpPr>
          <p:nvPr>
            <p:ph type="sldNum" sz="quarter" idx="4294967295"/>
            <p:custDataLst>
              <p:tags r:id="rId3"/>
            </p:custDataLst>
          </p:nvPr>
        </p:nvSpPr>
        <p:spPr>
          <a:xfrm>
            <a:off x="243839" y="5680248"/>
            <a:ext cx="399011"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47DBEAC-8B79-F045-AB5E-EB5B72EE06CE}" type="slidenum">
              <a:rPr kumimoji="0" lang="en-US" sz="1200" b="0" i="0" u="none" strike="noStrike" kern="1200" cap="none" spc="0" normalizeH="0" baseline="0" noProof="0">
                <a:ln>
                  <a:noFill/>
                </a:ln>
                <a:solidFill>
                  <a:schemeClr val="tx1">
                    <a:lumMod val="65000"/>
                    <a:lumOff val="35000"/>
                  </a:schemeClr>
                </a:solidFill>
                <a:effectLst/>
                <a:uLnTx/>
                <a:uFillTx/>
                <a:latin typeface="Arial" panose="020B06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29</a:t>
            </a:fld>
            <a:endParaRPr kumimoji="0" lang="fr-CA" sz="1200" b="0" i="0" u="none" strike="noStrike" kern="1200" cap="none" spc="0" normalizeH="0" baseline="0" noProof="0" dirty="0">
              <a:ln>
                <a:noFill/>
              </a:ln>
              <a:solidFill>
                <a:schemeClr val="tx1">
                  <a:lumMod val="65000"/>
                  <a:lumOff val="35000"/>
                </a:schemeClr>
              </a:solidFill>
              <a:effectLst/>
              <a:uLnTx/>
              <a:uFillTx/>
              <a:latin typeface="Arial" panose="020B0604020202020204"/>
              <a:ea typeface="+mn-ea"/>
              <a:cs typeface="+mn-cs"/>
            </a:endParaRPr>
          </a:p>
        </p:txBody>
      </p:sp>
      <p:sp>
        <p:nvSpPr>
          <p:cNvPr id="6" name="TextBox 5"/>
          <p:cNvSpPr txBox="1"/>
          <p:nvPr>
            <p:custDataLst>
              <p:tags r:id="rId4"/>
            </p:custDataLst>
          </p:nvPr>
        </p:nvSpPr>
        <p:spPr>
          <a:xfrm>
            <a:off x="1113905" y="3652058"/>
            <a:ext cx="9492267" cy="2862322"/>
          </a:xfrm>
          <a:prstGeom prst="rect">
            <a:avLst/>
          </a:prstGeom>
          <a:noFill/>
        </p:spPr>
        <p:txBody>
          <a:bodyPr wrap="square" rtlCol="0">
            <a:spAutoFit/>
          </a:bodyPr>
          <a:lstStyle/>
          <a:p>
            <a:r>
              <a:rPr lang="fr-CA" sz="2400" b="1" dirty="0" smtClean="0"/>
              <a:t>-&gt; Le </a:t>
            </a:r>
            <a:r>
              <a:rPr lang="fr-CA" sz="2400" b="1" dirty="0"/>
              <a:t>PEM est établi en fonction du PLUS BAS du PIF, du CCTn ou du CCTi, puis il est rajusté au moyen de la méthode de rajustement en fonction de la taille du marché.</a:t>
            </a:r>
          </a:p>
          <a:p>
            <a:endParaRPr lang="fr-CA" dirty="0"/>
          </a:p>
          <a:p>
            <a:r>
              <a:rPr lang="fr-CA" dirty="0"/>
              <a:t>54. Comme de tels scénarios devraient être rares et dépendront des faits, ils seront traités au cas par cas.</a:t>
            </a:r>
          </a:p>
          <a:p>
            <a:endParaRPr lang="fr-CA" dirty="0"/>
          </a:p>
          <a:p>
            <a:r>
              <a:rPr lang="fr-CA" dirty="0"/>
              <a:t>55. Une fois établi, le PEM fera </a:t>
            </a:r>
            <a:r>
              <a:rPr lang="fr-CA" dirty="0" smtClean="0"/>
              <a:t>l’objet d’une </a:t>
            </a:r>
            <a:r>
              <a:rPr lang="fr-CA" dirty="0"/>
              <a:t>réévaluation plus tard </a:t>
            </a:r>
            <a:r>
              <a:rPr lang="fr-CA" dirty="0" smtClean="0"/>
              <a:t>s’il </a:t>
            </a:r>
            <a:r>
              <a:rPr lang="fr-CA" dirty="0"/>
              <a:t>répond aux critères établis dans la section VI.</a:t>
            </a:r>
          </a:p>
        </p:txBody>
      </p:sp>
      <p:pic>
        <p:nvPicPr>
          <p:cNvPr id="7" name="Picture 6"/>
          <p:cNvPicPr>
            <a:picLocks noChangeAspect="1"/>
          </p:cNvPicPr>
          <p:nvPr/>
        </p:nvPicPr>
        <p:blipFill>
          <a:blip r:embed="rId6"/>
          <a:stretch>
            <a:fillRect/>
          </a:stretch>
        </p:blipFill>
        <p:spPr>
          <a:xfrm>
            <a:off x="1036899" y="1944171"/>
            <a:ext cx="10838124" cy="1345123"/>
          </a:xfrm>
          <a:prstGeom prst="rect">
            <a:avLst/>
          </a:prstGeom>
        </p:spPr>
      </p:pic>
    </p:spTree>
    <p:extLst>
      <p:ext uri="{BB962C8B-B14F-4D97-AF65-F5344CB8AC3E}">
        <p14:creationId xmlns:p14="http://schemas.microsoft.com/office/powerpoint/2010/main" val="295468104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2281DB62-3ACA-418E-9EC4-EED8120368B6}"/>
              </a:ext>
            </a:extLst>
          </p:cNvPr>
          <p:cNvPicPr>
            <a:picLocks noChangeAspect="1"/>
          </p:cNvPicPr>
          <p:nvPr>
            <p:custDataLst>
              <p:tags r:id="rId1"/>
            </p:custDataLst>
          </p:nvPr>
        </p:nvPicPr>
        <p:blipFill>
          <a:blip r:embed="rId13"/>
          <a:stretch>
            <a:fillRect/>
          </a:stretch>
        </p:blipFill>
        <p:spPr>
          <a:xfrm rot="892944">
            <a:off x="3840561" y="1595721"/>
            <a:ext cx="4128464" cy="1071818"/>
          </a:xfrm>
          <a:prstGeom prst="rect">
            <a:avLst/>
          </a:prstGeom>
          <a:ln>
            <a:solidFill>
              <a:schemeClr val="accent5"/>
            </a:solidFill>
          </a:ln>
        </p:spPr>
      </p:pic>
      <p:sp>
        <p:nvSpPr>
          <p:cNvPr id="5" name="Slide Number Placeholder 4"/>
          <p:cNvSpPr>
            <a:spLocks noGrp="1"/>
          </p:cNvSpPr>
          <p:nvPr>
            <p:ph type="sldNum" sz="quarter" idx="4294967295"/>
            <p:custDataLst>
              <p:tags r:id="rId2"/>
            </p:custDataLst>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47DBEAC-8B79-F045-AB5E-EB5B72EE06CE}" type="slidenum">
              <a:rPr kumimoji="0" lang="en-US" sz="1200" b="0" i="0" u="none" strike="noStrike" kern="1200" cap="none" spc="0" normalizeH="0" baseline="0" noProof="0" smtClean="0">
                <a:ln>
                  <a:noFill/>
                </a:ln>
                <a:solidFill>
                  <a:srgbClr val="000000">
                    <a:tint val="75000"/>
                  </a:srgbClr>
                </a:solidFill>
                <a:effectLst/>
                <a:uLnTx/>
                <a:uFillTx/>
                <a:latin typeface="Arial" panose="020B06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fr-CA" sz="1200" b="0" i="0" u="none" strike="noStrike" kern="1200" cap="none" spc="0" normalizeH="0" baseline="0" noProof="0" dirty="0">
              <a:ln>
                <a:noFill/>
              </a:ln>
              <a:solidFill>
                <a:srgbClr val="000000">
                  <a:tint val="75000"/>
                </a:srgbClr>
              </a:solidFill>
              <a:effectLst/>
              <a:uLnTx/>
              <a:uFillTx/>
              <a:latin typeface="Arial" panose="020B0604020202020204"/>
              <a:ea typeface="+mn-ea"/>
              <a:cs typeface="+mn-cs"/>
            </a:endParaRPr>
          </a:p>
        </p:txBody>
      </p:sp>
      <p:sp>
        <p:nvSpPr>
          <p:cNvPr id="4" name="Title 3"/>
          <p:cNvSpPr>
            <a:spLocks noGrp="1"/>
          </p:cNvSpPr>
          <p:nvPr>
            <p:ph type="title"/>
            <p:custDataLst>
              <p:tags r:id="rId3"/>
            </p:custDataLst>
          </p:nvPr>
        </p:nvSpPr>
        <p:spPr>
          <a:xfrm>
            <a:off x="1272539" y="47322"/>
            <a:ext cx="10366845" cy="881532"/>
          </a:xfrm>
        </p:spPr>
        <p:txBody>
          <a:bodyPr/>
          <a:lstStyle/>
          <a:p>
            <a:r>
              <a:rPr lang="fr-CA" dirty="0" smtClean="0"/>
              <a:t>L’</a:t>
            </a:r>
            <a:r>
              <a:rPr lang="fr-CA" dirty="0" err="1" smtClean="0"/>
              <a:t>abordabilité</a:t>
            </a:r>
            <a:r>
              <a:rPr lang="fr-CA" dirty="0" smtClean="0"/>
              <a:t> </a:t>
            </a:r>
            <a:r>
              <a:rPr lang="fr-CA" dirty="0"/>
              <a:t>des médicaments est devenue un enjeu mondial, même pour les pays les plus riches</a:t>
            </a:r>
          </a:p>
        </p:txBody>
      </p:sp>
      <p:pic>
        <p:nvPicPr>
          <p:cNvPr id="2" name="Picture 1">
            <a:extLst>
              <a:ext uri="{FF2B5EF4-FFF2-40B4-BE49-F238E27FC236}">
                <a16:creationId xmlns:a16="http://schemas.microsoft.com/office/drawing/2014/main" id="{E98DAB4B-539B-4ACE-B3F4-A059AF6780CD}"/>
              </a:ext>
            </a:extLst>
          </p:cNvPr>
          <p:cNvPicPr>
            <a:picLocks noChangeAspect="1"/>
          </p:cNvPicPr>
          <p:nvPr>
            <p:custDataLst>
              <p:tags r:id="rId4"/>
            </p:custDataLst>
          </p:nvPr>
        </p:nvPicPr>
        <p:blipFill>
          <a:blip r:embed="rId14"/>
          <a:stretch>
            <a:fillRect/>
          </a:stretch>
        </p:blipFill>
        <p:spPr>
          <a:xfrm>
            <a:off x="1073908" y="1578329"/>
            <a:ext cx="3494522" cy="3701341"/>
          </a:xfrm>
          <a:prstGeom prst="rect">
            <a:avLst/>
          </a:prstGeom>
          <a:ln>
            <a:solidFill>
              <a:schemeClr val="accent5"/>
            </a:solidFill>
          </a:ln>
        </p:spPr>
      </p:pic>
      <p:pic>
        <p:nvPicPr>
          <p:cNvPr id="19" name="Picture 18">
            <a:extLst>
              <a:ext uri="{FF2B5EF4-FFF2-40B4-BE49-F238E27FC236}">
                <a16:creationId xmlns:a16="http://schemas.microsoft.com/office/drawing/2014/main" id="{68AA7AD0-1971-4597-B85F-EE96BB8E538A}"/>
              </a:ext>
            </a:extLst>
          </p:cNvPr>
          <p:cNvPicPr>
            <a:picLocks noChangeAspect="1"/>
          </p:cNvPicPr>
          <p:nvPr>
            <p:custDataLst>
              <p:tags r:id="rId5"/>
            </p:custDataLst>
          </p:nvPr>
        </p:nvPicPr>
        <p:blipFill>
          <a:blip r:embed="rId15"/>
          <a:stretch>
            <a:fillRect/>
          </a:stretch>
        </p:blipFill>
        <p:spPr>
          <a:xfrm>
            <a:off x="7796441" y="1338194"/>
            <a:ext cx="3570548" cy="3683075"/>
          </a:xfrm>
          <a:prstGeom prst="rect">
            <a:avLst/>
          </a:prstGeom>
          <a:ln>
            <a:solidFill>
              <a:schemeClr val="tx1">
                <a:lumMod val="50000"/>
                <a:lumOff val="50000"/>
              </a:schemeClr>
            </a:solidFill>
          </a:ln>
        </p:spPr>
      </p:pic>
      <p:pic>
        <p:nvPicPr>
          <p:cNvPr id="9" name="Picture 8">
            <a:extLst>
              <a:ext uri="{FF2B5EF4-FFF2-40B4-BE49-F238E27FC236}">
                <a16:creationId xmlns:a16="http://schemas.microsoft.com/office/drawing/2014/main" id="{7F6E852D-8DB3-4377-BF47-FC2FE621D0B9}"/>
              </a:ext>
            </a:extLst>
          </p:cNvPr>
          <p:cNvPicPr>
            <a:picLocks noChangeAspect="1"/>
          </p:cNvPicPr>
          <p:nvPr>
            <p:custDataLst>
              <p:tags r:id="rId6"/>
            </p:custDataLst>
          </p:nvPr>
        </p:nvPicPr>
        <p:blipFill>
          <a:blip r:embed="rId16"/>
          <a:stretch>
            <a:fillRect/>
          </a:stretch>
        </p:blipFill>
        <p:spPr>
          <a:xfrm rot="361012">
            <a:off x="1080907" y="4845224"/>
            <a:ext cx="4226843" cy="1724448"/>
          </a:xfrm>
          <a:prstGeom prst="rect">
            <a:avLst/>
          </a:prstGeom>
          <a:ln>
            <a:solidFill>
              <a:schemeClr val="tx1">
                <a:lumMod val="50000"/>
                <a:lumOff val="50000"/>
              </a:schemeClr>
            </a:solidFill>
          </a:ln>
        </p:spPr>
      </p:pic>
      <p:pic>
        <p:nvPicPr>
          <p:cNvPr id="18" name="Picture 17">
            <a:extLst>
              <a:ext uri="{FF2B5EF4-FFF2-40B4-BE49-F238E27FC236}">
                <a16:creationId xmlns:a16="http://schemas.microsoft.com/office/drawing/2014/main" id="{39022C5F-3897-4D44-95DE-B6DDDEB9FF58}"/>
              </a:ext>
            </a:extLst>
          </p:cNvPr>
          <p:cNvPicPr>
            <a:picLocks noChangeAspect="1"/>
          </p:cNvPicPr>
          <p:nvPr>
            <p:custDataLst>
              <p:tags r:id="rId7"/>
            </p:custDataLst>
          </p:nvPr>
        </p:nvPicPr>
        <p:blipFill>
          <a:blip r:embed="rId17"/>
          <a:stretch>
            <a:fillRect/>
          </a:stretch>
        </p:blipFill>
        <p:spPr>
          <a:xfrm rot="-720000">
            <a:off x="8852917" y="4246575"/>
            <a:ext cx="3211995" cy="1560112"/>
          </a:xfrm>
          <a:prstGeom prst="rect">
            <a:avLst/>
          </a:prstGeom>
          <a:ln>
            <a:solidFill>
              <a:schemeClr val="tx1">
                <a:lumMod val="50000"/>
                <a:lumOff val="50000"/>
              </a:schemeClr>
            </a:solidFill>
          </a:ln>
        </p:spPr>
      </p:pic>
      <p:pic>
        <p:nvPicPr>
          <p:cNvPr id="8" name="Picture 7">
            <a:extLst>
              <a:ext uri="{FF2B5EF4-FFF2-40B4-BE49-F238E27FC236}">
                <a16:creationId xmlns:a16="http://schemas.microsoft.com/office/drawing/2014/main" id="{0716B289-E60D-462D-A902-1793379DE833}"/>
              </a:ext>
            </a:extLst>
          </p:cNvPr>
          <p:cNvPicPr>
            <a:picLocks noChangeAspect="1"/>
          </p:cNvPicPr>
          <p:nvPr>
            <p:custDataLst>
              <p:tags r:id="rId8"/>
            </p:custDataLst>
          </p:nvPr>
        </p:nvPicPr>
        <p:blipFill>
          <a:blip r:embed="rId18"/>
          <a:stretch>
            <a:fillRect/>
          </a:stretch>
        </p:blipFill>
        <p:spPr>
          <a:xfrm rot="-240000">
            <a:off x="732122" y="2810556"/>
            <a:ext cx="4765447" cy="1557028"/>
          </a:xfrm>
          <a:prstGeom prst="rect">
            <a:avLst/>
          </a:prstGeom>
          <a:ln>
            <a:solidFill>
              <a:schemeClr val="tx1">
                <a:lumMod val="50000"/>
                <a:lumOff val="50000"/>
              </a:schemeClr>
            </a:solidFill>
          </a:ln>
        </p:spPr>
      </p:pic>
      <p:pic>
        <p:nvPicPr>
          <p:cNvPr id="21" name="Picture 20">
            <a:extLst>
              <a:ext uri="{FF2B5EF4-FFF2-40B4-BE49-F238E27FC236}">
                <a16:creationId xmlns:a16="http://schemas.microsoft.com/office/drawing/2014/main" id="{0AD9C184-F30E-4644-AC9E-44007ECF876A}"/>
              </a:ext>
            </a:extLst>
          </p:cNvPr>
          <p:cNvPicPr>
            <a:picLocks noChangeAspect="1"/>
          </p:cNvPicPr>
          <p:nvPr>
            <p:custDataLst>
              <p:tags r:id="rId9"/>
            </p:custDataLst>
          </p:nvPr>
        </p:nvPicPr>
        <p:blipFill>
          <a:blip r:embed="rId19"/>
          <a:stretch>
            <a:fillRect/>
          </a:stretch>
        </p:blipFill>
        <p:spPr>
          <a:xfrm>
            <a:off x="5688555" y="2747882"/>
            <a:ext cx="3124319" cy="3683076"/>
          </a:xfrm>
          <a:prstGeom prst="rect">
            <a:avLst/>
          </a:prstGeom>
          <a:ln>
            <a:solidFill>
              <a:schemeClr val="tx1">
                <a:lumMod val="50000"/>
                <a:lumOff val="50000"/>
              </a:schemeClr>
            </a:solidFill>
          </a:ln>
        </p:spPr>
      </p:pic>
      <p:pic>
        <p:nvPicPr>
          <p:cNvPr id="6" name="Picture 5">
            <a:extLst>
              <a:ext uri="{FF2B5EF4-FFF2-40B4-BE49-F238E27FC236}">
                <a16:creationId xmlns:a16="http://schemas.microsoft.com/office/drawing/2014/main" id="{4BD591EF-BBFB-4CDB-A7B7-E7470A62F65D}"/>
              </a:ext>
            </a:extLst>
          </p:cNvPr>
          <p:cNvPicPr>
            <a:picLocks noChangeAspect="1"/>
          </p:cNvPicPr>
          <p:nvPr>
            <p:custDataLst>
              <p:tags r:id="rId10"/>
            </p:custDataLst>
          </p:nvPr>
        </p:nvPicPr>
        <p:blipFill>
          <a:blip r:embed="rId20"/>
          <a:stretch>
            <a:fillRect/>
          </a:stretch>
        </p:blipFill>
        <p:spPr>
          <a:xfrm rot="302040">
            <a:off x="5582708" y="5585383"/>
            <a:ext cx="3571347" cy="992041"/>
          </a:xfrm>
          <a:prstGeom prst="rect">
            <a:avLst/>
          </a:prstGeom>
        </p:spPr>
      </p:pic>
    </p:spTree>
    <p:extLst>
      <p:ext uri="{BB962C8B-B14F-4D97-AF65-F5344CB8AC3E}">
        <p14:creationId xmlns:p14="http://schemas.microsoft.com/office/powerpoint/2010/main" val="314884900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p:txBody>
          <a:bodyPr/>
          <a:lstStyle/>
          <a:p>
            <a:r>
              <a:rPr lang="fr-CA" dirty="0"/>
              <a:t>Comparaison selon la catégorie thérapeutique des prix internationaux (</a:t>
            </a:r>
            <a:r>
              <a:rPr lang="fr-CA" dirty="0" err="1" smtClean="0"/>
              <a:t>CCTi</a:t>
            </a:r>
            <a:r>
              <a:rPr lang="fr-CA" dirty="0"/>
              <a:t>)*</a:t>
            </a:r>
          </a:p>
        </p:txBody>
      </p:sp>
      <p:graphicFrame>
        <p:nvGraphicFramePr>
          <p:cNvPr id="8" name="Table 7"/>
          <p:cNvGraphicFramePr>
            <a:graphicFrameLocks noGrp="1"/>
          </p:cNvGraphicFramePr>
          <p:nvPr>
            <p:custDataLst>
              <p:tags r:id="rId2"/>
            </p:custDataLst>
            <p:extLst>
              <p:ext uri="{D42A27DB-BD31-4B8C-83A1-F6EECF244321}">
                <p14:modId xmlns:p14="http://schemas.microsoft.com/office/powerpoint/2010/main" val="3140915061"/>
              </p:ext>
            </p:extLst>
          </p:nvPr>
        </p:nvGraphicFramePr>
        <p:xfrm>
          <a:off x="1177604" y="1521379"/>
          <a:ext cx="10558166" cy="1402080"/>
        </p:xfrm>
        <a:graphic>
          <a:graphicData uri="http://schemas.openxmlformats.org/drawingml/2006/table">
            <a:tbl>
              <a:tblPr firstRow="1" bandRow="1">
                <a:tableStyleId>{5C22544A-7EE6-4342-B048-85BDC9FD1C3A}</a:tableStyleId>
              </a:tblPr>
              <a:tblGrid>
                <a:gridCol w="5279083">
                  <a:extLst>
                    <a:ext uri="{9D8B030D-6E8A-4147-A177-3AD203B41FA5}">
                      <a16:colId xmlns:a16="http://schemas.microsoft.com/office/drawing/2014/main" val="3208890614"/>
                    </a:ext>
                  </a:extLst>
                </a:gridCol>
                <a:gridCol w="5279083">
                  <a:extLst>
                    <a:ext uri="{9D8B030D-6E8A-4147-A177-3AD203B41FA5}">
                      <a16:colId xmlns:a16="http://schemas.microsoft.com/office/drawing/2014/main" val="1020977893"/>
                    </a:ext>
                  </a:extLst>
                </a:gridCol>
              </a:tblGrid>
              <a:tr h="261712">
                <a:tc>
                  <a:txBody>
                    <a:bodyPr/>
                    <a:lstStyle/>
                    <a:p>
                      <a:pPr algn="ctr"/>
                      <a:r>
                        <a:rPr lang="fr-CA" sz="1600" noProof="0" dirty="0" smtClean="0"/>
                        <a:t>Lignes directrices actuelles</a:t>
                      </a:r>
                      <a:endParaRPr lang="fr-CA" sz="1600" noProof="0" dirty="0"/>
                    </a:p>
                  </a:txBody>
                  <a:tcPr/>
                </a:tc>
                <a:tc>
                  <a:txBody>
                    <a:bodyPr/>
                    <a:lstStyle/>
                    <a:p>
                      <a:pPr algn="ctr"/>
                      <a:r>
                        <a:rPr lang="fr-CA" sz="1600" noProof="0" dirty="0" smtClean="0"/>
                        <a:t>Changements proposés</a:t>
                      </a:r>
                      <a:endParaRPr lang="fr-CA" sz="1600" noProof="0" dirty="0"/>
                    </a:p>
                  </a:txBody>
                  <a:tcPr/>
                </a:tc>
                <a:extLst>
                  <a:ext uri="{0D108BD9-81ED-4DB2-BD59-A6C34878D82A}">
                    <a16:rowId xmlns:a16="http://schemas.microsoft.com/office/drawing/2014/main" val="3695750482"/>
                  </a:ext>
                </a:extLst>
              </a:tr>
              <a:tr h="960109">
                <a:tc>
                  <a:txBody>
                    <a:bodyPr/>
                    <a:lstStyle/>
                    <a:p>
                      <a:pPr marL="0" indent="0">
                        <a:buFont typeface="Arial" panose="020B0604020202020204" pitchFamily="34" charset="0"/>
                        <a:buNone/>
                      </a:pPr>
                      <a:r>
                        <a:rPr lang="fr-CA" sz="1600" noProof="0" dirty="0" smtClean="0"/>
                        <a:t>Le</a:t>
                      </a:r>
                      <a:r>
                        <a:rPr lang="fr-CA" sz="1600" baseline="0" noProof="0" dirty="0" smtClean="0"/>
                        <a:t> test de la </a:t>
                      </a:r>
                      <a:r>
                        <a:rPr lang="fr-CA" sz="1600" baseline="0" noProof="0" dirty="0" err="1" smtClean="0"/>
                        <a:t>CCTi</a:t>
                      </a:r>
                      <a:r>
                        <a:rPr lang="fr-CA" sz="1600" baseline="0" noProof="0" dirty="0" smtClean="0"/>
                        <a:t> </a:t>
                      </a:r>
                      <a:r>
                        <a:rPr lang="fr-CA" sz="1600" noProof="0" dirty="0" smtClean="0"/>
                        <a:t>n’est pas un des principaux</a:t>
                      </a:r>
                      <a:r>
                        <a:rPr lang="fr-CA" sz="1600" baseline="0" noProof="0" dirty="0" smtClean="0"/>
                        <a:t> tests de prix</a:t>
                      </a:r>
                      <a:r>
                        <a:rPr lang="fr-CA" sz="1600" noProof="0" dirty="0" smtClean="0"/>
                        <a:t>. Ce test a pour but de recueillir de l’information au sujet de prix apparemment excessifs dans le contexte d’une enquête.</a:t>
                      </a:r>
                      <a:endParaRPr lang="fr-CA" sz="1600" noProof="0" dirty="0"/>
                    </a:p>
                  </a:txBody>
                  <a:tcPr/>
                </a:tc>
                <a:tc>
                  <a:txBody>
                    <a:bodyPr/>
                    <a:lstStyle/>
                    <a:p>
                      <a:pPr marL="0" indent="0">
                        <a:buFont typeface="Arial" panose="020B0604020202020204" pitchFamily="34" charset="0"/>
                        <a:buNone/>
                      </a:pPr>
                      <a:r>
                        <a:rPr lang="fr-CA" sz="1600" noProof="0" dirty="0" smtClean="0"/>
                        <a:t>Le test de la </a:t>
                      </a:r>
                      <a:r>
                        <a:rPr lang="fr-CA" sz="1600" noProof="0" dirty="0" err="1" smtClean="0"/>
                        <a:t>CCTi</a:t>
                      </a:r>
                      <a:r>
                        <a:rPr lang="fr-CA" sz="1600" noProof="0" dirty="0" smtClean="0"/>
                        <a:t> peut être utilisé afin de calculer le PEM d’un médicament breveté.</a:t>
                      </a:r>
                      <a:endParaRPr lang="fr-CA" sz="1600" noProof="0" dirty="0"/>
                    </a:p>
                  </a:txBody>
                  <a:tcPr/>
                </a:tc>
                <a:extLst>
                  <a:ext uri="{0D108BD9-81ED-4DB2-BD59-A6C34878D82A}">
                    <a16:rowId xmlns:a16="http://schemas.microsoft.com/office/drawing/2014/main" val="2661460148"/>
                  </a:ext>
                </a:extLst>
              </a:tr>
            </a:tbl>
          </a:graphicData>
        </a:graphic>
      </p:graphicFrame>
      <p:sp>
        <p:nvSpPr>
          <p:cNvPr id="3" name="Slide Number Placeholder 2"/>
          <p:cNvSpPr>
            <a:spLocks noGrp="1"/>
          </p:cNvSpPr>
          <p:nvPr>
            <p:ph type="sldNum" sz="quarter" idx="12"/>
            <p:custDataLst>
              <p:tags r:id="rId3"/>
            </p:custDataLst>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F47DBEAC-8B79-F045-AB5E-EB5B72EE06CE}" type="slidenum">
              <a:rPr kumimoji="0" lang="en-US" sz="1100" b="0" i="0" u="none" strike="noStrike" kern="1200" cap="none" spc="0" normalizeH="0" baseline="0" noProof="0" smtClean="0">
                <a:ln>
                  <a:noFill/>
                </a:ln>
                <a:solidFill>
                  <a:schemeClr val="tx1">
                    <a:lumMod val="65000"/>
                    <a:lumOff val="35000"/>
                  </a:schemeClr>
                </a:solidFill>
                <a:effectLst/>
                <a:uLnTx/>
                <a:uFillTx/>
                <a:latin typeface="Arial" panose="020B0604020202020204"/>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30</a:t>
            </a:fld>
            <a:endParaRPr kumimoji="0" lang="fr-CA" sz="1100" b="0" i="0" u="none" strike="noStrike" kern="1200" cap="none" spc="0" normalizeH="0" baseline="0" noProof="0" dirty="0">
              <a:ln>
                <a:noFill/>
              </a:ln>
              <a:solidFill>
                <a:schemeClr val="tx1">
                  <a:lumMod val="65000"/>
                  <a:lumOff val="35000"/>
                </a:schemeClr>
              </a:solidFill>
              <a:effectLst/>
              <a:uLnTx/>
              <a:uFillTx/>
              <a:latin typeface="Arial" panose="020B0604020202020204"/>
              <a:ea typeface="+mn-ea"/>
              <a:cs typeface="+mn-cs"/>
            </a:endParaRPr>
          </a:p>
        </p:txBody>
      </p:sp>
      <p:pic>
        <p:nvPicPr>
          <p:cNvPr id="5" name="Picture 4"/>
          <p:cNvPicPr>
            <a:picLocks noChangeAspect="1"/>
          </p:cNvPicPr>
          <p:nvPr/>
        </p:nvPicPr>
        <p:blipFill>
          <a:blip r:embed="rId5"/>
          <a:stretch>
            <a:fillRect/>
          </a:stretch>
        </p:blipFill>
        <p:spPr>
          <a:xfrm>
            <a:off x="1177604" y="3222206"/>
            <a:ext cx="10558166" cy="3446613"/>
          </a:xfrm>
          <a:prstGeom prst="rect">
            <a:avLst/>
          </a:prstGeom>
        </p:spPr>
      </p:pic>
    </p:spTree>
    <p:extLst>
      <p:ext uri="{BB962C8B-B14F-4D97-AF65-F5344CB8AC3E}">
        <p14:creationId xmlns:p14="http://schemas.microsoft.com/office/powerpoint/2010/main" val="404675819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p:txBody>
          <a:bodyPr>
            <a:normAutofit/>
          </a:bodyPr>
          <a:lstStyle/>
          <a:p>
            <a:r>
              <a:rPr lang="fr-CA"/>
              <a:t>Rajustement en fonction de la taille du marché pour les médicaments de catégorie I</a:t>
            </a:r>
            <a:endParaRPr lang="fr-CA" dirty="0"/>
          </a:p>
        </p:txBody>
      </p:sp>
      <p:sp>
        <p:nvSpPr>
          <p:cNvPr id="4" name="Slide Number Placeholder 3"/>
          <p:cNvSpPr>
            <a:spLocks noGrp="1"/>
          </p:cNvSpPr>
          <p:nvPr>
            <p:ph type="sldNum" sz="quarter" idx="4294967295"/>
            <p:custDataLst>
              <p:tags r:id="rId2"/>
            </p:custDataLst>
          </p:nvPr>
        </p:nvSpPr>
        <p:spPr>
          <a:xfrm>
            <a:off x="293716" y="5680248"/>
            <a:ext cx="36576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47DBEAC-8B79-F045-AB5E-EB5B72EE06CE}" type="slidenum">
              <a:rPr kumimoji="0" lang="en-US" sz="1200" b="0" i="0" u="none" strike="noStrike" kern="1200" cap="none" spc="0" normalizeH="0" baseline="0" noProof="0" smtClean="0">
                <a:ln>
                  <a:noFill/>
                </a:ln>
                <a:solidFill>
                  <a:srgbClr val="000000">
                    <a:tint val="75000"/>
                  </a:srgbClr>
                </a:solidFill>
                <a:effectLst/>
                <a:uLnTx/>
                <a:uFillTx/>
                <a:latin typeface="Arial" panose="020B06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31</a:t>
            </a:fld>
            <a:endParaRPr kumimoji="0" lang="fr-CA" sz="1200" b="0" i="0" u="none" strike="noStrike" kern="1200" cap="none" spc="0" normalizeH="0" baseline="0" noProof="0" dirty="0">
              <a:ln>
                <a:noFill/>
              </a:ln>
              <a:solidFill>
                <a:srgbClr val="000000">
                  <a:tint val="75000"/>
                </a:srgbClr>
              </a:solidFill>
              <a:effectLst/>
              <a:uLnTx/>
              <a:uFillTx/>
              <a:latin typeface="Arial" panose="020B0604020202020204"/>
              <a:ea typeface="+mn-ea"/>
              <a:cs typeface="+mn-cs"/>
            </a:endParaRPr>
          </a:p>
        </p:txBody>
      </p:sp>
      <p:sp>
        <p:nvSpPr>
          <p:cNvPr id="5" name="TextBox 4"/>
          <p:cNvSpPr txBox="1"/>
          <p:nvPr>
            <p:custDataLst>
              <p:tags r:id="rId3"/>
            </p:custDataLst>
          </p:nvPr>
        </p:nvSpPr>
        <p:spPr>
          <a:xfrm>
            <a:off x="1127205" y="6497590"/>
            <a:ext cx="10512179" cy="27699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CA" sz="1200" b="0" i="0" u="none" strike="noStrike" kern="1200" cap="none" spc="0" normalizeH="0" baseline="0" noProof="0" dirty="0">
                <a:ln>
                  <a:noFill/>
                </a:ln>
                <a:solidFill>
                  <a:srgbClr val="000000"/>
                </a:solidFill>
                <a:effectLst/>
                <a:uLnTx/>
                <a:uFillTx/>
                <a:latin typeface="Arial" panose="020B0604020202020204" pitchFamily="34" charset="0"/>
              </a:rPr>
              <a:t>*Ces catégories peuvent également être modifiées de temps à autre, et au moins tous les cinq ans, en fonction des changements dans </a:t>
            </a:r>
            <a:r>
              <a:rPr kumimoji="0" lang="fr-CA" sz="1200" b="0" i="0" u="none" strike="noStrike" kern="1200" cap="none" spc="0" normalizeH="0" baseline="0" noProof="0" dirty="0" smtClean="0">
                <a:ln>
                  <a:noFill/>
                </a:ln>
                <a:solidFill>
                  <a:srgbClr val="000000"/>
                </a:solidFill>
                <a:effectLst/>
                <a:uLnTx/>
                <a:uFillTx/>
                <a:latin typeface="Arial" panose="020B0604020202020204" pitchFamily="34" charset="0"/>
              </a:rPr>
              <a:t>l’IPC </a:t>
            </a:r>
            <a:r>
              <a:rPr kumimoji="0" lang="fr-CA" sz="1200" b="0" i="0" u="none" strike="noStrike" kern="1200" cap="none" spc="0" normalizeH="0" baseline="0" noProof="0" dirty="0">
                <a:ln>
                  <a:noFill/>
                </a:ln>
                <a:solidFill>
                  <a:srgbClr val="000000"/>
                </a:solidFill>
                <a:effectLst/>
                <a:uLnTx/>
                <a:uFillTx/>
                <a:latin typeface="Arial" panose="020B0604020202020204" pitchFamily="34" charset="0"/>
              </a:rPr>
              <a:t>et le PIB.</a:t>
            </a:r>
            <a:endParaRPr kumimoji="0" lang="fr-CA" sz="12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7" name="Text Placeholder 2"/>
          <p:cNvSpPr>
            <a:spLocks noGrp="1"/>
          </p:cNvSpPr>
          <p:nvPr>
            <p:ph type="body" sz="quarter" idx="13"/>
            <p:custDataLst>
              <p:tags r:id="rId4"/>
            </p:custDataLst>
          </p:nvPr>
        </p:nvSpPr>
        <p:spPr>
          <a:xfrm>
            <a:off x="882650" y="1324854"/>
            <a:ext cx="6521450" cy="1700910"/>
          </a:xfrm>
        </p:spPr>
        <p:txBody>
          <a:bodyPr>
            <a:noAutofit/>
          </a:bodyPr>
          <a:lstStyle/>
          <a:p>
            <a:pPr>
              <a:lnSpc>
                <a:spcPct val="120000"/>
              </a:lnSpc>
              <a:buFont typeface="Arial" panose="020B0604020202020204" pitchFamily="34" charset="0"/>
              <a:buChar char="•"/>
            </a:pPr>
            <a:r>
              <a:rPr lang="fr-CA" sz="1400" dirty="0"/>
              <a:t>Un ajustement de la taille du marché est utilisé pour les médicaments dont les quantités vendues sont telles que les recettes annuelles dépasseraient les 25 millions de dollars en vertu du PEM établi par le </a:t>
            </a:r>
            <a:r>
              <a:rPr lang="fr-CA" sz="1400" dirty="0" smtClean="0"/>
              <a:t>PP.</a:t>
            </a:r>
            <a:endParaRPr lang="fr-CA" sz="1400" dirty="0"/>
          </a:p>
          <a:p>
            <a:pPr>
              <a:lnSpc>
                <a:spcPct val="120000"/>
              </a:lnSpc>
              <a:buFont typeface="Arial" panose="020B0604020202020204" pitchFamily="34" charset="0"/>
              <a:buChar char="•"/>
            </a:pPr>
            <a:r>
              <a:rPr lang="fr-CA" sz="1400" dirty="0" smtClean="0"/>
              <a:t>Il y aura un </a:t>
            </a:r>
            <a:r>
              <a:rPr lang="fr-CA" sz="1400" dirty="0"/>
              <a:t>ajustement </a:t>
            </a:r>
            <a:r>
              <a:rPr lang="fr-CA" sz="1400" dirty="0" smtClean="0"/>
              <a:t>supplémentaire basé </a:t>
            </a:r>
            <a:r>
              <a:rPr lang="fr-CA" sz="1400" dirty="0"/>
              <a:t>sur le nombre </a:t>
            </a:r>
            <a:r>
              <a:rPr lang="fr-CA" sz="1400" dirty="0" smtClean="0"/>
              <a:t>d’unités </a:t>
            </a:r>
            <a:r>
              <a:rPr lang="fr-CA" sz="1400" dirty="0"/>
              <a:t>vendues pour chaque palier* de plus de 25 millions de </a:t>
            </a:r>
            <a:r>
              <a:rPr lang="fr-CA" sz="1400" dirty="0" smtClean="0"/>
              <a:t>dollars, ajustement qui sera </a:t>
            </a:r>
            <a:r>
              <a:rPr lang="fr-CA" sz="1400" dirty="0"/>
              <a:t>appliqué chaque année afin de déterminer le PEM.</a:t>
            </a:r>
          </a:p>
          <a:p>
            <a:endParaRPr lang="fr-CA" sz="400" dirty="0"/>
          </a:p>
        </p:txBody>
      </p:sp>
      <p:sp>
        <p:nvSpPr>
          <p:cNvPr id="10" name="Bevel 9"/>
          <p:cNvSpPr/>
          <p:nvPr>
            <p:custDataLst>
              <p:tags r:id="rId5"/>
            </p:custDataLst>
          </p:nvPr>
        </p:nvSpPr>
        <p:spPr>
          <a:xfrm>
            <a:off x="7658100" y="1480969"/>
            <a:ext cx="3873500" cy="1484948"/>
          </a:xfrm>
          <a:prstGeom prst="bevel">
            <a:avLst>
              <a:gd name="adj" fmla="val 9249"/>
            </a:avLst>
          </a:prstGeom>
          <a:solidFill>
            <a:srgbClr val="00B050"/>
          </a:solidFill>
          <a:ln>
            <a:solidFill>
              <a:schemeClr val="tx1">
                <a:lumMod val="50000"/>
                <a:lumOff val="50000"/>
              </a:schemeClr>
            </a:solidFill>
          </a:ln>
          <a:effectLst>
            <a:glow rad="88900">
              <a:schemeClr val="accent1">
                <a:alpha val="40000"/>
              </a:schemeClr>
            </a:glow>
            <a:outerShdw blurRad="57150" dist="19050" dir="5400000" algn="ctr" rotWithShape="0">
              <a:srgbClr val="000000">
                <a:alpha val="63000"/>
              </a:srgbClr>
            </a:outerShdw>
          </a:effectLst>
        </p:spPr>
        <p:style>
          <a:lnRef idx="0">
            <a:schemeClr val="accent5"/>
          </a:lnRef>
          <a:fillRef idx="3">
            <a:schemeClr val="accent5"/>
          </a:fillRef>
          <a:effectRef idx="3">
            <a:schemeClr val="accent5"/>
          </a:effectRef>
          <a:fontRef idx="minor">
            <a:schemeClr val="lt1"/>
          </a:fontRef>
        </p:style>
        <p:txBody>
          <a:bodyPr rtlCol="0" anchor="ctr"/>
          <a:lstStyle/>
          <a:p>
            <a:pPr lvl="0">
              <a:defRPr/>
            </a:pPr>
            <a:r>
              <a:rPr kumimoji="0" lang="fr-CA" sz="1400" b="1" i="0" u="none" strike="noStrike" kern="1200" cap="none" spc="0" normalizeH="0" baseline="0" noProof="0" dirty="0" smtClean="0">
                <a:ln>
                  <a:noFill/>
                </a:ln>
                <a:solidFill>
                  <a:srgbClr val="FFFFFF"/>
                </a:solidFill>
                <a:effectLst/>
                <a:uLnTx/>
                <a:uFillTx/>
                <a:latin typeface="Arial" panose="020B0604020202020204"/>
              </a:rPr>
              <a:t>REIR </a:t>
            </a:r>
            <a:r>
              <a:rPr kumimoji="0" lang="fr-CA" sz="1400" b="1" u="none" strike="noStrike" kern="1200" cap="none" spc="0" normalizeH="0" baseline="0" noProof="0" dirty="0" smtClean="0">
                <a:ln>
                  <a:noFill/>
                </a:ln>
                <a:solidFill>
                  <a:srgbClr val="FFFFFF"/>
                </a:solidFill>
                <a:effectLst/>
                <a:uLnTx/>
                <a:uFillTx/>
                <a:latin typeface="Arial" panose="020B0604020202020204"/>
              </a:rPr>
              <a:t>: </a:t>
            </a:r>
            <a:r>
              <a:rPr lang="fr-CA" sz="1400" i="1" dirty="0">
                <a:solidFill>
                  <a:srgbClr val="FFFFFF"/>
                </a:solidFill>
              </a:rPr>
              <a:t>La conséquence de </a:t>
            </a:r>
            <a:r>
              <a:rPr lang="fr-CA" sz="1400" i="1" dirty="0" smtClean="0">
                <a:solidFill>
                  <a:srgbClr val="FFFFFF"/>
                </a:solidFill>
              </a:rPr>
              <a:t>l’établissement d’un </a:t>
            </a:r>
            <a:r>
              <a:rPr lang="fr-CA" sz="1400" i="1" dirty="0">
                <a:solidFill>
                  <a:srgbClr val="FFFFFF"/>
                </a:solidFill>
              </a:rPr>
              <a:t>prix excessif dépend à la fois du prix et du volume; plus le marché du médicament est grand au Canada, plus la conséquence sur son prix est importante.</a:t>
            </a:r>
            <a:endParaRPr kumimoji="0" lang="fr-CA" sz="1400" b="0" i="1" u="none" strike="noStrike" kern="1200" cap="none" spc="0" normalizeH="0" baseline="0" noProof="0" dirty="0">
              <a:ln>
                <a:noFill/>
              </a:ln>
              <a:solidFill>
                <a:srgbClr val="FFFFFF"/>
              </a:solidFill>
              <a:effectLst/>
              <a:uLnTx/>
              <a:uFillTx/>
              <a:latin typeface="Arial" panose="020B0604020202020204"/>
            </a:endParaRPr>
          </a:p>
        </p:txBody>
      </p:sp>
      <p:pic>
        <p:nvPicPr>
          <p:cNvPr id="6" name="Picture 5"/>
          <p:cNvPicPr>
            <a:picLocks noChangeAspect="1"/>
          </p:cNvPicPr>
          <p:nvPr/>
        </p:nvPicPr>
        <p:blipFill>
          <a:blip r:embed="rId8"/>
          <a:stretch>
            <a:fillRect/>
          </a:stretch>
        </p:blipFill>
        <p:spPr>
          <a:xfrm>
            <a:off x="1454150" y="3075307"/>
            <a:ext cx="9804400" cy="3312892"/>
          </a:xfrm>
          <a:prstGeom prst="rect">
            <a:avLst/>
          </a:prstGeom>
        </p:spPr>
      </p:pic>
    </p:spTree>
    <p:extLst>
      <p:ext uri="{BB962C8B-B14F-4D97-AF65-F5344CB8AC3E}">
        <p14:creationId xmlns:p14="http://schemas.microsoft.com/office/powerpoint/2010/main" val="67808142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p:txBody>
          <a:bodyPr>
            <a:normAutofit/>
          </a:bodyPr>
          <a:lstStyle/>
          <a:p>
            <a:r>
              <a:rPr lang="fr-CA"/>
              <a:t>Ajustement de la taille du marché des médicaments de catégorie I servant à traiter les maladies rares</a:t>
            </a:r>
            <a:endParaRPr lang="fr-CA" dirty="0"/>
          </a:p>
        </p:txBody>
      </p:sp>
      <p:sp>
        <p:nvSpPr>
          <p:cNvPr id="9" name="TextBox 8"/>
          <p:cNvSpPr txBox="1"/>
          <p:nvPr>
            <p:custDataLst>
              <p:tags r:id="rId2"/>
            </p:custDataLst>
          </p:nvPr>
        </p:nvSpPr>
        <p:spPr>
          <a:xfrm>
            <a:off x="1208252" y="6421678"/>
            <a:ext cx="10694990" cy="27699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CA" sz="1200" b="0" i="0" u="none" strike="noStrike" kern="1200" cap="none" spc="0" normalizeH="0" baseline="0" noProof="0" dirty="0">
                <a:ln>
                  <a:noFill/>
                </a:ln>
                <a:solidFill>
                  <a:srgbClr val="000000"/>
                </a:solidFill>
                <a:effectLst/>
                <a:uLnTx/>
                <a:uFillTx/>
                <a:latin typeface="Arial" panose="020B0604020202020204" pitchFamily="34" charset="0"/>
              </a:rPr>
              <a:t>*Ces catégories peuvent également être modifiées de temps à autre, et au moins tous les cinq ans, en fonction des changements dans </a:t>
            </a:r>
            <a:r>
              <a:rPr kumimoji="0" lang="fr-CA" sz="1200" b="0" i="0" u="none" strike="noStrike" kern="1200" cap="none" spc="0" normalizeH="0" baseline="0" noProof="0" dirty="0" smtClean="0">
                <a:ln>
                  <a:noFill/>
                </a:ln>
                <a:solidFill>
                  <a:srgbClr val="000000"/>
                </a:solidFill>
                <a:effectLst/>
                <a:uLnTx/>
                <a:uFillTx/>
                <a:latin typeface="Arial" panose="020B0604020202020204" pitchFamily="34" charset="0"/>
              </a:rPr>
              <a:t>l’IPC </a:t>
            </a:r>
            <a:r>
              <a:rPr kumimoji="0" lang="fr-CA" sz="1200" b="0" i="0" u="none" strike="noStrike" kern="1200" cap="none" spc="0" normalizeH="0" baseline="0" noProof="0" dirty="0">
                <a:ln>
                  <a:noFill/>
                </a:ln>
                <a:solidFill>
                  <a:srgbClr val="000000"/>
                </a:solidFill>
                <a:effectLst/>
                <a:uLnTx/>
                <a:uFillTx/>
                <a:latin typeface="Arial" panose="020B0604020202020204" pitchFamily="34" charset="0"/>
              </a:rPr>
              <a:t>et le PIB.</a:t>
            </a:r>
            <a:endParaRPr kumimoji="0" lang="fr-CA" sz="12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8" name="Text Placeholder 2"/>
          <p:cNvSpPr>
            <a:spLocks noGrp="1"/>
          </p:cNvSpPr>
          <p:nvPr>
            <p:ph type="body" sz="quarter" idx="13"/>
            <p:custDataLst>
              <p:tags r:id="rId3"/>
            </p:custDataLst>
          </p:nvPr>
        </p:nvSpPr>
        <p:spPr>
          <a:xfrm>
            <a:off x="971550" y="1348473"/>
            <a:ext cx="10824210" cy="1523299"/>
          </a:xfrm>
        </p:spPr>
        <p:txBody>
          <a:bodyPr>
            <a:noAutofit/>
          </a:bodyPr>
          <a:lstStyle/>
          <a:p>
            <a:pPr>
              <a:lnSpc>
                <a:spcPct val="120000"/>
              </a:lnSpc>
              <a:buFont typeface="Arial" panose="020B0604020202020204" pitchFamily="34" charset="0"/>
              <a:buChar char="•"/>
            </a:pPr>
            <a:r>
              <a:rPr lang="fr-CA" sz="1400" dirty="0"/>
              <a:t>Pour les médicaments de catégorie 1 dont la prévalence totale estimée ne dépasse pas 1 sur 2 000 pour toutes les indications approuvées.</a:t>
            </a:r>
          </a:p>
          <a:p>
            <a:pPr>
              <a:lnSpc>
                <a:spcPct val="120000"/>
              </a:lnSpc>
              <a:buFont typeface="Arial" panose="020B0604020202020204" pitchFamily="34" charset="0"/>
              <a:buChar char="•"/>
            </a:pPr>
            <a:r>
              <a:rPr lang="fr-CA" sz="1400" dirty="0"/>
              <a:t>Les prix </a:t>
            </a:r>
            <a:r>
              <a:rPr lang="fr-CA" sz="1400" dirty="0" smtClean="0"/>
              <a:t>plafonds ajustés </a:t>
            </a:r>
            <a:r>
              <a:rPr lang="fr-CA" sz="1400" dirty="0"/>
              <a:t>en fonction du prix net de ces médicaments seront plus élevés que ceux des conditions plus fréquentes afin de permettre </a:t>
            </a:r>
            <a:r>
              <a:rPr lang="fr-CA" sz="1400" dirty="0" smtClean="0"/>
              <a:t>l’application </a:t>
            </a:r>
            <a:r>
              <a:rPr lang="fr-CA" sz="1400" dirty="0"/>
              <a:t>uniforme du facteur de la valeur pharmacoéconomique pour tous les médicaments brevetés de la catégorie I. </a:t>
            </a:r>
          </a:p>
          <a:p>
            <a:pPr>
              <a:lnSpc>
                <a:spcPct val="120000"/>
              </a:lnSpc>
              <a:buFont typeface="Arial" panose="020B0604020202020204" pitchFamily="34" charset="0"/>
              <a:buChar char="•"/>
            </a:pPr>
            <a:r>
              <a:rPr lang="fr-CA" sz="1400" dirty="0"/>
              <a:t>Prévoir une augmentation de 50 % du </a:t>
            </a:r>
            <a:r>
              <a:rPr lang="fr-CA" sz="1400" dirty="0" smtClean="0"/>
              <a:t>PP </a:t>
            </a:r>
            <a:r>
              <a:rPr lang="fr-CA" sz="1400" dirty="0"/>
              <a:t>pour débuter et appliquer ensuite un ajustement </a:t>
            </a:r>
            <a:r>
              <a:rPr lang="fr-CA" sz="1400" dirty="0" smtClean="0"/>
              <a:t>supplémentaire basé </a:t>
            </a:r>
            <a:r>
              <a:rPr lang="fr-CA" sz="1400" dirty="0"/>
              <a:t>sur le nombre </a:t>
            </a:r>
            <a:r>
              <a:rPr lang="fr-CA" sz="1400" dirty="0" smtClean="0"/>
              <a:t>d’unités </a:t>
            </a:r>
            <a:r>
              <a:rPr lang="fr-CA" sz="1400" dirty="0"/>
              <a:t>vendues pour chaque palier* de plus de 12,5 millions de dollars, </a:t>
            </a:r>
            <a:r>
              <a:rPr lang="fr-CA" sz="1400" dirty="0" smtClean="0">
                <a:solidFill>
                  <a:srgbClr val="231F20"/>
                </a:solidFill>
                <a:latin typeface="GothamHTF-Book"/>
              </a:rPr>
              <a:t>ajustement qui sera </a:t>
            </a:r>
            <a:r>
              <a:rPr lang="fr-CA" sz="1400" dirty="0">
                <a:solidFill>
                  <a:srgbClr val="231F20"/>
                </a:solidFill>
                <a:latin typeface="GothamHTF-Book"/>
              </a:rPr>
              <a:t>appliqué chaque année afin de déterminer le PEM.</a:t>
            </a:r>
          </a:p>
          <a:p>
            <a:pPr marL="285750" indent="-285750">
              <a:buFont typeface="Wingdings" panose="05000000000000000000" pitchFamily="2" charset="2"/>
              <a:buChar char="Ø"/>
            </a:pPr>
            <a:endParaRPr lang="fr-CA" sz="1400" dirty="0"/>
          </a:p>
          <a:p>
            <a:endParaRPr lang="fr-CA" sz="400" dirty="0"/>
          </a:p>
        </p:txBody>
      </p:sp>
      <p:sp>
        <p:nvSpPr>
          <p:cNvPr id="10" name="Slide Number Placeholder 3"/>
          <p:cNvSpPr>
            <a:spLocks noGrp="1"/>
          </p:cNvSpPr>
          <p:nvPr>
            <p:ph type="sldNum" sz="quarter" idx="4294967295"/>
            <p:custDataLst>
              <p:tags r:id="rId4"/>
            </p:custDataLst>
          </p:nvPr>
        </p:nvSpPr>
        <p:spPr>
          <a:xfrm>
            <a:off x="259080" y="5730240"/>
            <a:ext cx="516449" cy="525780"/>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47DBEAC-8B79-F045-AB5E-EB5B72EE06CE}" type="slidenum">
              <a:rPr kumimoji="0" lang="en-US" sz="1200" b="0" i="0" u="none" strike="noStrike" kern="1200" cap="none" spc="0" normalizeH="0" baseline="0" noProof="0" smtClean="0">
                <a:ln>
                  <a:noFill/>
                </a:ln>
                <a:solidFill>
                  <a:srgbClr val="000000">
                    <a:tint val="75000"/>
                  </a:srgbClr>
                </a:solidFill>
                <a:effectLst/>
                <a:uLnTx/>
                <a:uFillTx/>
                <a:latin typeface="Arial" panose="020B06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32</a:t>
            </a:fld>
            <a:endParaRPr kumimoji="0" lang="fr-CA" sz="1200" b="0" i="0" u="none" strike="noStrike" kern="1200" cap="none" spc="0" normalizeH="0" baseline="0" noProof="0" dirty="0">
              <a:ln>
                <a:noFill/>
              </a:ln>
              <a:solidFill>
                <a:srgbClr val="000000">
                  <a:tint val="75000"/>
                </a:srgbClr>
              </a:solidFill>
              <a:effectLst/>
              <a:uLnTx/>
              <a:uFillTx/>
              <a:latin typeface="Arial" panose="020B0604020202020204"/>
              <a:ea typeface="+mn-ea"/>
              <a:cs typeface="+mn-cs"/>
            </a:endParaRPr>
          </a:p>
        </p:txBody>
      </p:sp>
      <p:pic>
        <p:nvPicPr>
          <p:cNvPr id="4" name="Picture 3"/>
          <p:cNvPicPr>
            <a:picLocks noChangeAspect="1"/>
          </p:cNvPicPr>
          <p:nvPr/>
        </p:nvPicPr>
        <p:blipFill>
          <a:blip r:embed="rId7"/>
          <a:stretch>
            <a:fillRect/>
          </a:stretch>
        </p:blipFill>
        <p:spPr>
          <a:xfrm>
            <a:off x="2915699" y="3517975"/>
            <a:ext cx="7857076" cy="2903704"/>
          </a:xfrm>
          <a:prstGeom prst="rect">
            <a:avLst/>
          </a:prstGeom>
        </p:spPr>
      </p:pic>
    </p:spTree>
    <p:extLst>
      <p:ext uri="{BB962C8B-B14F-4D97-AF65-F5344CB8AC3E}">
        <p14:creationId xmlns:p14="http://schemas.microsoft.com/office/powerpoint/2010/main" val="282301462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294967295"/>
            <p:custDataLst>
              <p:tags r:id="rId1"/>
            </p:custDataLst>
          </p:nvPr>
        </p:nvSpPr>
        <p:spPr>
          <a:xfrm>
            <a:off x="9188119" y="6356352"/>
            <a:ext cx="27432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47DBEAC-8B79-F045-AB5E-EB5B72EE06CE}" type="slidenum">
              <a:rPr kumimoji="0" lang="en-US" sz="1200" b="0" i="0" u="none" strike="noStrike" kern="1200" cap="none" spc="0" normalizeH="0" baseline="0" noProof="0" smtClean="0">
                <a:ln>
                  <a:noFill/>
                </a:ln>
                <a:solidFill>
                  <a:srgbClr val="000000">
                    <a:tint val="75000"/>
                  </a:srgbClr>
                </a:solidFill>
                <a:effectLst/>
                <a:uLnTx/>
                <a:uFillTx/>
                <a:latin typeface="Arial" panose="020B06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33</a:t>
            </a:fld>
            <a:endParaRPr kumimoji="0" lang="fr-CA" sz="1200" b="0" i="0" u="none" strike="noStrike" kern="1200" cap="none" spc="0" normalizeH="0" baseline="0" noProof="0" dirty="0">
              <a:ln>
                <a:noFill/>
              </a:ln>
              <a:solidFill>
                <a:srgbClr val="000000">
                  <a:tint val="75000"/>
                </a:srgbClr>
              </a:solidFill>
              <a:effectLst/>
              <a:uLnTx/>
              <a:uFillTx/>
              <a:latin typeface="Arial" panose="020B0604020202020204"/>
              <a:ea typeface="+mn-ea"/>
              <a:cs typeface="+mn-cs"/>
            </a:endParaRPr>
          </a:p>
        </p:txBody>
      </p:sp>
      <p:sp>
        <p:nvSpPr>
          <p:cNvPr id="7" name="TextBox 6"/>
          <p:cNvSpPr txBox="1"/>
          <p:nvPr>
            <p:custDataLst>
              <p:tags r:id="rId2"/>
            </p:custDataLst>
          </p:nvPr>
        </p:nvSpPr>
        <p:spPr>
          <a:xfrm>
            <a:off x="1128820" y="1395147"/>
            <a:ext cx="4433580"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CA" sz="1600" b="0" i="0" u="none" strike="noStrike" kern="1200" cap="none" spc="0" normalizeH="0" baseline="0" noProof="0" dirty="0">
                <a:ln>
                  <a:noFill/>
                </a:ln>
                <a:solidFill>
                  <a:srgbClr val="000000"/>
                </a:solidFill>
                <a:effectLst/>
                <a:uLnTx/>
                <a:uFillTx/>
                <a:latin typeface="Arial" panose="020B0604020202020204"/>
              </a:rPr>
              <a:t>Calcul de </a:t>
            </a:r>
            <a:r>
              <a:rPr kumimoji="0" lang="fr-CA" sz="1600" b="0" i="0" u="none" strike="noStrike" kern="1200" cap="none" spc="0" normalizeH="0" baseline="0" noProof="0" dirty="0" smtClean="0">
                <a:ln>
                  <a:noFill/>
                </a:ln>
                <a:solidFill>
                  <a:srgbClr val="000000"/>
                </a:solidFill>
                <a:effectLst/>
                <a:uLnTx/>
                <a:uFillTx/>
                <a:latin typeface="Arial" panose="020B0604020202020204"/>
              </a:rPr>
              <a:t>l’</a:t>
            </a:r>
            <a:r>
              <a:rPr kumimoji="0" lang="fr-CA" sz="1600" b="0" i="0" u="none" strike="noStrike" kern="1200" cap="none" spc="0" normalizeH="0" baseline="0" noProof="0" dirty="0" err="1" smtClean="0">
                <a:ln>
                  <a:noFill/>
                </a:ln>
                <a:solidFill>
                  <a:srgbClr val="000000"/>
                </a:solidFill>
                <a:effectLst/>
                <a:uLnTx/>
                <a:uFillTx/>
                <a:latin typeface="Arial" panose="020B0604020202020204"/>
              </a:rPr>
              <a:t>abordabilité</a:t>
            </a:r>
            <a:r>
              <a:rPr kumimoji="0" lang="fr-CA" sz="1600" b="0" i="0" u="none" strike="noStrike" kern="1200" cap="none" spc="0" normalizeH="0" baseline="0" noProof="0" dirty="0">
                <a:ln>
                  <a:noFill/>
                </a:ln>
                <a:solidFill>
                  <a:srgbClr val="000000"/>
                </a:solidFill>
                <a:effectLst/>
                <a:uLnTx/>
                <a:uFillTx/>
                <a:latin typeface="Arial" panose="020B0604020202020204"/>
              </a:rPr>
              <a:t> : approche descendante afin de procéder à </a:t>
            </a:r>
            <a:r>
              <a:rPr kumimoji="0" lang="fr-CA" sz="1600" b="0" i="0" u="none" strike="noStrike" kern="1200" cap="none" spc="0" normalizeH="0" baseline="0" noProof="0" dirty="0" smtClean="0">
                <a:ln>
                  <a:noFill/>
                </a:ln>
                <a:solidFill>
                  <a:srgbClr val="000000"/>
                </a:solidFill>
                <a:effectLst/>
                <a:uLnTx/>
                <a:uFillTx/>
                <a:latin typeface="Arial" panose="020B0604020202020204"/>
              </a:rPr>
              <a:t>l’identification</a:t>
            </a:r>
            <a:endParaRPr kumimoji="0" lang="fr-CA" sz="1600" b="0" i="0" u="none" strike="noStrike" kern="1200" cap="none" spc="0" normalizeH="0" baseline="0" noProof="0" dirty="0">
              <a:ln>
                <a:noFill/>
              </a:ln>
              <a:solidFill>
                <a:srgbClr val="000000"/>
              </a:solidFill>
              <a:effectLst/>
              <a:uLnTx/>
              <a:uFillTx/>
              <a:latin typeface="Arial" panose="020B0604020202020204"/>
            </a:endParaRPr>
          </a:p>
        </p:txBody>
      </p:sp>
      <p:sp>
        <p:nvSpPr>
          <p:cNvPr id="8" name="TextBox 7"/>
          <p:cNvSpPr txBox="1"/>
          <p:nvPr>
            <p:custDataLst>
              <p:tags r:id="rId3"/>
            </p:custDataLst>
          </p:nvPr>
        </p:nvSpPr>
        <p:spPr>
          <a:xfrm>
            <a:off x="5826306" y="1476425"/>
            <a:ext cx="5961791"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CA" sz="1800" b="0" i="0" u="none" strike="noStrike" kern="1200" cap="none" spc="0" normalizeH="0" baseline="0" noProof="0" dirty="0">
                <a:ln>
                  <a:noFill/>
                </a:ln>
                <a:solidFill>
                  <a:srgbClr val="000000"/>
                </a:solidFill>
                <a:effectLst/>
                <a:uLnTx/>
                <a:uFillTx/>
                <a:latin typeface="Arial" panose="020B0604020202020204"/>
              </a:rPr>
              <a:t>Analyse du marché : approche ascendante en matière de soutien</a:t>
            </a:r>
          </a:p>
        </p:txBody>
      </p:sp>
      <p:cxnSp>
        <p:nvCxnSpPr>
          <p:cNvPr id="13" name="Straight Connector 12"/>
          <p:cNvCxnSpPr/>
          <p:nvPr>
            <p:custDataLst>
              <p:tags r:id="rId4"/>
            </p:custDataLst>
          </p:nvPr>
        </p:nvCxnSpPr>
        <p:spPr>
          <a:xfrm>
            <a:off x="5670918" y="1601782"/>
            <a:ext cx="9525" cy="3714750"/>
          </a:xfrm>
          <a:prstGeom prst="line">
            <a:avLst/>
          </a:prstGeom>
          <a:ln w="41275">
            <a:solidFill>
              <a:schemeClr val="tx2">
                <a:lumMod val="60000"/>
                <a:lumOff val="40000"/>
              </a:schemeClr>
            </a:solidFill>
            <a:prstDash val="dash"/>
          </a:ln>
        </p:spPr>
        <p:style>
          <a:lnRef idx="1">
            <a:schemeClr val="accent1"/>
          </a:lnRef>
          <a:fillRef idx="0">
            <a:schemeClr val="accent1"/>
          </a:fillRef>
          <a:effectRef idx="0">
            <a:schemeClr val="accent1"/>
          </a:effectRef>
          <a:fontRef idx="minor">
            <a:schemeClr val="tx1"/>
          </a:fontRef>
        </p:style>
      </p:cxnSp>
      <p:sp>
        <p:nvSpPr>
          <p:cNvPr id="11" name="Text Placeholder 2"/>
          <p:cNvSpPr>
            <a:spLocks noGrp="1"/>
          </p:cNvSpPr>
          <p:nvPr>
            <p:ph type="body" sz="quarter" idx="13"/>
            <p:custDataLst>
              <p:tags r:id="rId5"/>
            </p:custDataLst>
          </p:nvPr>
        </p:nvSpPr>
        <p:spPr>
          <a:xfrm>
            <a:off x="1064538" y="5402502"/>
            <a:ext cx="4372901" cy="670298"/>
          </a:xfrm>
        </p:spPr>
        <p:txBody>
          <a:bodyPr>
            <a:normAutofit fontScale="85000" lnSpcReduction="10000"/>
          </a:bodyPr>
          <a:lstStyle/>
          <a:p>
            <a:pPr>
              <a:buFont typeface="Arial" panose="020B0604020202020204" pitchFamily="34" charset="0"/>
              <a:buChar char="•"/>
            </a:pPr>
            <a:r>
              <a:rPr lang="fr-CA" dirty="0"/>
              <a:t>La somme de 25 millions de dollars représente près du double de </a:t>
            </a:r>
            <a:r>
              <a:rPr lang="fr-CA" dirty="0" smtClean="0"/>
              <a:t>l’</a:t>
            </a:r>
            <a:r>
              <a:rPr lang="fr-CA" dirty="0" err="1" smtClean="0"/>
              <a:t>abordabilité</a:t>
            </a:r>
            <a:r>
              <a:rPr lang="fr-CA" dirty="0" smtClean="0"/>
              <a:t> </a:t>
            </a:r>
            <a:r>
              <a:rPr lang="fr-CA" dirty="0"/>
              <a:t>annuelle moyenne par médicament.</a:t>
            </a:r>
          </a:p>
          <a:p>
            <a:endParaRPr lang="fr-CA" dirty="0"/>
          </a:p>
        </p:txBody>
      </p:sp>
      <p:sp>
        <p:nvSpPr>
          <p:cNvPr id="14" name="Text Placeholder 2"/>
          <p:cNvSpPr txBox="1">
            <a:spLocks/>
          </p:cNvSpPr>
          <p:nvPr>
            <p:custDataLst>
              <p:tags r:id="rId6"/>
            </p:custDataLst>
          </p:nvPr>
        </p:nvSpPr>
        <p:spPr>
          <a:xfrm>
            <a:off x="5826306" y="5402502"/>
            <a:ext cx="6155376" cy="845898"/>
          </a:xfrm>
          <a:prstGeom prst="rect">
            <a:avLst/>
          </a:prstGeom>
        </p:spPr>
        <p:txBody>
          <a:bodyPr vert="horz" lIns="91440" tIns="45720" rIns="91440" bIns="45720" rtlCol="0">
            <a:normAutofit/>
          </a:bodyPr>
          <a:lstStyle>
            <a:lvl1pPr marL="257168" indent="-257168" algn="l" defTabSz="914400" rtl="0" eaLnBrk="1" latinLnBrk="0" hangingPunct="1">
              <a:lnSpc>
                <a:spcPct val="90000"/>
              </a:lnSpc>
              <a:spcBef>
                <a:spcPts val="1000"/>
              </a:spcBef>
              <a:buClr>
                <a:schemeClr val="accent2"/>
              </a:buClr>
              <a:buFont typeface="Arial" charset="0"/>
              <a:buChar char="•"/>
              <a:defRPr sz="1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65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57168" marR="0" lvl="0" indent="-257168" algn="l" defTabSz="914400" rtl="0" eaLnBrk="1" fontAlgn="auto" latinLnBrk="0" hangingPunct="1">
              <a:lnSpc>
                <a:spcPct val="90000"/>
              </a:lnSpc>
              <a:spcBef>
                <a:spcPts val="1000"/>
              </a:spcBef>
              <a:spcAft>
                <a:spcPts val="0"/>
              </a:spcAft>
              <a:buClr>
                <a:srgbClr val="EF523F"/>
              </a:buClr>
              <a:buSzTx/>
              <a:buFont typeface="Arial" panose="020B0604020202020204" pitchFamily="34" charset="0"/>
              <a:buChar char="•"/>
              <a:tabLst/>
              <a:defRPr/>
            </a:pPr>
            <a:r>
              <a:rPr kumimoji="0" lang="fr-CA" sz="1800" b="0" i="0" u="none" strike="noStrike" kern="1200" cap="none" spc="0" normalizeH="0" baseline="0" noProof="0" dirty="0">
                <a:ln>
                  <a:noFill/>
                </a:ln>
                <a:solidFill>
                  <a:srgbClr val="000000"/>
                </a:solidFill>
                <a:effectLst/>
                <a:uLnTx/>
                <a:uFillTx/>
                <a:latin typeface="Arial" panose="020B0604020202020204"/>
              </a:rPr>
              <a:t>Les médicaments qui affichent 25 millions de dollars de ventes annuelles surclassent plus de 75 % des médicaments sur le marché pharmaceutique.</a:t>
            </a:r>
          </a:p>
          <a:p>
            <a:pPr marL="257168" marR="0" lvl="0" indent="-257168" algn="l" defTabSz="914400" rtl="0" eaLnBrk="1" fontAlgn="auto" latinLnBrk="0" hangingPunct="1">
              <a:lnSpc>
                <a:spcPct val="90000"/>
              </a:lnSpc>
              <a:spcBef>
                <a:spcPts val="1000"/>
              </a:spcBef>
              <a:spcAft>
                <a:spcPts val="0"/>
              </a:spcAft>
              <a:buClr>
                <a:srgbClr val="EF523F"/>
              </a:buClr>
              <a:buSzTx/>
              <a:buFont typeface="Arial" charset="0"/>
              <a:buChar char="•"/>
              <a:tabLst/>
              <a:defRPr/>
            </a:pPr>
            <a:endParaRPr kumimoji="0" lang="fr-CA" sz="1800" b="0" i="0" u="none" strike="noStrike" kern="1200" cap="none" spc="0" normalizeH="0" baseline="0" noProof="0" dirty="0">
              <a:ln>
                <a:noFill/>
              </a:ln>
              <a:solidFill>
                <a:srgbClr val="000000"/>
              </a:solidFill>
              <a:effectLst/>
              <a:uLnTx/>
              <a:uFillTx/>
              <a:latin typeface="Arial" panose="020B0604020202020204"/>
              <a:ea typeface="+mn-ea"/>
              <a:cs typeface="+mn-cs"/>
            </a:endParaRPr>
          </a:p>
        </p:txBody>
      </p:sp>
      <p:sp>
        <p:nvSpPr>
          <p:cNvPr id="3" name="Title 2"/>
          <p:cNvSpPr>
            <a:spLocks noGrp="1"/>
          </p:cNvSpPr>
          <p:nvPr>
            <p:ph type="title"/>
            <p:custDataLst>
              <p:tags r:id="rId7"/>
            </p:custDataLst>
          </p:nvPr>
        </p:nvSpPr>
        <p:spPr/>
        <p:txBody>
          <a:bodyPr/>
          <a:lstStyle/>
          <a:p>
            <a:r>
              <a:rPr lang="fr-CA"/>
              <a:t>De quelle façon le CEPMB est-il arrivé à un montant de 25 millions de dollars en ce qui concerne le seuil du marché?</a:t>
            </a:r>
          </a:p>
        </p:txBody>
      </p:sp>
      <p:pic>
        <p:nvPicPr>
          <p:cNvPr id="10" name="Picture 9"/>
          <p:cNvPicPr>
            <a:picLocks noChangeAspect="1"/>
          </p:cNvPicPr>
          <p:nvPr/>
        </p:nvPicPr>
        <p:blipFill>
          <a:blip r:embed="rId10"/>
          <a:stretch>
            <a:fillRect/>
          </a:stretch>
        </p:blipFill>
        <p:spPr>
          <a:xfrm>
            <a:off x="5788961" y="2307770"/>
            <a:ext cx="6148489" cy="2986779"/>
          </a:xfrm>
          <a:prstGeom prst="rect">
            <a:avLst/>
          </a:prstGeom>
        </p:spPr>
      </p:pic>
      <p:pic>
        <p:nvPicPr>
          <p:cNvPr id="12" name="Picture 11"/>
          <p:cNvPicPr>
            <a:picLocks noChangeAspect="1"/>
          </p:cNvPicPr>
          <p:nvPr/>
        </p:nvPicPr>
        <p:blipFill>
          <a:blip r:embed="rId11"/>
          <a:stretch>
            <a:fillRect/>
          </a:stretch>
        </p:blipFill>
        <p:spPr>
          <a:xfrm>
            <a:off x="1128820" y="2124349"/>
            <a:ext cx="4410075" cy="3133725"/>
          </a:xfrm>
          <a:prstGeom prst="rect">
            <a:avLst/>
          </a:prstGeom>
        </p:spPr>
      </p:pic>
    </p:spTree>
    <p:extLst>
      <p:ext uri="{BB962C8B-B14F-4D97-AF65-F5344CB8AC3E}">
        <p14:creationId xmlns:p14="http://schemas.microsoft.com/office/powerpoint/2010/main" val="362021196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custDataLst>
              <p:tags r:id="rId1"/>
            </p:custDataLst>
          </p:nvPr>
        </p:nvSpPr>
        <p:spPr/>
        <p:txBody>
          <a:bodyPr/>
          <a:lstStyle/>
          <a:p>
            <a:r>
              <a:rPr lang="fr-CA"/>
              <a:t>Réévaluation</a:t>
            </a:r>
          </a:p>
        </p:txBody>
      </p:sp>
      <p:sp>
        <p:nvSpPr>
          <p:cNvPr id="2" name="Slide Number Placeholder 1"/>
          <p:cNvSpPr>
            <a:spLocks noGrp="1"/>
          </p:cNvSpPr>
          <p:nvPr>
            <p:ph type="sldNum" sz="quarter" idx="4294967295"/>
            <p:custDataLst>
              <p:tags r:id="rId2"/>
            </p:custDataLst>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47DBEAC-8B79-F045-AB5E-EB5B72EE06CE}" type="slidenum">
              <a:rPr kumimoji="0" lang="en-US" sz="1200" b="0" i="0" u="none" strike="noStrike" kern="1200" cap="none" spc="0" normalizeH="0" baseline="0" noProof="0" smtClean="0">
                <a:ln>
                  <a:noFill/>
                </a:ln>
                <a:solidFill>
                  <a:srgbClr val="000000">
                    <a:tint val="75000"/>
                  </a:srgbClr>
                </a:solidFill>
                <a:effectLst/>
                <a:uLnTx/>
                <a:uFillTx/>
                <a:latin typeface="Arial" panose="020B06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34</a:t>
            </a:fld>
            <a:endParaRPr kumimoji="0" lang="fr-CA" sz="1200" b="0" i="0" u="none" strike="noStrike" kern="1200" cap="none" spc="0" normalizeH="0" baseline="0" noProof="0" dirty="0">
              <a:ln>
                <a:noFill/>
              </a:ln>
              <a:solidFill>
                <a:srgbClr val="000000">
                  <a:tint val="75000"/>
                </a:srgbClr>
              </a:solidFill>
              <a:effectLst/>
              <a:uLnTx/>
              <a:uFillTx/>
              <a:latin typeface="Arial" panose="020B0604020202020204"/>
              <a:ea typeface="+mn-ea"/>
              <a:cs typeface="+mn-cs"/>
            </a:endParaRPr>
          </a:p>
        </p:txBody>
      </p:sp>
      <p:pic>
        <p:nvPicPr>
          <p:cNvPr id="5" name="Picture 4"/>
          <p:cNvPicPr>
            <a:picLocks noChangeAspect="1"/>
          </p:cNvPicPr>
          <p:nvPr/>
        </p:nvPicPr>
        <p:blipFill>
          <a:blip r:embed="rId4"/>
          <a:stretch>
            <a:fillRect/>
          </a:stretch>
        </p:blipFill>
        <p:spPr>
          <a:xfrm>
            <a:off x="1227531" y="1836255"/>
            <a:ext cx="10411853" cy="3054335"/>
          </a:xfrm>
          <a:prstGeom prst="rect">
            <a:avLst/>
          </a:prstGeom>
        </p:spPr>
      </p:pic>
    </p:spTree>
    <p:extLst>
      <p:ext uri="{BB962C8B-B14F-4D97-AF65-F5344CB8AC3E}">
        <p14:creationId xmlns:p14="http://schemas.microsoft.com/office/powerpoint/2010/main" val="56477780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custDataLst>
              <p:tags r:id="rId1"/>
            </p:custDataLst>
          </p:nvPr>
        </p:nvPicPr>
        <p:blipFill>
          <a:blip r:embed="rId26"/>
          <a:stretch>
            <a:fillRect/>
          </a:stretch>
        </p:blipFill>
        <p:spPr>
          <a:xfrm>
            <a:off x="2849370" y="2929116"/>
            <a:ext cx="342948" cy="400106"/>
          </a:xfrm>
          <a:prstGeom prst="rect">
            <a:avLst/>
          </a:prstGeom>
        </p:spPr>
      </p:pic>
      <p:grpSp>
        <p:nvGrpSpPr>
          <p:cNvPr id="49" name="Group 48"/>
          <p:cNvGrpSpPr/>
          <p:nvPr>
            <p:custDataLst>
              <p:tags r:id="rId2"/>
            </p:custDataLst>
          </p:nvPr>
        </p:nvGrpSpPr>
        <p:grpSpPr>
          <a:xfrm>
            <a:off x="6266091" y="2612064"/>
            <a:ext cx="694235" cy="1213046"/>
            <a:chOff x="5782681" y="1990094"/>
            <a:chExt cx="881511" cy="1213046"/>
          </a:xfrm>
        </p:grpSpPr>
        <p:pic>
          <p:nvPicPr>
            <p:cNvPr id="50" name="Picture 49"/>
            <p:cNvPicPr>
              <a:picLocks noChangeAspect="1"/>
            </p:cNvPicPr>
            <p:nvPr/>
          </p:nvPicPr>
          <p:blipFill>
            <a:blip r:embed="rId27"/>
            <a:stretch>
              <a:fillRect/>
            </a:stretch>
          </p:blipFill>
          <p:spPr>
            <a:xfrm>
              <a:off x="5797296" y="1990094"/>
              <a:ext cx="866896" cy="847843"/>
            </a:xfrm>
            <a:prstGeom prst="rect">
              <a:avLst/>
            </a:prstGeom>
          </p:spPr>
        </p:pic>
        <p:pic>
          <p:nvPicPr>
            <p:cNvPr id="51" name="Picture 50"/>
            <p:cNvPicPr>
              <a:picLocks noChangeAspect="1"/>
            </p:cNvPicPr>
            <p:nvPr/>
          </p:nvPicPr>
          <p:blipFill>
            <a:blip r:embed="rId27"/>
            <a:stretch>
              <a:fillRect/>
            </a:stretch>
          </p:blipFill>
          <p:spPr>
            <a:xfrm flipV="1">
              <a:off x="5782681" y="2295662"/>
              <a:ext cx="866896" cy="907478"/>
            </a:xfrm>
            <a:prstGeom prst="rect">
              <a:avLst/>
            </a:prstGeom>
          </p:spPr>
        </p:pic>
      </p:grpSp>
      <p:sp>
        <p:nvSpPr>
          <p:cNvPr id="52" name="Rectangle 51"/>
          <p:cNvSpPr/>
          <p:nvPr>
            <p:custDataLst>
              <p:tags r:id="rId3"/>
            </p:custDataLst>
          </p:nvPr>
        </p:nvSpPr>
        <p:spPr>
          <a:xfrm>
            <a:off x="3163967" y="1865322"/>
            <a:ext cx="3241807" cy="2506862"/>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CA"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3" name="Title 2"/>
          <p:cNvSpPr>
            <a:spLocks noGrp="1"/>
          </p:cNvSpPr>
          <p:nvPr>
            <p:ph type="title"/>
            <p:custDataLst>
              <p:tags r:id="rId4"/>
            </p:custDataLst>
          </p:nvPr>
        </p:nvSpPr>
        <p:spPr>
          <a:xfrm>
            <a:off x="1272539" y="196223"/>
            <a:ext cx="10256729" cy="881532"/>
          </a:xfrm>
        </p:spPr>
        <p:txBody>
          <a:bodyPr>
            <a:normAutofit fontScale="90000"/>
          </a:bodyPr>
          <a:lstStyle/>
          <a:p>
            <a:r>
              <a:rPr lang="fr-CA" dirty="0"/>
              <a:t>Comment les nouvelles lignes directrices fonctionneront dans la pratique</a:t>
            </a:r>
            <a:r>
              <a:rPr dirty="0"/>
              <a:t/>
            </a:r>
            <a:br>
              <a:rPr dirty="0"/>
            </a:br>
            <a:r>
              <a:rPr lang="fr-CA" sz="2000" dirty="0"/>
              <a:t>Cas 1 : Nouveau médicament pour les maladies chroniques, grande population de patients (200 000 au Canada)</a:t>
            </a:r>
          </a:p>
        </p:txBody>
      </p:sp>
      <p:sp>
        <p:nvSpPr>
          <p:cNvPr id="4" name="Slide Number Placeholder 3"/>
          <p:cNvSpPr>
            <a:spLocks noGrp="1"/>
          </p:cNvSpPr>
          <p:nvPr>
            <p:ph type="sldNum" sz="quarter" idx="4294967295"/>
            <p:custDataLst>
              <p:tags r:id="rId5"/>
            </p:custDataLst>
          </p:nvPr>
        </p:nvSpPr>
        <p:spPr>
          <a:xfrm>
            <a:off x="259080" y="5730240"/>
            <a:ext cx="516449" cy="525780"/>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47DBEAC-8B79-F045-AB5E-EB5B72EE06CE}" type="slidenum">
              <a:rPr kumimoji="0" lang="en-US" sz="1200" b="0" i="0" u="none" strike="noStrike" kern="1200" cap="none" spc="0" normalizeH="0" baseline="0" noProof="0" smtClean="0">
                <a:ln>
                  <a:noFill/>
                </a:ln>
                <a:solidFill>
                  <a:srgbClr val="000000">
                    <a:tint val="75000"/>
                  </a:srgbClr>
                </a:solidFill>
                <a:effectLst/>
                <a:uLnTx/>
                <a:uFillTx/>
                <a:latin typeface="Arial" panose="020B06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35</a:t>
            </a:fld>
            <a:endParaRPr kumimoji="0" lang="fr-CA" sz="1200" b="0" i="0" u="none" strike="noStrike" kern="1200" cap="none" spc="0" normalizeH="0" baseline="0" noProof="0" dirty="0">
              <a:ln>
                <a:noFill/>
              </a:ln>
              <a:solidFill>
                <a:srgbClr val="000000">
                  <a:tint val="75000"/>
                </a:srgbClr>
              </a:solidFill>
              <a:effectLst/>
              <a:uLnTx/>
              <a:uFillTx/>
              <a:latin typeface="Arial" panose="020B0604020202020204"/>
              <a:ea typeface="+mn-ea"/>
              <a:cs typeface="+mn-cs"/>
            </a:endParaRPr>
          </a:p>
        </p:txBody>
      </p:sp>
      <p:sp>
        <p:nvSpPr>
          <p:cNvPr id="5" name="TextBox 4"/>
          <p:cNvSpPr txBox="1"/>
          <p:nvPr>
            <p:custDataLst>
              <p:tags r:id="rId6"/>
            </p:custDataLst>
          </p:nvPr>
        </p:nvSpPr>
        <p:spPr>
          <a:xfrm>
            <a:off x="1459803" y="2140923"/>
            <a:ext cx="1412292" cy="2155329"/>
          </a:xfrm>
          <a:prstGeom prst="roundRect">
            <a:avLst/>
          </a:prstGeom>
          <a:solidFill>
            <a:schemeClr val="accent6"/>
          </a:solidFill>
        </p:spPr>
        <p:style>
          <a:lnRef idx="2">
            <a:schemeClr val="accent1"/>
          </a:lnRef>
          <a:fillRef idx="1">
            <a:schemeClr val="lt1"/>
          </a:fillRef>
          <a:effectRef idx="0">
            <a:schemeClr val="accent1"/>
          </a:effectRef>
          <a:fontRef idx="minor">
            <a:schemeClr val="dk1"/>
          </a:fontRef>
        </p:style>
        <p:txBody>
          <a:bodyPr wrap="square" lIns="39600" rIns="3960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CA" sz="2400" b="1" i="0" u="none" strike="noStrike" kern="1200" cap="none" spc="0" normalizeH="0" baseline="0" noProof="0" dirty="0">
                <a:ln>
                  <a:noFill/>
                </a:ln>
                <a:solidFill>
                  <a:srgbClr val="000000"/>
                </a:solidFill>
                <a:effectLst/>
                <a:uLnTx/>
                <a:uFillTx/>
                <a:latin typeface="Arial" panose="020B0604020202020204"/>
              </a:rPr>
              <a:t>PCMp</a:t>
            </a:r>
            <a:endParaRPr kumimoji="0" lang="fr-CA" sz="2400" b="1" i="0" u="none" strike="noStrike" kern="1200" cap="none" spc="0" normalizeH="0" baseline="0" noProof="0" dirty="0">
              <a:ln>
                <a:noFill/>
              </a:ln>
              <a:solidFill>
                <a:srgbClr val="000000"/>
              </a:solidFill>
              <a:effectLst/>
              <a:uLnTx/>
              <a:uFillTx/>
              <a:latin typeface="Arial" panose="020B060402020202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r-CA" sz="1800" b="0" i="0" u="none" strike="noStrike" kern="1200" cap="none" spc="0" normalizeH="0" baseline="0" noProof="0" dirty="0">
                <a:ln>
                  <a:noFill/>
                </a:ln>
                <a:solidFill>
                  <a:srgbClr val="000000"/>
                </a:solidFill>
                <a:effectLst/>
                <a:uLnTx/>
                <a:uFillTx/>
                <a:latin typeface="Arial" panose="020B0604020202020204"/>
              </a:rPr>
              <a:t>MPI des prix du CEPMB11 disponibles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r-CA" sz="2800" b="1" i="0" u="none" strike="noStrike" kern="1200" cap="none" spc="0" normalizeH="0" baseline="0" noProof="0" dirty="0" smtClean="0">
                <a:ln>
                  <a:noFill/>
                </a:ln>
                <a:solidFill>
                  <a:srgbClr val="C00000"/>
                </a:solidFill>
                <a:effectLst/>
                <a:uLnTx/>
                <a:uFillTx/>
                <a:latin typeface="Arial" panose="020B0604020202020204"/>
              </a:rPr>
              <a:t>2,00 </a:t>
            </a:r>
            <a:r>
              <a:rPr kumimoji="0" lang="fr-CA" sz="2800" b="1" i="0" u="none" strike="noStrike" kern="1200" cap="none" spc="0" normalizeH="0" baseline="0" noProof="0" dirty="0">
                <a:ln>
                  <a:noFill/>
                </a:ln>
                <a:solidFill>
                  <a:srgbClr val="C00000"/>
                </a:solidFill>
                <a:effectLst/>
                <a:uLnTx/>
                <a:uFillTx/>
                <a:latin typeface="Arial" panose="020B0604020202020204"/>
              </a:rPr>
              <a:t>$</a:t>
            </a:r>
          </a:p>
        </p:txBody>
      </p:sp>
      <p:sp>
        <p:nvSpPr>
          <p:cNvPr id="10" name="TextBox 9"/>
          <p:cNvSpPr txBox="1"/>
          <p:nvPr>
            <p:custDataLst>
              <p:tags r:id="rId7"/>
            </p:custDataLst>
          </p:nvPr>
        </p:nvSpPr>
        <p:spPr>
          <a:xfrm>
            <a:off x="7095927" y="1661303"/>
            <a:ext cx="4127323" cy="139268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CA" sz="2000" b="1" i="0" u="none" strike="noStrike" kern="1200" cap="none" spc="0" normalizeH="0" baseline="0" noProof="0" dirty="0">
                <a:ln>
                  <a:noFill/>
                </a:ln>
                <a:solidFill>
                  <a:srgbClr val="000000"/>
                </a:solidFill>
                <a:effectLst/>
                <a:uLnTx/>
                <a:uFillTx/>
                <a:latin typeface="Arial" panose="020B0604020202020204"/>
              </a:rPr>
              <a:t>PEM : </a:t>
            </a:r>
            <a:r>
              <a:rPr kumimoji="0" lang="fr-CA" sz="2000" b="1" i="0" u="none" strike="noStrike" kern="1200" cap="none" spc="0" normalizeH="0" baseline="0" noProof="0" dirty="0">
                <a:ln>
                  <a:noFill/>
                </a:ln>
                <a:solidFill>
                  <a:srgbClr val="C00000"/>
                </a:solidFill>
                <a:effectLst/>
                <a:uLnTx/>
                <a:uFillTx/>
                <a:latin typeface="Arial" panose="020B0604020202020204"/>
              </a:rPr>
              <a:t>1,34 $</a:t>
            </a:r>
            <a:endParaRPr kumimoji="0" lang="fr-CA" sz="2000" b="1" i="0" u="none" strike="noStrike" kern="1200" cap="none" spc="0" normalizeH="0" baseline="0" noProof="0" dirty="0">
              <a:ln>
                <a:noFill/>
              </a:ln>
              <a:solidFill>
                <a:srgbClr val="000000"/>
              </a:solidFill>
              <a:effectLst/>
              <a:uLnTx/>
              <a:uFillTx/>
              <a:latin typeface="Arial" panose="020B0604020202020204"/>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fr-CA" b="0" i="0" u="none" strike="noStrike" kern="1200" cap="none" spc="0" normalizeH="0" baseline="0" noProof="0" dirty="0">
                <a:ln>
                  <a:noFill/>
                </a:ln>
                <a:solidFill>
                  <a:srgbClr val="000000"/>
                </a:solidFill>
                <a:effectLst/>
                <a:uLnTx/>
                <a:uFillTx/>
                <a:latin typeface="Arial" panose="020B0604020202020204"/>
              </a:rPr>
              <a:t>Prix pharmacoéconomique</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fr-CA" sz="1050" b="0" i="0" u="none" strike="noStrike" kern="1200" cap="none" spc="0" normalizeH="0" baseline="0" noProof="0" dirty="0">
              <a:ln>
                <a:noFill/>
              </a:ln>
              <a:solidFill>
                <a:srgbClr val="000000"/>
              </a:solidFill>
              <a:effectLst/>
              <a:uLnTx/>
              <a:uFillTx/>
              <a:latin typeface="Arial" panose="020B0604020202020204"/>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fr-CA" b="0" i="0" u="none" strike="noStrike" kern="1200" cap="none" spc="0" normalizeH="0" baseline="0" noProof="0" dirty="0">
                <a:ln>
                  <a:noFill/>
                </a:ln>
                <a:solidFill>
                  <a:srgbClr val="000000"/>
                </a:solidFill>
                <a:effectLst/>
                <a:uLnTx/>
                <a:uFillTx/>
                <a:latin typeface="Arial" panose="020B0604020202020204"/>
              </a:rPr>
              <a:t>Ajustement de la taille du marché = 1,34 $</a:t>
            </a:r>
          </a:p>
        </p:txBody>
      </p:sp>
      <p:sp>
        <p:nvSpPr>
          <p:cNvPr id="13" name="TextBox 12"/>
          <p:cNvSpPr txBox="1"/>
          <p:nvPr>
            <p:custDataLst>
              <p:tags r:id="rId8"/>
            </p:custDataLst>
          </p:nvPr>
        </p:nvSpPr>
        <p:spPr>
          <a:xfrm>
            <a:off x="7031214" y="3452580"/>
            <a:ext cx="4203615" cy="138499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CA" sz="2000" b="1" i="0" u="none" strike="noStrike" kern="1200" cap="none" spc="0" normalizeH="0" baseline="0" noProof="0" dirty="0">
                <a:ln>
                  <a:noFill/>
                </a:ln>
                <a:solidFill>
                  <a:srgbClr val="000000"/>
                </a:solidFill>
                <a:effectLst/>
                <a:uLnTx/>
                <a:uFillTx/>
                <a:latin typeface="Arial" panose="020B0604020202020204"/>
              </a:rPr>
              <a:t>PCM :</a:t>
            </a:r>
            <a:r>
              <a:rPr lang="fr-CA" sz="1600" dirty="0"/>
              <a:t> </a:t>
            </a:r>
            <a:r>
              <a:rPr kumimoji="0" lang="fr-CA" sz="2000" b="1" i="0" u="none" strike="noStrike" kern="1200" cap="none" spc="0" normalizeH="0" baseline="0" noProof="0" dirty="0">
                <a:ln>
                  <a:noFill/>
                </a:ln>
                <a:solidFill>
                  <a:srgbClr val="C00000"/>
                </a:solidFill>
                <a:effectLst/>
                <a:uLnTx/>
                <a:uFillTx/>
                <a:latin typeface="Arial" panose="020B0604020202020204"/>
              </a:rPr>
              <a:t>1,80 $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r-CA" sz="1600" b="0" i="0" u="none" strike="noStrike" kern="1200" cap="none" spc="0" normalizeH="0" baseline="0" noProof="0" dirty="0">
                <a:ln>
                  <a:noFill/>
                </a:ln>
                <a:solidFill>
                  <a:srgbClr val="000000"/>
                </a:solidFill>
                <a:effectLst/>
                <a:uLnTx/>
                <a:uFillTx/>
                <a:latin typeface="Arial" panose="020B0604020202020204"/>
              </a:rPr>
              <a:t>MPI=2,00 $, PIF=1,80 $, CCTn=1,40 $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r-CA" sz="1600" b="0" i="0" u="none" strike="noStrike" kern="1200" cap="none" spc="0" normalizeH="0" baseline="0" noProof="0" dirty="0">
                <a:ln>
                  <a:noFill/>
                </a:ln>
                <a:solidFill>
                  <a:srgbClr val="000000"/>
                </a:solidFill>
                <a:effectLst/>
                <a:uLnTx/>
                <a:uFillTx/>
                <a:latin typeface="Arial" panose="020B0604020202020204"/>
              </a:rPr>
              <a:t>Le PCM est la valeur la plus faible entre la MPI et la CCTn avec le PIF comme plancher</a:t>
            </a:r>
            <a:endParaRPr kumimoji="0" lang="fr-CA" sz="2000" b="0" i="0" u="none" strike="noStrike" kern="1200" cap="none" spc="0" normalizeH="0" baseline="0" noProof="0" dirty="0">
              <a:ln>
                <a:noFill/>
              </a:ln>
              <a:solidFill>
                <a:srgbClr val="000000"/>
              </a:solidFill>
              <a:effectLst/>
              <a:uLnTx/>
              <a:uFillTx/>
              <a:latin typeface="Arial" panose="020B0604020202020204"/>
              <a:ea typeface="+mn-ea"/>
              <a:cs typeface="+mn-cs"/>
            </a:endParaRPr>
          </a:p>
        </p:txBody>
      </p:sp>
      <p:cxnSp>
        <p:nvCxnSpPr>
          <p:cNvPr id="21" name="Straight Connector 20"/>
          <p:cNvCxnSpPr/>
          <p:nvPr>
            <p:custDataLst>
              <p:tags r:id="rId9"/>
            </p:custDataLst>
          </p:nvPr>
        </p:nvCxnSpPr>
        <p:spPr>
          <a:xfrm flipV="1">
            <a:off x="9591535" y="4137554"/>
            <a:ext cx="301752" cy="2338"/>
          </a:xfrm>
          <a:prstGeom prst="line">
            <a:avLst/>
          </a:prstGeom>
        </p:spPr>
        <p:style>
          <a:lnRef idx="1">
            <a:schemeClr val="accent1"/>
          </a:lnRef>
          <a:fillRef idx="0">
            <a:schemeClr val="accent1"/>
          </a:fillRef>
          <a:effectRef idx="0">
            <a:schemeClr val="accent1"/>
          </a:effectRef>
          <a:fontRef idx="minor">
            <a:schemeClr val="tx1"/>
          </a:fontRef>
        </p:style>
      </p:cxnSp>
      <p:sp>
        <p:nvSpPr>
          <p:cNvPr id="22" name="TextBox 21"/>
          <p:cNvSpPr txBox="1"/>
          <p:nvPr>
            <p:custDataLst>
              <p:tags r:id="rId10"/>
            </p:custDataLst>
          </p:nvPr>
        </p:nvSpPr>
        <p:spPr>
          <a:xfrm>
            <a:off x="1773263" y="6042322"/>
            <a:ext cx="3515192" cy="57708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CA" sz="1050" b="0" i="0" u="none" strike="noStrike" kern="1200" cap="none" spc="0" normalizeH="0" baseline="0" noProof="0" dirty="0">
                <a:ln>
                  <a:noFill/>
                </a:ln>
                <a:solidFill>
                  <a:srgbClr val="000000"/>
                </a:solidFill>
                <a:effectLst/>
                <a:uLnTx/>
                <a:uFillTx/>
                <a:latin typeface="Arial" panose="020B0604020202020204"/>
              </a:rPr>
              <a:t>PMMP – Prix moyen maximal potentiel</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r-CA" sz="1050" b="0" i="0" u="none" strike="noStrike" kern="1200" cap="none" spc="0" normalizeH="0" baseline="0" noProof="0" dirty="0">
                <a:ln>
                  <a:noFill/>
                </a:ln>
                <a:solidFill>
                  <a:srgbClr val="000000"/>
                </a:solidFill>
                <a:effectLst/>
                <a:uLnTx/>
                <a:uFillTx/>
                <a:latin typeface="Arial" panose="020B0604020202020204"/>
              </a:rPr>
              <a:t>PCMp – Prix courant maximum provisoire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r-CA" sz="1050" b="0" i="0" u="none" strike="noStrike" kern="1200" cap="none" spc="0" normalizeH="0" baseline="0" noProof="0" dirty="0">
                <a:ln>
                  <a:noFill/>
                </a:ln>
                <a:solidFill>
                  <a:srgbClr val="000000"/>
                </a:solidFill>
                <a:effectLst/>
                <a:uLnTx/>
                <a:uFillTx/>
                <a:latin typeface="Arial" panose="020B0604020202020204"/>
              </a:rPr>
              <a:t>PCM – Prix courant maximum</a:t>
            </a:r>
          </a:p>
        </p:txBody>
      </p:sp>
      <p:sp>
        <p:nvSpPr>
          <p:cNvPr id="29" name="TextBox 28"/>
          <p:cNvSpPr txBox="1"/>
          <p:nvPr>
            <p:custDataLst>
              <p:tags r:id="rId11"/>
            </p:custDataLst>
          </p:nvPr>
        </p:nvSpPr>
        <p:spPr>
          <a:xfrm>
            <a:off x="3244408" y="1863608"/>
            <a:ext cx="3268610" cy="212365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CA" sz="2000" b="1" i="0" u="none" strike="noStrike" kern="1200" cap="none" spc="0" normalizeH="0" baseline="0" noProof="0" dirty="0">
                <a:ln>
                  <a:noFill/>
                </a:ln>
                <a:solidFill>
                  <a:srgbClr val="000000"/>
                </a:solidFill>
                <a:effectLst/>
                <a:uLnTx/>
                <a:uFillTx/>
                <a:latin typeface="Arial" panose="020B0604020202020204"/>
              </a:rPr>
              <a:t>Catégorie </a:t>
            </a:r>
            <a:r>
              <a:rPr lang="fr-CA" sz="2000" b="1" dirty="0">
                <a:solidFill>
                  <a:srgbClr val="000000"/>
                </a:solidFill>
                <a:latin typeface="Arial" panose="020B0604020202020204"/>
              </a:rPr>
              <a:t>I</a:t>
            </a:r>
            <a:endParaRPr kumimoji="0" lang="fr-CA" sz="2000" b="1" i="0" u="none" strike="noStrike" kern="1200" cap="none" spc="0" normalizeH="0" baseline="0" noProof="0" dirty="0">
              <a:ln>
                <a:noFill/>
              </a:ln>
              <a:solidFill>
                <a:srgbClr val="000000"/>
              </a:solidFill>
              <a:effectLst/>
              <a:uLnTx/>
              <a:uFillTx/>
              <a:latin typeface="Arial" panose="020B0604020202020204"/>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fr-CA" sz="1600" b="0" i="0" u="none" strike="noStrike" kern="1200" cap="none" spc="0" normalizeH="0" baseline="0" noProof="0" dirty="0">
              <a:ln>
                <a:noFill/>
              </a:ln>
              <a:solidFill>
                <a:srgbClr val="000000"/>
              </a:solidFill>
              <a:effectLst/>
              <a:uLnTx/>
              <a:uFillTx/>
              <a:latin typeface="Arial" panose="020B0604020202020204"/>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fr-CA" sz="1600" b="0" i="0" u="none" strike="noStrike" kern="1200" cap="none" spc="0" normalizeH="0" baseline="0" noProof="0" dirty="0">
                <a:ln>
                  <a:noFill/>
                </a:ln>
                <a:solidFill>
                  <a:srgbClr val="000000"/>
                </a:solidFill>
                <a:effectLst/>
                <a:uLnTx/>
                <a:uFillTx/>
                <a:latin typeface="Arial" panose="020B0604020202020204"/>
              </a:rPr>
              <a:t>Coût de traitement annuel : 1 000 $ &lt; 50 % PIB/habitant</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fr-CA" sz="1600" b="0" i="0" u="none" strike="noStrike" kern="1200" cap="none" spc="0" normalizeH="0" baseline="0" noProof="0" dirty="0">
              <a:ln>
                <a:noFill/>
              </a:ln>
              <a:solidFill>
                <a:srgbClr val="000000"/>
              </a:solidFill>
              <a:effectLst/>
              <a:uLnTx/>
              <a:uFillTx/>
              <a:latin typeface="Arial" panose="020B0604020202020204"/>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fr-CA" sz="1600" b="0" i="0" u="none" strike="noStrike" kern="1200" cap="none" spc="0" normalizeH="0" baseline="0" noProof="0" dirty="0">
                <a:ln>
                  <a:noFill/>
                </a:ln>
                <a:solidFill>
                  <a:srgbClr val="000000"/>
                </a:solidFill>
                <a:effectLst/>
                <a:uLnTx/>
                <a:uFillTx/>
                <a:latin typeface="Arial" panose="020B0604020202020204"/>
              </a:rPr>
              <a:t>Recettes estimatives 200 M$&gt;Seuil de la taille du marché</a:t>
            </a:r>
            <a:endParaRPr kumimoji="0" lang="fr-CA" sz="2000" b="0" i="0" u="none" strike="noStrike" kern="1200" cap="none" spc="0" normalizeH="0" baseline="0" noProof="0" dirty="0">
              <a:ln>
                <a:noFill/>
              </a:ln>
              <a:solidFill>
                <a:srgbClr val="000000"/>
              </a:solidFill>
              <a:effectLst/>
              <a:uLnTx/>
              <a:uFillTx/>
              <a:latin typeface="Arial" panose="020B0604020202020204"/>
              <a:ea typeface="+mn-ea"/>
              <a:cs typeface="+mn-cs"/>
            </a:endParaRPr>
          </a:p>
        </p:txBody>
      </p:sp>
      <p:pic>
        <p:nvPicPr>
          <p:cNvPr id="30" name="Picture 29"/>
          <p:cNvPicPr>
            <a:picLocks noChangeAspect="1"/>
          </p:cNvPicPr>
          <p:nvPr>
            <p:custDataLst>
              <p:tags r:id="rId12"/>
            </p:custDataLst>
          </p:nvPr>
        </p:nvPicPr>
        <p:blipFill>
          <a:blip r:embed="rId28"/>
          <a:stretch>
            <a:fillRect/>
          </a:stretch>
        </p:blipFill>
        <p:spPr>
          <a:xfrm>
            <a:off x="3175935" y="2649590"/>
            <a:ext cx="394362" cy="386395"/>
          </a:xfrm>
          <a:prstGeom prst="rect">
            <a:avLst/>
          </a:prstGeom>
        </p:spPr>
      </p:pic>
      <p:pic>
        <p:nvPicPr>
          <p:cNvPr id="31" name="Picture 30"/>
          <p:cNvPicPr>
            <a:picLocks noChangeAspect="1"/>
          </p:cNvPicPr>
          <p:nvPr>
            <p:custDataLst>
              <p:tags r:id="rId13"/>
            </p:custDataLst>
          </p:nvPr>
        </p:nvPicPr>
        <p:blipFill>
          <a:blip r:embed="rId29"/>
          <a:stretch>
            <a:fillRect/>
          </a:stretch>
        </p:blipFill>
        <p:spPr>
          <a:xfrm>
            <a:off x="3175934" y="3464658"/>
            <a:ext cx="397349" cy="390378"/>
          </a:xfrm>
          <a:prstGeom prst="rect">
            <a:avLst/>
          </a:prstGeom>
        </p:spPr>
      </p:pic>
      <p:pic>
        <p:nvPicPr>
          <p:cNvPr id="39" name="Picture 38"/>
          <p:cNvPicPr>
            <a:picLocks noChangeAspect="1"/>
          </p:cNvPicPr>
          <p:nvPr>
            <p:custDataLst>
              <p:tags r:id="rId14"/>
            </p:custDataLst>
          </p:nvPr>
        </p:nvPicPr>
        <p:blipFill>
          <a:blip r:embed="rId28"/>
          <a:stretch>
            <a:fillRect/>
          </a:stretch>
        </p:blipFill>
        <p:spPr>
          <a:xfrm>
            <a:off x="6953304" y="2052495"/>
            <a:ext cx="394362" cy="386395"/>
          </a:xfrm>
          <a:prstGeom prst="rect">
            <a:avLst/>
          </a:prstGeom>
        </p:spPr>
      </p:pic>
      <p:pic>
        <p:nvPicPr>
          <p:cNvPr id="40" name="Picture 39"/>
          <p:cNvPicPr>
            <a:picLocks noChangeAspect="1"/>
          </p:cNvPicPr>
          <p:nvPr>
            <p:custDataLst>
              <p:tags r:id="rId15"/>
            </p:custDataLst>
          </p:nvPr>
        </p:nvPicPr>
        <p:blipFill>
          <a:blip r:embed="rId29"/>
          <a:stretch>
            <a:fillRect/>
          </a:stretch>
        </p:blipFill>
        <p:spPr>
          <a:xfrm>
            <a:off x="6959430" y="2511068"/>
            <a:ext cx="397349" cy="390378"/>
          </a:xfrm>
          <a:prstGeom prst="rect">
            <a:avLst/>
          </a:prstGeom>
        </p:spPr>
      </p:pic>
      <p:sp>
        <p:nvSpPr>
          <p:cNvPr id="43" name="Rectangle 42"/>
          <p:cNvSpPr/>
          <p:nvPr>
            <p:custDataLst>
              <p:tags r:id="rId16"/>
            </p:custDataLst>
          </p:nvPr>
        </p:nvSpPr>
        <p:spPr>
          <a:xfrm>
            <a:off x="6910216" y="1631584"/>
            <a:ext cx="4828416" cy="1341018"/>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CA"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44" name="Rectangle 43"/>
          <p:cNvSpPr/>
          <p:nvPr>
            <p:custDataLst>
              <p:tags r:id="rId17"/>
            </p:custDataLst>
          </p:nvPr>
        </p:nvSpPr>
        <p:spPr>
          <a:xfrm>
            <a:off x="6912863" y="3392293"/>
            <a:ext cx="4825769" cy="146708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CA"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54" name="TextBox 53"/>
          <p:cNvSpPr txBox="1"/>
          <p:nvPr>
            <p:custDataLst>
              <p:tags r:id="rId18"/>
            </p:custDataLst>
          </p:nvPr>
        </p:nvSpPr>
        <p:spPr>
          <a:xfrm>
            <a:off x="5242914" y="6017726"/>
            <a:ext cx="3515192" cy="57708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CA" sz="1050" b="0" i="0" u="none" strike="noStrike" kern="1200" cap="none" spc="0" normalizeH="0" baseline="0" noProof="0" dirty="0">
                <a:ln>
                  <a:noFill/>
                </a:ln>
                <a:solidFill>
                  <a:srgbClr val="000000"/>
                </a:solidFill>
                <a:effectLst/>
                <a:uLnTx/>
                <a:uFillTx/>
                <a:latin typeface="Arial" panose="020B0604020202020204"/>
              </a:rPr>
              <a:t>PEM – Prix escompté maximum</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r-CA" sz="1050" b="0" i="0" u="none" strike="noStrike" kern="1200" cap="none" spc="0" normalizeH="0" baseline="0" noProof="0" dirty="0">
                <a:ln>
                  <a:noFill/>
                </a:ln>
                <a:solidFill>
                  <a:srgbClr val="000000"/>
                </a:solidFill>
                <a:effectLst/>
                <a:uLnTx/>
                <a:uFillTx/>
                <a:latin typeface="Arial" panose="020B0604020202020204"/>
              </a:rPr>
              <a:t>MPI – Médiane des prix internationaux</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r-CA" sz="1050" b="0" i="0" u="none" strike="noStrike" kern="1200" cap="none" spc="0" normalizeH="0" baseline="0" noProof="0" dirty="0">
                <a:ln>
                  <a:noFill/>
                </a:ln>
                <a:solidFill>
                  <a:srgbClr val="000000"/>
                </a:solidFill>
                <a:effectLst/>
                <a:uLnTx/>
                <a:uFillTx/>
                <a:latin typeface="Arial" panose="020B0604020202020204"/>
              </a:rPr>
              <a:t>PIF – Prix international le plus faible</a:t>
            </a:r>
          </a:p>
        </p:txBody>
      </p:sp>
      <p:sp>
        <p:nvSpPr>
          <p:cNvPr id="55" name="TextBox 54"/>
          <p:cNvSpPr txBox="1"/>
          <p:nvPr>
            <p:custDataLst>
              <p:tags r:id="rId19"/>
            </p:custDataLst>
          </p:nvPr>
        </p:nvSpPr>
        <p:spPr>
          <a:xfrm>
            <a:off x="8661141" y="5993130"/>
            <a:ext cx="3515192" cy="90024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CA" sz="1050" b="0" i="0" u="none" strike="noStrike" kern="1200" cap="none" spc="0" normalizeH="0" baseline="0" noProof="0" dirty="0">
                <a:ln>
                  <a:noFill/>
                </a:ln>
                <a:solidFill>
                  <a:srgbClr val="000000"/>
                </a:solidFill>
                <a:effectLst/>
                <a:uLnTx/>
                <a:uFillTx/>
                <a:latin typeface="Arial" panose="020B0604020202020204"/>
              </a:rPr>
              <a:t>CCTn – Comparaison selon la catégorie thérapeutique des prix nationaux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r-CA" sz="1050" b="0" i="0" u="none" strike="noStrike" kern="1200" cap="none" spc="0" normalizeH="0" baseline="0" noProof="0" dirty="0">
                <a:ln>
                  <a:noFill/>
                </a:ln>
                <a:solidFill>
                  <a:srgbClr val="000000"/>
                </a:solidFill>
                <a:effectLst/>
                <a:uLnTx/>
                <a:uFillTx/>
                <a:latin typeface="Arial" panose="020B0604020202020204"/>
              </a:rPr>
              <a:t>CCTi – Comparaison selon la catégorie thérapeutique des prix internationaux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r-CA" sz="1050" b="0" i="0" u="none" strike="noStrike" kern="1200" cap="none" spc="0" normalizeH="0" baseline="0" noProof="0" dirty="0">
                <a:ln>
                  <a:noFill/>
                </a:ln>
                <a:solidFill>
                  <a:srgbClr val="000000"/>
                </a:solidFill>
                <a:effectLst/>
                <a:uLnTx/>
                <a:uFillTx/>
                <a:latin typeface="Arial" panose="020B0604020202020204"/>
              </a:rPr>
              <a:t>PTM – Prix de transaction moyen</a:t>
            </a:r>
          </a:p>
        </p:txBody>
      </p:sp>
      <p:sp>
        <p:nvSpPr>
          <p:cNvPr id="57" name="TextBox 56"/>
          <p:cNvSpPr txBox="1"/>
          <p:nvPr>
            <p:custDataLst>
              <p:tags r:id="rId20"/>
            </p:custDataLst>
          </p:nvPr>
        </p:nvSpPr>
        <p:spPr>
          <a:xfrm>
            <a:off x="7150485" y="4964642"/>
            <a:ext cx="2061698" cy="898994"/>
          </a:xfrm>
          <a:prstGeom prst="roundRect">
            <a:avLst/>
          </a:prstGeom>
          <a:solidFill>
            <a:schemeClr val="bg1">
              <a:lumMod val="85000"/>
            </a:schemeClr>
          </a:solidFill>
        </p:spPr>
        <p:style>
          <a:lnRef idx="2">
            <a:schemeClr val="accent1"/>
          </a:lnRef>
          <a:fillRef idx="1">
            <a:schemeClr val="lt1"/>
          </a:fillRef>
          <a:effectRef idx="0">
            <a:schemeClr val="accent1"/>
          </a:effectRef>
          <a:fontRef idx="minor">
            <a:schemeClr val="dk1"/>
          </a:fontRef>
        </p:style>
        <p:txBody>
          <a:bodyPr wrap="square" lIns="39600" rIns="3960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CA" sz="1800" b="0" i="0" u="none" strike="noStrike" kern="1200" cap="none" spc="0" normalizeH="0" baseline="0" noProof="0" dirty="0">
                <a:ln>
                  <a:noFill/>
                </a:ln>
                <a:solidFill>
                  <a:srgbClr val="000000"/>
                </a:solidFill>
                <a:effectLst/>
                <a:uLnTx/>
                <a:uFillTx/>
                <a:latin typeface="Arial" panose="020B0604020202020204"/>
              </a:rPr>
              <a:t>Recettes au PCM</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CA" sz="2800" b="1" i="0" u="none" strike="noStrike" kern="1200" cap="none" spc="0" normalizeH="0" baseline="0" noProof="0" dirty="0">
                <a:ln>
                  <a:noFill/>
                </a:ln>
                <a:solidFill>
                  <a:srgbClr val="C00000"/>
                </a:solidFill>
                <a:effectLst/>
                <a:uLnTx/>
                <a:uFillTx/>
                <a:latin typeface="Arial" panose="020B0604020202020204"/>
              </a:rPr>
              <a:t>180 M$</a:t>
            </a:r>
          </a:p>
        </p:txBody>
      </p:sp>
      <p:sp>
        <p:nvSpPr>
          <p:cNvPr id="58" name="TextBox 57"/>
          <p:cNvSpPr txBox="1"/>
          <p:nvPr>
            <p:custDataLst>
              <p:tags r:id="rId21"/>
            </p:custDataLst>
          </p:nvPr>
        </p:nvSpPr>
        <p:spPr>
          <a:xfrm>
            <a:off x="9467570" y="4959734"/>
            <a:ext cx="2061698" cy="898994"/>
          </a:xfrm>
          <a:prstGeom prst="roundRect">
            <a:avLst/>
          </a:prstGeom>
          <a:solidFill>
            <a:schemeClr val="bg1">
              <a:lumMod val="85000"/>
            </a:schemeClr>
          </a:solidFill>
        </p:spPr>
        <p:style>
          <a:lnRef idx="2">
            <a:schemeClr val="accent1"/>
          </a:lnRef>
          <a:fillRef idx="1">
            <a:schemeClr val="lt1"/>
          </a:fillRef>
          <a:effectRef idx="0">
            <a:schemeClr val="accent1"/>
          </a:effectRef>
          <a:fontRef idx="minor">
            <a:schemeClr val="dk1"/>
          </a:fontRef>
        </p:style>
        <p:txBody>
          <a:bodyPr wrap="square" lIns="39600" rIns="3960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CA" sz="1800" b="0" i="0" u="none" strike="noStrike" kern="1200" cap="none" spc="0" normalizeH="0" baseline="0" noProof="0" dirty="0">
                <a:ln>
                  <a:noFill/>
                </a:ln>
                <a:solidFill>
                  <a:srgbClr val="000000"/>
                </a:solidFill>
                <a:effectLst/>
                <a:uLnTx/>
                <a:uFillTx/>
                <a:latin typeface="Arial" panose="020B0604020202020204"/>
              </a:rPr>
              <a:t>Recettes au PEM</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CA" sz="2800" b="1" i="0" u="none" strike="noStrike" kern="1200" cap="none" spc="0" normalizeH="0" baseline="0" noProof="0" dirty="0">
                <a:ln>
                  <a:noFill/>
                </a:ln>
                <a:solidFill>
                  <a:srgbClr val="C00000"/>
                </a:solidFill>
                <a:effectLst/>
                <a:uLnTx/>
                <a:uFillTx/>
                <a:latin typeface="Arial" panose="020B0604020202020204"/>
              </a:rPr>
              <a:t>134 M$</a:t>
            </a:r>
          </a:p>
        </p:txBody>
      </p:sp>
      <p:cxnSp>
        <p:nvCxnSpPr>
          <p:cNvPr id="59" name="Straight Arrow Connector 58"/>
          <p:cNvCxnSpPr/>
          <p:nvPr>
            <p:custDataLst>
              <p:tags r:id="rId22"/>
            </p:custDataLst>
          </p:nvPr>
        </p:nvCxnSpPr>
        <p:spPr>
          <a:xfrm>
            <a:off x="7347666" y="5395078"/>
            <a:ext cx="235540" cy="398751"/>
          </a:xfrm>
          <a:prstGeom prst="straightConnector1">
            <a:avLst/>
          </a:prstGeom>
          <a:ln w="76200">
            <a:solidFill>
              <a:srgbClr val="C00000"/>
            </a:solidFill>
            <a:tailEnd type="triangle"/>
          </a:ln>
        </p:spPr>
        <p:style>
          <a:lnRef idx="3">
            <a:schemeClr val="accent2"/>
          </a:lnRef>
          <a:fillRef idx="0">
            <a:schemeClr val="accent2"/>
          </a:fillRef>
          <a:effectRef idx="2">
            <a:schemeClr val="accent2"/>
          </a:effectRef>
          <a:fontRef idx="minor">
            <a:schemeClr val="tx1"/>
          </a:fontRef>
        </p:style>
      </p:cxnSp>
      <p:cxnSp>
        <p:nvCxnSpPr>
          <p:cNvPr id="60" name="Straight Arrow Connector 59"/>
          <p:cNvCxnSpPr/>
          <p:nvPr>
            <p:custDataLst>
              <p:tags r:id="rId23"/>
            </p:custDataLst>
          </p:nvPr>
        </p:nvCxnSpPr>
        <p:spPr>
          <a:xfrm>
            <a:off x="9624641" y="5395077"/>
            <a:ext cx="235540" cy="398751"/>
          </a:xfrm>
          <a:prstGeom prst="straightConnector1">
            <a:avLst/>
          </a:prstGeom>
          <a:ln w="76200">
            <a:solidFill>
              <a:srgbClr val="C00000"/>
            </a:solidFill>
            <a:tailEnd type="triangle"/>
          </a:ln>
        </p:spPr>
        <p:style>
          <a:lnRef idx="3">
            <a:schemeClr val="accent2"/>
          </a:lnRef>
          <a:fillRef idx="0">
            <a:schemeClr val="accent2"/>
          </a:fillRef>
          <a:effectRef idx="2">
            <a:schemeClr val="accent2"/>
          </a:effectRef>
          <a:fontRef idx="minor">
            <a:schemeClr val="tx1"/>
          </a:fontRef>
        </p:style>
      </p:cxnSp>
    </p:spTree>
    <p:extLst>
      <p:ext uri="{BB962C8B-B14F-4D97-AF65-F5344CB8AC3E}">
        <p14:creationId xmlns:p14="http://schemas.microsoft.com/office/powerpoint/2010/main" val="365667118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custDataLst>
              <p:tags r:id="rId1"/>
            </p:custDataLst>
          </p:nvPr>
        </p:nvPicPr>
        <p:blipFill>
          <a:blip r:embed="rId25"/>
          <a:stretch>
            <a:fillRect/>
          </a:stretch>
        </p:blipFill>
        <p:spPr>
          <a:xfrm>
            <a:off x="2849370" y="2929116"/>
            <a:ext cx="342948" cy="400106"/>
          </a:xfrm>
          <a:prstGeom prst="rect">
            <a:avLst/>
          </a:prstGeom>
        </p:spPr>
      </p:pic>
      <p:grpSp>
        <p:nvGrpSpPr>
          <p:cNvPr id="49" name="Group 48"/>
          <p:cNvGrpSpPr/>
          <p:nvPr>
            <p:custDataLst>
              <p:tags r:id="rId2"/>
            </p:custDataLst>
          </p:nvPr>
        </p:nvGrpSpPr>
        <p:grpSpPr>
          <a:xfrm>
            <a:off x="6266091" y="2612064"/>
            <a:ext cx="694235" cy="1213046"/>
            <a:chOff x="5782681" y="1990094"/>
            <a:chExt cx="881511" cy="1213046"/>
          </a:xfrm>
        </p:grpSpPr>
        <p:pic>
          <p:nvPicPr>
            <p:cNvPr id="50" name="Picture 49"/>
            <p:cNvPicPr>
              <a:picLocks noChangeAspect="1"/>
            </p:cNvPicPr>
            <p:nvPr/>
          </p:nvPicPr>
          <p:blipFill>
            <a:blip r:embed="rId26"/>
            <a:stretch>
              <a:fillRect/>
            </a:stretch>
          </p:blipFill>
          <p:spPr>
            <a:xfrm>
              <a:off x="5797296" y="1990094"/>
              <a:ext cx="866896" cy="847843"/>
            </a:xfrm>
            <a:prstGeom prst="rect">
              <a:avLst/>
            </a:prstGeom>
          </p:spPr>
        </p:pic>
        <p:pic>
          <p:nvPicPr>
            <p:cNvPr id="51" name="Picture 50"/>
            <p:cNvPicPr>
              <a:picLocks noChangeAspect="1"/>
            </p:cNvPicPr>
            <p:nvPr/>
          </p:nvPicPr>
          <p:blipFill>
            <a:blip r:embed="rId26"/>
            <a:stretch>
              <a:fillRect/>
            </a:stretch>
          </p:blipFill>
          <p:spPr>
            <a:xfrm flipV="1">
              <a:off x="5782681" y="2295662"/>
              <a:ext cx="866896" cy="907478"/>
            </a:xfrm>
            <a:prstGeom prst="rect">
              <a:avLst/>
            </a:prstGeom>
          </p:spPr>
        </p:pic>
      </p:grpSp>
      <p:sp>
        <p:nvSpPr>
          <p:cNvPr id="52" name="Rectangle 51"/>
          <p:cNvSpPr/>
          <p:nvPr>
            <p:custDataLst>
              <p:tags r:id="rId3"/>
            </p:custDataLst>
          </p:nvPr>
        </p:nvSpPr>
        <p:spPr>
          <a:xfrm>
            <a:off x="3163967" y="1865322"/>
            <a:ext cx="3241807" cy="2506862"/>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CA"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3" name="Title 2"/>
          <p:cNvSpPr>
            <a:spLocks noGrp="1"/>
          </p:cNvSpPr>
          <p:nvPr>
            <p:ph type="title"/>
            <p:custDataLst>
              <p:tags r:id="rId4"/>
            </p:custDataLst>
          </p:nvPr>
        </p:nvSpPr>
        <p:spPr>
          <a:xfrm>
            <a:off x="1272539" y="196223"/>
            <a:ext cx="10919461" cy="881532"/>
          </a:xfrm>
        </p:spPr>
        <p:txBody>
          <a:bodyPr>
            <a:normAutofit fontScale="90000"/>
          </a:bodyPr>
          <a:lstStyle/>
          <a:p>
            <a:r>
              <a:rPr lang="fr-CA" dirty="0"/>
              <a:t>Comment les nouvelles lignes directrices fonctionneront dans la pratique</a:t>
            </a:r>
            <a:r>
              <a:rPr dirty="0"/>
              <a:t/>
            </a:r>
            <a:br>
              <a:rPr dirty="0"/>
            </a:br>
            <a:r>
              <a:rPr lang="fr-CA" sz="2000" dirty="0"/>
              <a:t>Cas 2 : Nouveau médicament pour les maladies rares, petite population de patients (2 000 au Canada)</a:t>
            </a:r>
          </a:p>
        </p:txBody>
      </p:sp>
      <p:sp>
        <p:nvSpPr>
          <p:cNvPr id="4" name="Slide Number Placeholder 3"/>
          <p:cNvSpPr>
            <a:spLocks noGrp="1"/>
          </p:cNvSpPr>
          <p:nvPr>
            <p:ph type="sldNum" sz="quarter" idx="4294967295"/>
            <p:custDataLst>
              <p:tags r:id="rId5"/>
            </p:custDataLst>
          </p:nvPr>
        </p:nvSpPr>
        <p:spPr>
          <a:xfrm>
            <a:off x="259080" y="5730240"/>
            <a:ext cx="516449" cy="525780"/>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47DBEAC-8B79-F045-AB5E-EB5B72EE06CE}" type="slidenum">
              <a:rPr kumimoji="0" lang="en-US" sz="1200" b="0" i="0" u="none" strike="noStrike" kern="1200" cap="none" spc="0" normalizeH="0" baseline="0" noProof="0" smtClean="0">
                <a:ln>
                  <a:noFill/>
                </a:ln>
                <a:solidFill>
                  <a:srgbClr val="000000">
                    <a:tint val="75000"/>
                  </a:srgbClr>
                </a:solidFill>
                <a:effectLst/>
                <a:uLnTx/>
                <a:uFillTx/>
                <a:latin typeface="Arial" panose="020B06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36</a:t>
            </a:fld>
            <a:endParaRPr kumimoji="0" lang="fr-CA" sz="1200" b="0" i="0" u="none" strike="noStrike" kern="1200" cap="none" spc="0" normalizeH="0" baseline="0" noProof="0" dirty="0">
              <a:ln>
                <a:noFill/>
              </a:ln>
              <a:solidFill>
                <a:srgbClr val="000000">
                  <a:tint val="75000"/>
                </a:srgbClr>
              </a:solidFill>
              <a:effectLst/>
              <a:uLnTx/>
              <a:uFillTx/>
              <a:latin typeface="Arial" panose="020B0604020202020204"/>
              <a:ea typeface="+mn-ea"/>
              <a:cs typeface="+mn-cs"/>
            </a:endParaRPr>
          </a:p>
        </p:txBody>
      </p:sp>
      <p:sp>
        <p:nvSpPr>
          <p:cNvPr id="5" name="TextBox 4"/>
          <p:cNvSpPr txBox="1"/>
          <p:nvPr>
            <p:custDataLst>
              <p:tags r:id="rId6"/>
            </p:custDataLst>
          </p:nvPr>
        </p:nvSpPr>
        <p:spPr>
          <a:xfrm>
            <a:off x="1459803" y="2140923"/>
            <a:ext cx="1412292" cy="2155329"/>
          </a:xfrm>
          <a:prstGeom prst="roundRect">
            <a:avLst/>
          </a:prstGeom>
          <a:solidFill>
            <a:schemeClr val="accent6"/>
          </a:solidFill>
        </p:spPr>
        <p:style>
          <a:lnRef idx="2">
            <a:schemeClr val="accent1"/>
          </a:lnRef>
          <a:fillRef idx="1">
            <a:schemeClr val="lt1"/>
          </a:fillRef>
          <a:effectRef idx="0">
            <a:schemeClr val="accent1"/>
          </a:effectRef>
          <a:fontRef idx="minor">
            <a:schemeClr val="dk1"/>
          </a:fontRef>
        </p:style>
        <p:txBody>
          <a:bodyPr wrap="square" lIns="39600" rIns="3960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CA" sz="2400" b="1" i="0" u="none" strike="noStrike" kern="1200" cap="none" spc="0" normalizeH="0" baseline="0" noProof="0" dirty="0">
                <a:ln>
                  <a:noFill/>
                </a:ln>
                <a:solidFill>
                  <a:srgbClr val="000000"/>
                </a:solidFill>
                <a:effectLst/>
                <a:uLnTx/>
                <a:uFillTx/>
                <a:latin typeface="Arial" panose="020B0604020202020204"/>
              </a:rPr>
              <a:t>PCMp</a:t>
            </a:r>
            <a:endParaRPr kumimoji="0" lang="fr-CA" sz="2400" b="1" i="0" u="none" strike="noStrike" kern="1200" cap="none" spc="0" normalizeH="0" baseline="0" noProof="0" dirty="0">
              <a:ln>
                <a:noFill/>
              </a:ln>
              <a:solidFill>
                <a:srgbClr val="000000"/>
              </a:solidFill>
              <a:effectLst/>
              <a:uLnTx/>
              <a:uFillTx/>
              <a:latin typeface="Arial" panose="020B060402020202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r-CA" sz="1800" b="0" i="0" u="none" strike="noStrike" kern="1200" cap="none" spc="0" normalizeH="0" baseline="0" noProof="0" dirty="0">
                <a:ln>
                  <a:noFill/>
                </a:ln>
                <a:solidFill>
                  <a:srgbClr val="000000"/>
                </a:solidFill>
                <a:effectLst/>
                <a:uLnTx/>
                <a:uFillTx/>
                <a:latin typeface="Arial" panose="020B0604020202020204"/>
              </a:rPr>
              <a:t>MPI des prix du CEPMB11 disponibles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r-CA" sz="2800" b="1" i="0" u="none" strike="noStrike" kern="1200" cap="none" spc="0" normalizeH="0" baseline="0" noProof="0" dirty="0">
                <a:ln>
                  <a:noFill/>
                </a:ln>
                <a:solidFill>
                  <a:srgbClr val="C00000"/>
                </a:solidFill>
                <a:effectLst/>
                <a:uLnTx/>
                <a:uFillTx/>
                <a:latin typeface="Arial" panose="020B0604020202020204"/>
              </a:rPr>
              <a:t>1 000 $</a:t>
            </a:r>
          </a:p>
        </p:txBody>
      </p:sp>
      <p:sp>
        <p:nvSpPr>
          <p:cNvPr id="10" name="TextBox 9"/>
          <p:cNvSpPr txBox="1"/>
          <p:nvPr>
            <p:custDataLst>
              <p:tags r:id="rId7"/>
            </p:custDataLst>
          </p:nvPr>
        </p:nvSpPr>
        <p:spPr>
          <a:xfrm>
            <a:off x="7095927" y="1661303"/>
            <a:ext cx="4978650" cy="111569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CA" sz="2000" b="1" i="0" u="none" strike="noStrike" kern="1200" cap="none" spc="0" normalizeH="0" baseline="0" noProof="0" dirty="0">
                <a:ln>
                  <a:noFill/>
                </a:ln>
                <a:solidFill>
                  <a:srgbClr val="000000"/>
                </a:solidFill>
                <a:effectLst/>
                <a:uLnTx/>
                <a:uFillTx/>
                <a:latin typeface="Arial" panose="020B0604020202020204"/>
              </a:rPr>
              <a:t>PEM : </a:t>
            </a:r>
            <a:r>
              <a:rPr kumimoji="0" lang="fr-CA" sz="2000" b="1" i="0" u="none" strike="noStrike" kern="1200" cap="none" spc="0" normalizeH="0" baseline="0" noProof="0" dirty="0">
                <a:ln>
                  <a:noFill/>
                </a:ln>
                <a:solidFill>
                  <a:srgbClr val="C00000"/>
                </a:solidFill>
                <a:effectLst/>
                <a:uLnTx/>
                <a:uFillTx/>
                <a:latin typeface="Arial" panose="020B0604020202020204"/>
              </a:rPr>
              <a:t>431 $</a:t>
            </a:r>
            <a:endParaRPr kumimoji="0" lang="fr-CA" sz="2000" b="1" i="0" u="none" strike="noStrike" kern="1200" cap="none" spc="0" normalizeH="0" baseline="0" noProof="0" dirty="0">
              <a:ln>
                <a:noFill/>
              </a:ln>
              <a:solidFill>
                <a:srgbClr val="000000"/>
              </a:solidFill>
              <a:effectLst/>
              <a:uLnTx/>
              <a:uFillTx/>
              <a:latin typeface="Arial" panose="020B0604020202020204"/>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fr-CA" b="0" i="0" u="none" strike="noStrike" kern="1200" cap="none" spc="0" normalizeH="0" baseline="0" noProof="0" dirty="0">
                <a:ln>
                  <a:noFill/>
                </a:ln>
                <a:solidFill>
                  <a:srgbClr val="000000"/>
                </a:solidFill>
                <a:effectLst/>
                <a:uLnTx/>
                <a:uFillTx/>
                <a:latin typeface="Arial" panose="020B0604020202020204"/>
              </a:rPr>
              <a:t>Prix pharmacoéconomique (50 %) = 500 $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fr-CA" sz="1050" b="0" i="0" u="none" strike="noStrike" kern="1200" cap="none" spc="0" normalizeH="0" baseline="0" noProof="0" dirty="0">
              <a:ln>
                <a:noFill/>
              </a:ln>
              <a:solidFill>
                <a:srgbClr val="000000"/>
              </a:solidFill>
              <a:effectLst/>
              <a:uLnTx/>
              <a:uFillTx/>
              <a:latin typeface="Arial" panose="020B0604020202020204"/>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fr-CA" b="0" i="0" u="none" strike="noStrike" kern="1200" cap="none" spc="0" normalizeH="0" baseline="0" noProof="0" dirty="0">
                <a:ln>
                  <a:noFill/>
                </a:ln>
                <a:solidFill>
                  <a:srgbClr val="000000"/>
                </a:solidFill>
                <a:effectLst/>
                <a:uLnTx/>
                <a:uFillTx/>
                <a:latin typeface="Arial" panose="020B0604020202020204"/>
              </a:rPr>
              <a:t>Ajustement de la taille du marché = 431 $</a:t>
            </a:r>
          </a:p>
        </p:txBody>
      </p:sp>
      <p:sp>
        <p:nvSpPr>
          <p:cNvPr id="13" name="TextBox 12"/>
          <p:cNvSpPr txBox="1"/>
          <p:nvPr>
            <p:custDataLst>
              <p:tags r:id="rId8"/>
            </p:custDataLst>
          </p:nvPr>
        </p:nvSpPr>
        <p:spPr>
          <a:xfrm>
            <a:off x="7031214" y="3452580"/>
            <a:ext cx="4900956" cy="113877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CA" sz="2000" b="1" i="0" u="none" strike="noStrike" kern="1200" cap="none" spc="0" normalizeH="0" baseline="0" noProof="0" dirty="0">
                <a:ln>
                  <a:noFill/>
                </a:ln>
                <a:solidFill>
                  <a:srgbClr val="000000"/>
                </a:solidFill>
                <a:effectLst/>
                <a:uLnTx/>
                <a:uFillTx/>
                <a:latin typeface="Arial" panose="020B0604020202020204"/>
              </a:rPr>
              <a:t>PCM :</a:t>
            </a:r>
            <a:r>
              <a:rPr lang="fr-CA" sz="1600" dirty="0"/>
              <a:t> </a:t>
            </a:r>
            <a:r>
              <a:rPr kumimoji="0" lang="fr-CA" sz="2000" b="1" i="0" u="none" strike="noStrike" kern="1200" cap="none" spc="0" normalizeH="0" baseline="0" noProof="0" dirty="0">
                <a:ln>
                  <a:noFill/>
                </a:ln>
                <a:solidFill>
                  <a:srgbClr val="C00000"/>
                </a:solidFill>
                <a:effectLst/>
                <a:uLnTx/>
                <a:uFillTx/>
                <a:latin typeface="Arial" panose="020B0604020202020204"/>
              </a:rPr>
              <a:t>1 000 $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r-CA" sz="1600" b="0" i="0" u="none" strike="noStrike" kern="1200" cap="none" spc="0" normalizeH="0" baseline="0" noProof="0" dirty="0">
                <a:ln>
                  <a:noFill/>
                </a:ln>
                <a:solidFill>
                  <a:srgbClr val="000000"/>
                </a:solidFill>
                <a:effectLst/>
                <a:uLnTx/>
                <a:uFillTx/>
                <a:latin typeface="Arial" panose="020B0604020202020204"/>
              </a:rPr>
              <a:t>MPI=1 000 $, PIF=900 $, CCTn non disponible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r-CA" sz="1600" b="0" i="0" u="none" strike="noStrike" kern="1200" cap="none" spc="0" normalizeH="0" baseline="0" noProof="0" dirty="0">
                <a:ln>
                  <a:noFill/>
                </a:ln>
                <a:solidFill>
                  <a:srgbClr val="000000"/>
                </a:solidFill>
                <a:effectLst/>
                <a:uLnTx/>
                <a:uFillTx/>
                <a:latin typeface="Arial" panose="020B0604020202020204"/>
              </a:rPr>
              <a:t>Le PCM est la valeur la plus faible entre la MPI et la CCTn avec le PIF comme plancher</a:t>
            </a:r>
            <a:endParaRPr kumimoji="0" lang="fr-CA" sz="2000" b="0" i="0" u="none" strike="noStrike" kern="1200" cap="none" spc="0" normalizeH="0" baseline="0" noProof="0" dirty="0">
              <a:ln>
                <a:noFill/>
              </a:ln>
              <a:solidFill>
                <a:srgbClr val="000000"/>
              </a:solidFill>
              <a:effectLst/>
              <a:uLnTx/>
              <a:uFillTx/>
              <a:latin typeface="Arial" panose="020B0604020202020204"/>
              <a:ea typeface="+mn-ea"/>
              <a:cs typeface="+mn-cs"/>
            </a:endParaRPr>
          </a:p>
        </p:txBody>
      </p:sp>
      <p:cxnSp>
        <p:nvCxnSpPr>
          <p:cNvPr id="21" name="Straight Connector 20"/>
          <p:cNvCxnSpPr/>
          <p:nvPr>
            <p:custDataLst>
              <p:tags r:id="rId9"/>
            </p:custDataLst>
          </p:nvPr>
        </p:nvCxnSpPr>
        <p:spPr>
          <a:xfrm flipV="1">
            <a:off x="9591535" y="4137554"/>
            <a:ext cx="301752" cy="2338"/>
          </a:xfrm>
          <a:prstGeom prst="line">
            <a:avLst/>
          </a:prstGeom>
        </p:spPr>
        <p:style>
          <a:lnRef idx="1">
            <a:schemeClr val="accent1"/>
          </a:lnRef>
          <a:fillRef idx="0">
            <a:schemeClr val="accent1"/>
          </a:fillRef>
          <a:effectRef idx="0">
            <a:schemeClr val="accent1"/>
          </a:effectRef>
          <a:fontRef idx="minor">
            <a:schemeClr val="tx1"/>
          </a:fontRef>
        </p:style>
      </p:cxnSp>
      <p:sp>
        <p:nvSpPr>
          <p:cNvPr id="22" name="TextBox 21"/>
          <p:cNvSpPr txBox="1"/>
          <p:nvPr>
            <p:custDataLst>
              <p:tags r:id="rId10"/>
            </p:custDataLst>
          </p:nvPr>
        </p:nvSpPr>
        <p:spPr>
          <a:xfrm>
            <a:off x="1841104" y="6017726"/>
            <a:ext cx="3515192" cy="57708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CA" sz="1050" b="0" i="0" u="none" strike="noStrike" kern="1200" cap="none" spc="0" normalizeH="0" baseline="0" noProof="0" dirty="0">
                <a:ln>
                  <a:noFill/>
                </a:ln>
                <a:solidFill>
                  <a:srgbClr val="000000"/>
                </a:solidFill>
                <a:effectLst/>
                <a:uLnTx/>
                <a:uFillTx/>
                <a:latin typeface="Arial" panose="020B0604020202020204"/>
              </a:rPr>
              <a:t>PMMP – Prix moyen maximal potentiel</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r-CA" sz="1050" b="0" i="0" u="none" strike="noStrike" kern="1200" cap="none" spc="0" normalizeH="0" baseline="0" noProof="0" dirty="0">
                <a:ln>
                  <a:noFill/>
                </a:ln>
                <a:solidFill>
                  <a:srgbClr val="000000"/>
                </a:solidFill>
                <a:effectLst/>
                <a:uLnTx/>
                <a:uFillTx/>
                <a:latin typeface="Arial" panose="020B0604020202020204"/>
              </a:rPr>
              <a:t>PCMp – Prix courant maximum provisoire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r-CA" sz="1050" b="0" i="0" u="none" strike="noStrike" kern="1200" cap="none" spc="0" normalizeH="0" baseline="0" noProof="0" dirty="0">
                <a:ln>
                  <a:noFill/>
                </a:ln>
                <a:solidFill>
                  <a:srgbClr val="000000"/>
                </a:solidFill>
                <a:effectLst/>
                <a:uLnTx/>
                <a:uFillTx/>
                <a:latin typeface="Arial" panose="020B0604020202020204"/>
              </a:rPr>
              <a:t>PCM – Prix courant maximum</a:t>
            </a:r>
          </a:p>
        </p:txBody>
      </p:sp>
      <p:sp>
        <p:nvSpPr>
          <p:cNvPr id="29" name="TextBox 28"/>
          <p:cNvSpPr txBox="1"/>
          <p:nvPr>
            <p:custDataLst>
              <p:tags r:id="rId11"/>
            </p:custDataLst>
          </p:nvPr>
        </p:nvSpPr>
        <p:spPr>
          <a:xfrm>
            <a:off x="3244408" y="1863608"/>
            <a:ext cx="3268610" cy="212365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CA" sz="2000" b="1" i="0" u="none" strike="noStrike" kern="1200" cap="none" spc="0" normalizeH="0" baseline="0" noProof="0" dirty="0">
                <a:ln>
                  <a:noFill/>
                </a:ln>
                <a:solidFill>
                  <a:srgbClr val="000000"/>
                </a:solidFill>
                <a:effectLst/>
                <a:uLnTx/>
                <a:uFillTx/>
                <a:latin typeface="Arial" panose="020B0604020202020204"/>
              </a:rPr>
              <a:t>Catégorie </a:t>
            </a:r>
            <a:r>
              <a:rPr kumimoji="0" lang="fr-CA" sz="2000" b="1" i="0" u="none" strike="noStrike" kern="1200" cap="none" spc="0" normalizeH="0" baseline="0" noProof="0" dirty="0" smtClean="0">
                <a:ln>
                  <a:noFill/>
                </a:ln>
                <a:solidFill>
                  <a:srgbClr val="000000"/>
                </a:solidFill>
                <a:effectLst/>
                <a:uLnTx/>
                <a:uFillTx/>
                <a:latin typeface="Arial" panose="020B0604020202020204"/>
              </a:rPr>
              <a:t>I</a:t>
            </a:r>
            <a:endParaRPr kumimoji="0" lang="fr-CA" sz="2000" b="1" i="0" u="none" strike="noStrike" kern="1200" cap="none" spc="0" normalizeH="0" baseline="0" noProof="0" dirty="0">
              <a:ln>
                <a:noFill/>
              </a:ln>
              <a:solidFill>
                <a:srgbClr val="000000"/>
              </a:solidFill>
              <a:effectLst/>
              <a:uLnTx/>
              <a:uFillTx/>
              <a:latin typeface="Arial" panose="020B0604020202020204"/>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fr-CA" sz="1600" b="0" i="0" u="none" strike="noStrike" kern="1200" cap="none" spc="0" normalizeH="0" baseline="0" noProof="0" dirty="0">
              <a:ln>
                <a:noFill/>
              </a:ln>
              <a:solidFill>
                <a:srgbClr val="000000"/>
              </a:solidFill>
              <a:effectLst/>
              <a:uLnTx/>
              <a:uFillTx/>
              <a:latin typeface="Arial" panose="020B0604020202020204"/>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fr-CA" sz="1600" b="0" i="0" u="none" strike="noStrike" kern="1200" cap="none" spc="0" normalizeH="0" baseline="0" noProof="0" dirty="0">
                <a:ln>
                  <a:noFill/>
                </a:ln>
                <a:solidFill>
                  <a:srgbClr val="000000"/>
                </a:solidFill>
                <a:effectLst/>
                <a:uLnTx/>
                <a:uFillTx/>
                <a:latin typeface="Arial" panose="020B0604020202020204"/>
              </a:rPr>
              <a:t>Coût de traitement annuel : 100 000 $ &lt; 50 % PIB/habitant</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fr-CA" sz="1600" b="0" i="0" u="none" strike="noStrike" kern="1200" cap="none" spc="0" normalizeH="0" baseline="0" noProof="0" dirty="0">
              <a:ln>
                <a:noFill/>
              </a:ln>
              <a:solidFill>
                <a:srgbClr val="000000"/>
              </a:solidFill>
              <a:effectLst/>
              <a:uLnTx/>
              <a:uFillTx/>
              <a:latin typeface="Arial" panose="020B0604020202020204"/>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fr-CA" sz="1600" b="0" i="0" u="none" strike="noStrike" kern="1200" cap="none" spc="0" normalizeH="0" baseline="0" noProof="0" dirty="0">
                <a:ln>
                  <a:noFill/>
                </a:ln>
                <a:solidFill>
                  <a:srgbClr val="000000"/>
                </a:solidFill>
                <a:effectLst/>
                <a:uLnTx/>
                <a:uFillTx/>
                <a:latin typeface="Arial" panose="020B0604020202020204"/>
              </a:rPr>
              <a:t>Recettes estimatives 200 M$&gt;Seuil de la taille du marché</a:t>
            </a:r>
            <a:endParaRPr kumimoji="0" lang="fr-CA" sz="2000" b="0" i="0" u="none" strike="noStrike" kern="1200" cap="none" spc="0" normalizeH="0" baseline="0" noProof="0" dirty="0">
              <a:ln>
                <a:noFill/>
              </a:ln>
              <a:solidFill>
                <a:srgbClr val="000000"/>
              </a:solidFill>
              <a:effectLst/>
              <a:uLnTx/>
              <a:uFillTx/>
              <a:latin typeface="Arial" panose="020B0604020202020204"/>
              <a:ea typeface="+mn-ea"/>
              <a:cs typeface="+mn-cs"/>
            </a:endParaRPr>
          </a:p>
        </p:txBody>
      </p:sp>
      <p:pic>
        <p:nvPicPr>
          <p:cNvPr id="31" name="Picture 30"/>
          <p:cNvPicPr>
            <a:picLocks noChangeAspect="1"/>
          </p:cNvPicPr>
          <p:nvPr>
            <p:custDataLst>
              <p:tags r:id="rId12"/>
            </p:custDataLst>
          </p:nvPr>
        </p:nvPicPr>
        <p:blipFill>
          <a:blip r:embed="rId27"/>
          <a:stretch>
            <a:fillRect/>
          </a:stretch>
        </p:blipFill>
        <p:spPr>
          <a:xfrm>
            <a:off x="3163967" y="3247574"/>
            <a:ext cx="397349" cy="390378"/>
          </a:xfrm>
          <a:prstGeom prst="rect">
            <a:avLst/>
          </a:prstGeom>
        </p:spPr>
      </p:pic>
      <p:pic>
        <p:nvPicPr>
          <p:cNvPr id="40" name="Picture 39"/>
          <p:cNvPicPr>
            <a:picLocks noChangeAspect="1"/>
          </p:cNvPicPr>
          <p:nvPr>
            <p:custDataLst>
              <p:tags r:id="rId13"/>
            </p:custDataLst>
          </p:nvPr>
        </p:nvPicPr>
        <p:blipFill>
          <a:blip r:embed="rId27"/>
          <a:stretch>
            <a:fillRect/>
          </a:stretch>
        </p:blipFill>
        <p:spPr>
          <a:xfrm>
            <a:off x="6959430" y="2511068"/>
            <a:ext cx="397349" cy="390378"/>
          </a:xfrm>
          <a:prstGeom prst="rect">
            <a:avLst/>
          </a:prstGeom>
        </p:spPr>
      </p:pic>
      <p:sp>
        <p:nvSpPr>
          <p:cNvPr id="43" name="Rectangle 42"/>
          <p:cNvSpPr/>
          <p:nvPr>
            <p:custDataLst>
              <p:tags r:id="rId14"/>
            </p:custDataLst>
          </p:nvPr>
        </p:nvSpPr>
        <p:spPr>
          <a:xfrm>
            <a:off x="6910215" y="1631584"/>
            <a:ext cx="5164361" cy="1341018"/>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CA"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44" name="Rectangle 43"/>
          <p:cNvSpPr/>
          <p:nvPr>
            <p:custDataLst>
              <p:tags r:id="rId15"/>
            </p:custDataLst>
          </p:nvPr>
        </p:nvSpPr>
        <p:spPr>
          <a:xfrm>
            <a:off x="6912863" y="3392293"/>
            <a:ext cx="5161714" cy="146708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CA"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54" name="TextBox 53"/>
          <p:cNvSpPr txBox="1"/>
          <p:nvPr>
            <p:custDataLst>
              <p:tags r:id="rId16"/>
            </p:custDataLst>
          </p:nvPr>
        </p:nvSpPr>
        <p:spPr>
          <a:xfrm>
            <a:off x="5270612" y="6017726"/>
            <a:ext cx="3515192" cy="57708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CA" sz="1050" b="0" i="0" u="none" strike="noStrike" kern="1200" cap="none" spc="0" normalizeH="0" baseline="0" noProof="0" dirty="0">
                <a:ln>
                  <a:noFill/>
                </a:ln>
                <a:solidFill>
                  <a:srgbClr val="000000"/>
                </a:solidFill>
                <a:effectLst/>
                <a:uLnTx/>
                <a:uFillTx/>
                <a:latin typeface="Arial" panose="020B0604020202020204"/>
              </a:rPr>
              <a:t>PEM – Prix escompté maximum</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r-CA" sz="1050" b="0" i="0" u="none" strike="noStrike" kern="1200" cap="none" spc="0" normalizeH="0" baseline="0" noProof="0" dirty="0">
                <a:ln>
                  <a:noFill/>
                </a:ln>
                <a:solidFill>
                  <a:srgbClr val="000000"/>
                </a:solidFill>
                <a:effectLst/>
                <a:uLnTx/>
                <a:uFillTx/>
                <a:latin typeface="Arial" panose="020B0604020202020204"/>
              </a:rPr>
              <a:t>MPI – Médiane des prix courants internationaux</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r-CA" sz="1050" b="0" i="0" u="none" strike="noStrike" kern="1200" cap="none" spc="0" normalizeH="0" baseline="0" noProof="0" dirty="0">
                <a:ln>
                  <a:noFill/>
                </a:ln>
                <a:solidFill>
                  <a:srgbClr val="000000"/>
                </a:solidFill>
                <a:effectLst/>
                <a:uLnTx/>
                <a:uFillTx/>
                <a:latin typeface="Arial" panose="020B0604020202020204"/>
              </a:rPr>
              <a:t>PIF – Prix international le plus faible</a:t>
            </a:r>
          </a:p>
        </p:txBody>
      </p:sp>
      <p:sp>
        <p:nvSpPr>
          <p:cNvPr id="55" name="TextBox 54"/>
          <p:cNvSpPr txBox="1"/>
          <p:nvPr>
            <p:custDataLst>
              <p:tags r:id="rId17"/>
            </p:custDataLst>
          </p:nvPr>
        </p:nvSpPr>
        <p:spPr>
          <a:xfrm>
            <a:off x="8676808" y="5993130"/>
            <a:ext cx="3515192" cy="90024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CA" sz="1050" b="0" i="0" u="none" strike="noStrike" kern="1200" cap="none" spc="0" normalizeH="0" baseline="0" noProof="0" dirty="0">
                <a:ln>
                  <a:noFill/>
                </a:ln>
                <a:solidFill>
                  <a:srgbClr val="000000"/>
                </a:solidFill>
                <a:effectLst/>
                <a:uLnTx/>
                <a:uFillTx/>
                <a:latin typeface="Arial" panose="020B0604020202020204"/>
              </a:rPr>
              <a:t>CCTn – Comparaison selon la catégorie thérapeutique des prix nationaux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r-CA" sz="1050" b="0" i="0" u="none" strike="noStrike" kern="1200" cap="none" spc="0" normalizeH="0" baseline="0" noProof="0" dirty="0">
                <a:ln>
                  <a:noFill/>
                </a:ln>
                <a:solidFill>
                  <a:srgbClr val="000000"/>
                </a:solidFill>
                <a:effectLst/>
                <a:uLnTx/>
                <a:uFillTx/>
                <a:latin typeface="Arial" panose="020B0604020202020204"/>
              </a:rPr>
              <a:t>CCTi – Comparaison selon la catégorie thérapeutique des prix internationaux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r-CA" sz="1050" b="0" i="0" u="none" strike="noStrike" kern="1200" cap="none" spc="0" normalizeH="0" baseline="0" noProof="0" dirty="0">
                <a:ln>
                  <a:noFill/>
                </a:ln>
                <a:solidFill>
                  <a:srgbClr val="000000"/>
                </a:solidFill>
                <a:effectLst/>
                <a:uLnTx/>
                <a:uFillTx/>
                <a:latin typeface="Arial" panose="020B0604020202020204"/>
              </a:rPr>
              <a:t>PTM – Prix de transaction moyen</a:t>
            </a:r>
          </a:p>
        </p:txBody>
      </p:sp>
      <p:sp>
        <p:nvSpPr>
          <p:cNvPr id="57" name="TextBox 56"/>
          <p:cNvSpPr txBox="1"/>
          <p:nvPr>
            <p:custDataLst>
              <p:tags r:id="rId18"/>
            </p:custDataLst>
          </p:nvPr>
        </p:nvSpPr>
        <p:spPr>
          <a:xfrm>
            <a:off x="7150485" y="4964642"/>
            <a:ext cx="2061698" cy="898994"/>
          </a:xfrm>
          <a:prstGeom prst="roundRect">
            <a:avLst/>
          </a:prstGeom>
          <a:solidFill>
            <a:schemeClr val="bg1">
              <a:lumMod val="85000"/>
            </a:schemeClr>
          </a:solidFill>
        </p:spPr>
        <p:style>
          <a:lnRef idx="2">
            <a:schemeClr val="accent1"/>
          </a:lnRef>
          <a:fillRef idx="1">
            <a:schemeClr val="lt1"/>
          </a:fillRef>
          <a:effectRef idx="0">
            <a:schemeClr val="accent1"/>
          </a:effectRef>
          <a:fontRef idx="minor">
            <a:schemeClr val="dk1"/>
          </a:fontRef>
        </p:style>
        <p:txBody>
          <a:bodyPr wrap="square" lIns="39600" rIns="3960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CA" sz="1800" b="0" i="0" u="none" strike="noStrike" kern="1200" cap="none" spc="0" normalizeH="0" baseline="0" noProof="0" dirty="0">
                <a:ln>
                  <a:noFill/>
                </a:ln>
                <a:solidFill>
                  <a:srgbClr val="000000"/>
                </a:solidFill>
                <a:effectLst/>
                <a:uLnTx/>
                <a:uFillTx/>
                <a:latin typeface="Arial" panose="020B0604020202020204"/>
              </a:rPr>
              <a:t>Recettes au PCM</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CA" sz="2800" b="1" i="0" u="none" strike="noStrike" kern="1200" cap="none" spc="0" normalizeH="0" baseline="0" noProof="0" dirty="0">
                <a:ln>
                  <a:noFill/>
                </a:ln>
                <a:solidFill>
                  <a:srgbClr val="C00000"/>
                </a:solidFill>
                <a:effectLst/>
                <a:uLnTx/>
                <a:uFillTx/>
                <a:latin typeface="Arial" panose="020B0604020202020204"/>
              </a:rPr>
              <a:t>200 M$</a:t>
            </a:r>
          </a:p>
        </p:txBody>
      </p:sp>
      <p:sp>
        <p:nvSpPr>
          <p:cNvPr id="58" name="TextBox 57"/>
          <p:cNvSpPr txBox="1"/>
          <p:nvPr>
            <p:custDataLst>
              <p:tags r:id="rId19"/>
            </p:custDataLst>
          </p:nvPr>
        </p:nvSpPr>
        <p:spPr>
          <a:xfrm>
            <a:off x="9467570" y="4959734"/>
            <a:ext cx="2061698" cy="898994"/>
          </a:xfrm>
          <a:prstGeom prst="roundRect">
            <a:avLst/>
          </a:prstGeom>
          <a:solidFill>
            <a:schemeClr val="bg1">
              <a:lumMod val="85000"/>
            </a:schemeClr>
          </a:solidFill>
        </p:spPr>
        <p:style>
          <a:lnRef idx="2">
            <a:schemeClr val="accent1"/>
          </a:lnRef>
          <a:fillRef idx="1">
            <a:schemeClr val="lt1"/>
          </a:fillRef>
          <a:effectRef idx="0">
            <a:schemeClr val="accent1"/>
          </a:effectRef>
          <a:fontRef idx="minor">
            <a:schemeClr val="dk1"/>
          </a:fontRef>
        </p:style>
        <p:txBody>
          <a:bodyPr wrap="square" lIns="39600" rIns="3960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CA" sz="1800" b="0" i="0" u="none" strike="noStrike" kern="1200" cap="none" spc="0" normalizeH="0" baseline="0" noProof="0" dirty="0">
                <a:ln>
                  <a:noFill/>
                </a:ln>
                <a:solidFill>
                  <a:srgbClr val="000000"/>
                </a:solidFill>
                <a:effectLst/>
                <a:uLnTx/>
                <a:uFillTx/>
                <a:latin typeface="Arial" panose="020B0604020202020204"/>
              </a:rPr>
              <a:t>Recettes au PEM</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CA" sz="2800" b="1" i="0" u="none" strike="noStrike" kern="1200" cap="none" spc="0" normalizeH="0" baseline="0" noProof="0" dirty="0">
                <a:ln>
                  <a:noFill/>
                </a:ln>
                <a:solidFill>
                  <a:srgbClr val="C00000"/>
                </a:solidFill>
                <a:effectLst/>
                <a:uLnTx/>
                <a:uFillTx/>
                <a:latin typeface="Arial" panose="020B0604020202020204"/>
              </a:rPr>
              <a:t>86 M$</a:t>
            </a:r>
          </a:p>
        </p:txBody>
      </p:sp>
      <p:cxnSp>
        <p:nvCxnSpPr>
          <p:cNvPr id="60" name="Straight Arrow Connector 59"/>
          <p:cNvCxnSpPr/>
          <p:nvPr>
            <p:custDataLst>
              <p:tags r:id="rId20"/>
            </p:custDataLst>
          </p:nvPr>
        </p:nvCxnSpPr>
        <p:spPr>
          <a:xfrm>
            <a:off x="9624641" y="5395077"/>
            <a:ext cx="235540" cy="398751"/>
          </a:xfrm>
          <a:prstGeom prst="straightConnector1">
            <a:avLst/>
          </a:prstGeom>
          <a:ln w="76200">
            <a:solidFill>
              <a:srgbClr val="C00000"/>
            </a:solidFill>
            <a:tailEnd type="triangle"/>
          </a:ln>
        </p:spPr>
        <p:style>
          <a:lnRef idx="3">
            <a:schemeClr val="accent2"/>
          </a:lnRef>
          <a:fillRef idx="0">
            <a:schemeClr val="accent2"/>
          </a:fillRef>
          <a:effectRef idx="2">
            <a:schemeClr val="accent2"/>
          </a:effectRef>
          <a:fontRef idx="minor">
            <a:schemeClr val="tx1"/>
          </a:fontRef>
        </p:style>
      </p:cxnSp>
      <p:pic>
        <p:nvPicPr>
          <p:cNvPr id="32" name="Picture 31"/>
          <p:cNvPicPr>
            <a:picLocks noChangeAspect="1"/>
          </p:cNvPicPr>
          <p:nvPr>
            <p:custDataLst>
              <p:tags r:id="rId21"/>
            </p:custDataLst>
          </p:nvPr>
        </p:nvPicPr>
        <p:blipFill>
          <a:blip r:embed="rId27"/>
          <a:stretch>
            <a:fillRect/>
          </a:stretch>
        </p:blipFill>
        <p:spPr>
          <a:xfrm>
            <a:off x="3187475" y="2463413"/>
            <a:ext cx="397349" cy="390378"/>
          </a:xfrm>
          <a:prstGeom prst="rect">
            <a:avLst/>
          </a:prstGeom>
        </p:spPr>
      </p:pic>
      <p:pic>
        <p:nvPicPr>
          <p:cNvPr id="33" name="Picture 32"/>
          <p:cNvPicPr>
            <a:picLocks noChangeAspect="1"/>
          </p:cNvPicPr>
          <p:nvPr>
            <p:custDataLst>
              <p:tags r:id="rId22"/>
            </p:custDataLst>
          </p:nvPr>
        </p:nvPicPr>
        <p:blipFill>
          <a:blip r:embed="rId27"/>
          <a:stretch>
            <a:fillRect/>
          </a:stretch>
        </p:blipFill>
        <p:spPr>
          <a:xfrm>
            <a:off x="6967025" y="2055824"/>
            <a:ext cx="397349" cy="390378"/>
          </a:xfrm>
          <a:prstGeom prst="rect">
            <a:avLst/>
          </a:prstGeom>
        </p:spPr>
      </p:pic>
    </p:spTree>
    <p:extLst>
      <p:ext uri="{BB962C8B-B14F-4D97-AF65-F5344CB8AC3E}">
        <p14:creationId xmlns:p14="http://schemas.microsoft.com/office/powerpoint/2010/main" val="324941623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3"/>
            <p:custDataLst>
              <p:tags r:id="rId1"/>
            </p:custDataLst>
          </p:nvPr>
        </p:nvSpPr>
        <p:spPr>
          <a:xfrm>
            <a:off x="1272539" y="1432755"/>
            <a:ext cx="10824332" cy="5425245"/>
          </a:xfrm>
        </p:spPr>
        <p:txBody>
          <a:bodyPr>
            <a:normAutofit fontScale="55000" lnSpcReduction="20000"/>
          </a:bodyPr>
          <a:lstStyle/>
          <a:p>
            <a:pPr marL="0" indent="0">
              <a:lnSpc>
                <a:spcPct val="120000"/>
              </a:lnSpc>
              <a:spcBef>
                <a:spcPts val="600"/>
              </a:spcBef>
              <a:buNone/>
            </a:pPr>
            <a:r>
              <a:rPr lang="fr-CA" sz="2700" b="1" dirty="0"/>
              <a:t>Les renseignements suivants devront être fournis pour tous les médicaments.</a:t>
            </a:r>
          </a:p>
          <a:p>
            <a:pPr marL="321469" indent="-321469">
              <a:lnSpc>
                <a:spcPct val="120000"/>
              </a:lnSpc>
              <a:spcBef>
                <a:spcPts val="600"/>
              </a:spcBef>
              <a:buFont typeface="Arial" panose="020B0604020202020204" pitchFamily="34" charset="0"/>
              <a:buChar char="•"/>
            </a:pPr>
            <a:r>
              <a:rPr lang="fr-CA" sz="2700" dirty="0"/>
              <a:t>On procède présentement à la </a:t>
            </a:r>
            <a:r>
              <a:rPr lang="fr-CA" sz="2700" b="1" dirty="0"/>
              <a:t>mise à jour</a:t>
            </a:r>
            <a:r>
              <a:rPr lang="fr-CA" sz="2700" dirty="0"/>
              <a:t> des formulaires </a:t>
            </a:r>
            <a:r>
              <a:rPr lang="fr-CA" sz="2700" b="1" dirty="0"/>
              <a:t>actuels</a:t>
            </a:r>
            <a:r>
              <a:rPr lang="fr-CA" sz="2700" dirty="0"/>
              <a:t> pour tenir compte du règlement modifié</a:t>
            </a:r>
          </a:p>
          <a:p>
            <a:pPr marL="778674" lvl="1" indent="-321469">
              <a:lnSpc>
                <a:spcPct val="120000"/>
              </a:lnSpc>
              <a:spcBef>
                <a:spcPts val="600"/>
              </a:spcBef>
              <a:buFont typeface="Wingdings" panose="05000000000000000000" pitchFamily="2" charset="2"/>
              <a:buChar char="ü"/>
            </a:pPr>
            <a:r>
              <a:rPr lang="fr-CA" sz="2200" dirty="0"/>
              <a:t>Formulaire 1 – Identification du médicament</a:t>
            </a:r>
          </a:p>
          <a:p>
            <a:pPr marL="778674" lvl="1" indent="-321469">
              <a:lnSpc>
                <a:spcPct val="120000"/>
              </a:lnSpc>
              <a:spcBef>
                <a:spcPts val="600"/>
              </a:spcBef>
              <a:buFont typeface="Wingdings" panose="05000000000000000000" pitchFamily="2" charset="2"/>
              <a:buChar char="ü"/>
            </a:pPr>
            <a:r>
              <a:rPr lang="fr-CA" sz="2200" dirty="0"/>
              <a:t>Formulaire 2 – Information sur </a:t>
            </a:r>
            <a:r>
              <a:rPr lang="fr-CA" sz="2200" dirty="0" smtClean="0"/>
              <a:t>l’identité </a:t>
            </a:r>
            <a:r>
              <a:rPr lang="fr-CA" sz="2200" dirty="0"/>
              <a:t>et les prix du médicament</a:t>
            </a:r>
          </a:p>
          <a:p>
            <a:pPr marL="1235880" lvl="2" indent="-321469">
              <a:lnSpc>
                <a:spcPct val="120000"/>
              </a:lnSpc>
              <a:spcBef>
                <a:spcPts val="600"/>
              </a:spcBef>
              <a:buFont typeface="Courier New" panose="02070309020205020404" pitchFamily="49" charset="0"/>
              <a:buChar char="o"/>
            </a:pPr>
            <a:r>
              <a:rPr lang="fr-CA" sz="2100" dirty="0"/>
              <a:t>Case 4 – Identification relative au prix sur les marchés pertinents (provinces) au Canada  </a:t>
            </a:r>
          </a:p>
          <a:p>
            <a:pPr marL="1235880" lvl="2" indent="-321469">
              <a:lnSpc>
                <a:spcPct val="120000"/>
              </a:lnSpc>
              <a:spcBef>
                <a:spcPts val="600"/>
              </a:spcBef>
              <a:buFont typeface="Courier New" panose="02070309020205020404" pitchFamily="49" charset="0"/>
              <a:buChar char="o"/>
            </a:pPr>
            <a:r>
              <a:rPr lang="fr-CA" sz="2100" dirty="0"/>
              <a:t>Case 5 – Information relative au prix dans le CEPMB 11</a:t>
            </a:r>
          </a:p>
          <a:p>
            <a:pPr marL="778674" lvl="1" indent="-321469">
              <a:lnSpc>
                <a:spcPct val="120000"/>
              </a:lnSpc>
              <a:spcBef>
                <a:spcPts val="600"/>
              </a:spcBef>
              <a:buFont typeface="Wingdings" panose="05000000000000000000" pitchFamily="2" charset="2"/>
              <a:buChar char="ü"/>
            </a:pPr>
            <a:r>
              <a:rPr lang="fr-CA" sz="2200" dirty="0"/>
              <a:t>Formulaire 3 – Recettes tirées des ventes et dépenses de R-D totales. Les rapports de recettes doivent être conformes aux nouvelles exigences en matière de rapports, ainsi </a:t>
            </a:r>
            <a:r>
              <a:rPr lang="fr-CA" sz="2200" dirty="0" smtClean="0"/>
              <a:t>qu’aux </a:t>
            </a:r>
            <a:r>
              <a:rPr lang="fr-CA" sz="2200" dirty="0"/>
              <a:t>dispositions touchant les ajustements apportés par le breveté ou par </a:t>
            </a:r>
            <a:r>
              <a:rPr lang="fr-CA" sz="2200" dirty="0" smtClean="0"/>
              <a:t>n’importe </a:t>
            </a:r>
            <a:r>
              <a:rPr lang="fr-CA" sz="2200" dirty="0"/>
              <a:t>qui.</a:t>
            </a:r>
          </a:p>
          <a:p>
            <a:pPr marL="321469" indent="-321469">
              <a:lnSpc>
                <a:spcPct val="120000"/>
              </a:lnSpc>
              <a:spcBef>
                <a:spcPts val="600"/>
              </a:spcBef>
              <a:buFont typeface="Arial" panose="020B0604020202020204" pitchFamily="34" charset="0"/>
              <a:buChar char="•"/>
            </a:pPr>
            <a:r>
              <a:rPr lang="fr-CA" sz="2700" dirty="0"/>
              <a:t>On procède présentement à </a:t>
            </a:r>
            <a:r>
              <a:rPr lang="fr-CA" sz="2700" dirty="0" smtClean="0"/>
              <a:t>l’</a:t>
            </a:r>
            <a:r>
              <a:rPr lang="fr-CA" sz="2700" b="1" dirty="0" smtClean="0"/>
              <a:t>ajout</a:t>
            </a:r>
            <a:r>
              <a:rPr lang="fr-CA" sz="2700" dirty="0" smtClean="0"/>
              <a:t> </a:t>
            </a:r>
            <a:r>
              <a:rPr lang="fr-CA" sz="2700" dirty="0"/>
              <a:t>du </a:t>
            </a:r>
            <a:r>
              <a:rPr lang="fr-CA" sz="2700" b="1" dirty="0"/>
              <a:t>nouveau</a:t>
            </a:r>
            <a:r>
              <a:rPr lang="fr-CA" sz="2700" dirty="0"/>
              <a:t> formulaire pour tenir compte du règlement modifié</a:t>
            </a:r>
          </a:p>
          <a:p>
            <a:pPr marL="778674" lvl="1" indent="-321469">
              <a:lnSpc>
                <a:spcPct val="120000"/>
              </a:lnSpc>
              <a:spcBef>
                <a:spcPts val="600"/>
              </a:spcBef>
            </a:pPr>
            <a:r>
              <a:rPr lang="fr-CA" sz="2200" dirty="0"/>
              <a:t>Formulaire 4 – Estimation de la taille du marché du médicament au pays</a:t>
            </a:r>
          </a:p>
          <a:p>
            <a:pPr marL="321469" indent="-321469">
              <a:lnSpc>
                <a:spcPct val="120000"/>
              </a:lnSpc>
              <a:spcBef>
                <a:spcPts val="600"/>
              </a:spcBef>
              <a:buFont typeface="Arial" panose="020B0604020202020204" pitchFamily="34" charset="0"/>
              <a:buChar char="•"/>
            </a:pPr>
            <a:r>
              <a:rPr lang="fr-CA" sz="2700" b="1" dirty="0"/>
              <a:t>Tous les formulaires </a:t>
            </a:r>
            <a:r>
              <a:rPr lang="fr-CA" sz="2700" dirty="0"/>
              <a:t>– originaux et modifiés - seront soumis au moyen de </a:t>
            </a:r>
            <a:r>
              <a:rPr lang="fr-CA" sz="2700" b="1" dirty="0" smtClean="0"/>
              <a:t>l’outil </a:t>
            </a:r>
            <a:r>
              <a:rPr lang="fr-CA" sz="2700" b="1" dirty="0"/>
              <a:t>de dépôt en ligne</a:t>
            </a:r>
            <a:endParaRPr lang="fr-CA" sz="2700" dirty="0"/>
          </a:p>
          <a:p>
            <a:pPr marL="321469" indent="-321469">
              <a:lnSpc>
                <a:spcPct val="120000"/>
              </a:lnSpc>
              <a:spcBef>
                <a:spcPts val="600"/>
              </a:spcBef>
              <a:buFont typeface="Arial" panose="020B0604020202020204" pitchFamily="34" charset="0"/>
              <a:buChar char="•"/>
            </a:pPr>
            <a:r>
              <a:rPr lang="fr-CA" sz="2700" dirty="0" smtClean="0"/>
              <a:t>L’</a:t>
            </a:r>
            <a:r>
              <a:rPr lang="fr-CA" sz="2700" b="1" dirty="0" smtClean="0"/>
              <a:t>aide</a:t>
            </a:r>
            <a:r>
              <a:rPr lang="fr-CA" sz="2700" dirty="0" smtClean="0"/>
              <a:t> </a:t>
            </a:r>
            <a:r>
              <a:rPr lang="fr-CA" sz="2700" dirty="0"/>
              <a:t>au moment de remplir les formulaires sera accessible grâce à </a:t>
            </a:r>
            <a:r>
              <a:rPr lang="fr-CA" sz="2700" dirty="0" smtClean="0"/>
              <a:t>l’option d’</a:t>
            </a:r>
            <a:r>
              <a:rPr lang="fr-CA" sz="2700" b="1" dirty="0" smtClean="0"/>
              <a:t>aide </a:t>
            </a:r>
            <a:r>
              <a:rPr lang="fr-CA" sz="2700" dirty="0"/>
              <a:t>de </a:t>
            </a:r>
            <a:r>
              <a:rPr lang="fr-CA" sz="2700" dirty="0" smtClean="0"/>
              <a:t>l’outil </a:t>
            </a:r>
            <a:r>
              <a:rPr lang="fr-CA" sz="2700" dirty="0"/>
              <a:t>de dépôt en ligne.</a:t>
            </a:r>
          </a:p>
          <a:p>
            <a:pPr marL="321469" indent="-321469">
              <a:lnSpc>
                <a:spcPct val="120000"/>
              </a:lnSpc>
              <a:spcBef>
                <a:spcPts val="600"/>
              </a:spcBef>
              <a:buFont typeface="Arial" panose="020B0604020202020204" pitchFamily="34" charset="0"/>
              <a:buChar char="•"/>
            </a:pPr>
            <a:r>
              <a:rPr lang="fr-CA" sz="2700" dirty="0"/>
              <a:t>Les </a:t>
            </a:r>
            <a:r>
              <a:rPr lang="fr-CA" sz="2700" b="1" dirty="0"/>
              <a:t>documents</a:t>
            </a:r>
            <a:r>
              <a:rPr lang="fr-CA" sz="2700" dirty="0"/>
              <a:t> exigés en vertu du règlement modifié seront également soumis au moyen de </a:t>
            </a:r>
            <a:r>
              <a:rPr lang="fr-CA" sz="2700" dirty="0" smtClean="0"/>
              <a:t>l’outil </a:t>
            </a:r>
            <a:r>
              <a:rPr lang="fr-CA" sz="2700" dirty="0"/>
              <a:t>de dépôt en ligne.   </a:t>
            </a:r>
          </a:p>
          <a:p>
            <a:pPr marL="0" indent="0">
              <a:lnSpc>
                <a:spcPct val="120000"/>
              </a:lnSpc>
              <a:spcBef>
                <a:spcPts val="600"/>
              </a:spcBef>
              <a:buNone/>
            </a:pPr>
            <a:endParaRPr lang="fr-CA" sz="2700" b="1" dirty="0"/>
          </a:p>
          <a:p>
            <a:pPr marL="0" indent="0">
              <a:lnSpc>
                <a:spcPct val="120000"/>
              </a:lnSpc>
              <a:spcBef>
                <a:spcPts val="600"/>
              </a:spcBef>
              <a:buNone/>
            </a:pPr>
            <a:r>
              <a:rPr lang="fr-CA" sz="2700" b="1" dirty="0"/>
              <a:t>Médicaments dont le DIN a été émis à partir du 21 août 2019 et dont le coût de traitement annuel excède la moitié du PIB par habitant</a:t>
            </a:r>
          </a:p>
          <a:p>
            <a:pPr>
              <a:lnSpc>
                <a:spcPct val="120000"/>
              </a:lnSpc>
              <a:spcBef>
                <a:spcPts val="600"/>
              </a:spcBef>
            </a:pPr>
            <a:r>
              <a:rPr lang="fr-CA" sz="2700" dirty="0"/>
              <a:t>Classer </a:t>
            </a:r>
            <a:r>
              <a:rPr lang="fr-CA" sz="2700" dirty="0" smtClean="0"/>
              <a:t>l’analyse </a:t>
            </a:r>
            <a:r>
              <a:rPr lang="fr-CA" sz="2700" dirty="0"/>
              <a:t>non censurée des coûts-utilités de </a:t>
            </a:r>
            <a:r>
              <a:rPr lang="fr-CA" sz="2700" dirty="0" smtClean="0"/>
              <a:t>l’ACMTS </a:t>
            </a:r>
            <a:r>
              <a:rPr lang="fr-CA" sz="2700" dirty="0"/>
              <a:t>et de </a:t>
            </a:r>
            <a:r>
              <a:rPr lang="fr-CA" sz="2700" dirty="0" smtClean="0"/>
              <a:t>l’INESSS</a:t>
            </a:r>
            <a:r>
              <a:rPr lang="fr-CA" sz="2700" dirty="0"/>
              <a:t>.</a:t>
            </a:r>
          </a:p>
        </p:txBody>
      </p:sp>
      <p:sp>
        <p:nvSpPr>
          <p:cNvPr id="4" name="Title 3"/>
          <p:cNvSpPr>
            <a:spLocks noGrp="1"/>
          </p:cNvSpPr>
          <p:nvPr>
            <p:ph type="title"/>
            <p:custDataLst>
              <p:tags r:id="rId2"/>
            </p:custDataLst>
          </p:nvPr>
        </p:nvSpPr>
        <p:spPr/>
        <p:txBody>
          <a:bodyPr/>
          <a:lstStyle/>
          <a:p>
            <a:r>
              <a:rPr lang="fr-CA" dirty="0"/>
              <a:t>Dépôt en vertu du règlement modifié </a:t>
            </a:r>
            <a:r>
              <a:rPr dirty="0"/>
              <a:t/>
            </a:r>
            <a:br>
              <a:rPr dirty="0"/>
            </a:br>
            <a:r>
              <a:rPr lang="fr-CA" sz="1800" dirty="0" smtClean="0"/>
              <a:t>D’ici </a:t>
            </a:r>
            <a:r>
              <a:rPr lang="fr-CA" sz="1800" dirty="0"/>
              <a:t>le 30 juillet 2020 : </a:t>
            </a:r>
            <a:r>
              <a:rPr lang="fr-CA" sz="1800" dirty="0" smtClean="0"/>
              <a:t>1</a:t>
            </a:r>
            <a:r>
              <a:rPr lang="fr-CA" sz="1800" baseline="30000" dirty="0" smtClean="0"/>
              <a:t>re</a:t>
            </a:r>
            <a:r>
              <a:rPr lang="fr-CA" sz="1800" dirty="0" smtClean="0"/>
              <a:t> </a:t>
            </a:r>
            <a:r>
              <a:rPr lang="fr-CA" sz="1800" dirty="0"/>
              <a:t>période de dépôt en vertu du règlement modifié </a:t>
            </a:r>
          </a:p>
        </p:txBody>
      </p:sp>
      <p:sp>
        <p:nvSpPr>
          <p:cNvPr id="7" name="Slide Number Placeholder 3"/>
          <p:cNvSpPr>
            <a:spLocks noGrp="1"/>
          </p:cNvSpPr>
          <p:nvPr>
            <p:ph type="sldNum" sz="quarter" idx="4294967295"/>
            <p:custDataLst>
              <p:tags r:id="rId3"/>
            </p:custDataLst>
          </p:nvPr>
        </p:nvSpPr>
        <p:spPr>
          <a:xfrm>
            <a:off x="259080" y="5730240"/>
            <a:ext cx="516449" cy="525780"/>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47DBEAC-8B79-F045-AB5E-EB5B72EE06CE}" type="slidenum">
              <a:rPr kumimoji="0" lang="en-US" sz="1200" b="0" i="0" u="none" strike="noStrike" kern="1200" cap="none" spc="0" normalizeH="0" baseline="0" noProof="0" smtClean="0">
                <a:ln>
                  <a:noFill/>
                </a:ln>
                <a:solidFill>
                  <a:srgbClr val="000000">
                    <a:tint val="75000"/>
                  </a:srgbClr>
                </a:solidFill>
                <a:effectLst/>
                <a:uLnTx/>
                <a:uFillTx/>
                <a:latin typeface="Arial" panose="020B06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37</a:t>
            </a:fld>
            <a:endParaRPr kumimoji="0" lang="fr-CA" sz="1200" b="0" i="0" u="none" strike="noStrike" kern="1200" cap="none" spc="0" normalizeH="0" baseline="0" noProof="0" dirty="0">
              <a:ln>
                <a:noFill/>
              </a:ln>
              <a:solidFill>
                <a:srgbClr val="000000">
                  <a:tint val="75000"/>
                </a:srgbClr>
              </a:solidFill>
              <a:effectLst/>
              <a:uLnTx/>
              <a:uFillTx/>
              <a:latin typeface="Arial" panose="020B0604020202020204"/>
              <a:ea typeface="+mn-ea"/>
              <a:cs typeface="+mn-cs"/>
            </a:endParaRPr>
          </a:p>
        </p:txBody>
      </p:sp>
    </p:spTree>
    <p:extLst>
      <p:ext uri="{BB962C8B-B14F-4D97-AF65-F5344CB8AC3E}">
        <p14:creationId xmlns:p14="http://schemas.microsoft.com/office/powerpoint/2010/main" val="234542010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294967295"/>
            <p:custDataLst>
              <p:tags r:id="rId1"/>
            </p:custDataLst>
          </p:nvPr>
        </p:nvSpPr>
        <p:spPr>
          <a:xfrm>
            <a:off x="332509" y="5618661"/>
            <a:ext cx="408709"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47DBEAC-8B79-F045-AB5E-EB5B72EE06CE}" type="slidenum">
              <a:rPr kumimoji="0" lang="en-US" sz="1200" b="0" i="0" u="none" strike="noStrike" kern="1200" cap="none" spc="0" normalizeH="0" baseline="0" noProof="0" smtClean="0">
                <a:ln>
                  <a:noFill/>
                </a:ln>
                <a:solidFill>
                  <a:srgbClr val="000000">
                    <a:tint val="75000"/>
                  </a:srgbClr>
                </a:solidFill>
                <a:effectLst/>
                <a:uLnTx/>
                <a:uFillTx/>
                <a:latin typeface="Arial" panose="020B06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38</a:t>
            </a:fld>
            <a:endParaRPr kumimoji="0" lang="fr-CA" sz="1200" b="0" i="0" u="none" strike="noStrike" kern="1200" cap="none" spc="0" normalizeH="0" baseline="0" noProof="0" dirty="0">
              <a:ln>
                <a:noFill/>
              </a:ln>
              <a:solidFill>
                <a:srgbClr val="000000">
                  <a:tint val="75000"/>
                </a:srgbClr>
              </a:solidFill>
              <a:effectLst/>
              <a:uLnTx/>
              <a:uFillTx/>
              <a:latin typeface="Arial" panose="020B0604020202020204"/>
              <a:ea typeface="+mn-ea"/>
              <a:cs typeface="+mn-cs"/>
            </a:endParaRPr>
          </a:p>
        </p:txBody>
      </p:sp>
      <p:graphicFrame>
        <p:nvGraphicFramePr>
          <p:cNvPr id="6" name="Table 5"/>
          <p:cNvGraphicFramePr>
            <a:graphicFrameLocks noGrp="1"/>
          </p:cNvGraphicFramePr>
          <p:nvPr>
            <p:custDataLst>
              <p:tags r:id="rId2"/>
            </p:custDataLst>
            <p:extLst>
              <p:ext uri="{D42A27DB-BD31-4B8C-83A1-F6EECF244321}">
                <p14:modId xmlns:p14="http://schemas.microsoft.com/office/powerpoint/2010/main" val="209798047"/>
              </p:ext>
            </p:extLst>
          </p:nvPr>
        </p:nvGraphicFramePr>
        <p:xfrm>
          <a:off x="1339879" y="3725304"/>
          <a:ext cx="10591440" cy="906825"/>
        </p:xfrm>
        <a:graphic>
          <a:graphicData uri="http://schemas.openxmlformats.org/drawingml/2006/table">
            <a:tbl>
              <a:tblPr firstRow="1" bandRow="1">
                <a:tableStyleId>{69012ECD-51FC-41F1-AA8D-1B2483CD663E}</a:tableStyleId>
              </a:tblPr>
              <a:tblGrid>
                <a:gridCol w="5295720">
                  <a:extLst>
                    <a:ext uri="{9D8B030D-6E8A-4147-A177-3AD203B41FA5}">
                      <a16:colId xmlns:a16="http://schemas.microsoft.com/office/drawing/2014/main" val="3208890614"/>
                    </a:ext>
                  </a:extLst>
                </a:gridCol>
                <a:gridCol w="5295720">
                  <a:extLst>
                    <a:ext uri="{9D8B030D-6E8A-4147-A177-3AD203B41FA5}">
                      <a16:colId xmlns:a16="http://schemas.microsoft.com/office/drawing/2014/main" val="1020977893"/>
                    </a:ext>
                  </a:extLst>
                </a:gridCol>
              </a:tblGrid>
              <a:tr h="203981">
                <a:tc>
                  <a:txBody>
                    <a:bodyPr/>
                    <a:lstStyle/>
                    <a:p>
                      <a:pPr algn="ctr"/>
                      <a:r>
                        <a:rPr sz="1600" dirty="0" err="1"/>
                        <a:t>Lignes</a:t>
                      </a:r>
                      <a:r>
                        <a:rPr sz="1600" dirty="0"/>
                        <a:t> directrices </a:t>
                      </a:r>
                      <a:r>
                        <a:rPr sz="1600" dirty="0" err="1"/>
                        <a:t>précédentes</a:t>
                      </a:r>
                      <a:endParaRPr lang="fr-CA" sz="1600" dirty="0"/>
                    </a:p>
                  </a:txBody>
                  <a:tcPr/>
                </a:tc>
                <a:tc>
                  <a:txBody>
                    <a:bodyPr/>
                    <a:lstStyle/>
                    <a:p>
                      <a:pPr algn="ctr"/>
                      <a:r>
                        <a:rPr sz="1600"/>
                        <a:t>Lignes directrices proposées</a:t>
                      </a:r>
                    </a:p>
                  </a:txBody>
                  <a:tcPr/>
                </a:tc>
                <a:extLst>
                  <a:ext uri="{0D108BD9-81ED-4DB2-BD59-A6C34878D82A}">
                    <a16:rowId xmlns:a16="http://schemas.microsoft.com/office/drawing/2014/main" val="3695750482"/>
                  </a:ext>
                </a:extLst>
              </a:tr>
              <a:tr h="571545">
                <a:tc>
                  <a:txBody>
                    <a:bodyPr/>
                    <a:lstStyle/>
                    <a:p>
                      <a:pPr marL="457200" indent="-457200">
                        <a:buFont typeface="Arial" panose="020B0604020202020204" pitchFamily="34" charset="0"/>
                        <a:buChar char="•"/>
                      </a:pPr>
                      <a:r>
                        <a:rPr lang="en-CA" sz="1200" dirty="0"/>
                        <a:t>Hôpital, pharmacie, grossiste, autre</a:t>
                      </a:r>
                    </a:p>
                    <a:p>
                      <a:pPr marL="457200" indent="-457200">
                        <a:buFont typeface="Arial" panose="020B0604020202020204" pitchFamily="34" charset="0"/>
                        <a:buChar char="•"/>
                      </a:pPr>
                      <a:r>
                        <a:rPr lang="en-CA" sz="1200" dirty="0"/>
                        <a:t>Provinces et territoires</a:t>
                      </a:r>
                    </a:p>
                  </a:txBody>
                  <a:tcPr marL="51435" marR="51435" marT="25718" marB="25718"/>
                </a:tc>
                <a:tc>
                  <a:txBody>
                    <a:bodyPr/>
                    <a:lstStyle/>
                    <a:p>
                      <a:pPr marL="342900" indent="-342900">
                        <a:buFont typeface="Arial" panose="020B0604020202020204" pitchFamily="34" charset="0"/>
                        <a:buChar char="•"/>
                      </a:pPr>
                      <a:r>
                        <a:rPr lang="en-CA" sz="1200" dirty="0"/>
                        <a:t>Provinces et territoires</a:t>
                      </a:r>
                    </a:p>
                  </a:txBody>
                  <a:tcPr marL="51435" marR="51435" marT="25718" marB="25718"/>
                </a:tc>
                <a:extLst>
                  <a:ext uri="{0D108BD9-81ED-4DB2-BD59-A6C34878D82A}">
                    <a16:rowId xmlns:a16="http://schemas.microsoft.com/office/drawing/2014/main" val="2873178261"/>
                  </a:ext>
                </a:extLst>
              </a:tr>
            </a:tbl>
          </a:graphicData>
        </a:graphic>
      </p:graphicFrame>
      <p:sp>
        <p:nvSpPr>
          <p:cNvPr id="9" name="Rectangle 8"/>
          <p:cNvSpPr/>
          <p:nvPr>
            <p:custDataLst>
              <p:tags r:id="rId3"/>
            </p:custDataLst>
          </p:nvPr>
        </p:nvSpPr>
        <p:spPr>
          <a:xfrm>
            <a:off x="1339880" y="4677507"/>
            <a:ext cx="5147676" cy="835819"/>
          </a:xfrm>
          <a:prstGeom prst="rect">
            <a:avLst/>
          </a:prstGeom>
        </p:spPr>
        <p:style>
          <a:lnRef idx="0">
            <a:schemeClr val="accent2"/>
          </a:lnRef>
          <a:fillRef idx="3">
            <a:schemeClr val="accent2"/>
          </a:fillRef>
          <a:effectRef idx="3">
            <a:schemeClr val="accent2"/>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CA" sz="1400" b="1" i="0" u="sng" strike="noStrike" kern="1200" cap="none" spc="0" normalizeH="0" baseline="0" noProof="0" dirty="0">
                <a:ln>
                  <a:noFill/>
                </a:ln>
                <a:solidFill>
                  <a:srgbClr val="FFFFFF"/>
                </a:solidFill>
                <a:effectLst/>
                <a:uLnTx/>
                <a:uFillTx/>
                <a:latin typeface="Arial" panose="020B0604020202020204"/>
              </a:rPr>
              <a:t>Plus complexe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r-CA" sz="1400" b="0" i="0" u="none" strike="noStrike" kern="1200" cap="none" spc="0" normalizeH="0" baseline="0" noProof="0" dirty="0">
                <a:ln>
                  <a:noFill/>
                </a:ln>
                <a:solidFill>
                  <a:srgbClr val="FFFFFF"/>
                </a:solidFill>
                <a:effectLst/>
                <a:uLnTx/>
                <a:uFillTx/>
                <a:latin typeface="Arial" panose="020B0604020202020204"/>
              </a:rPr>
              <a:t>Les rapports doivent être présentés en fonction des nombreuses catégories de clients et des provinces/territoires.</a:t>
            </a:r>
          </a:p>
        </p:txBody>
      </p:sp>
      <p:sp>
        <p:nvSpPr>
          <p:cNvPr id="10" name="Rectangle 9"/>
          <p:cNvSpPr/>
          <p:nvPr>
            <p:custDataLst>
              <p:tags r:id="rId4"/>
            </p:custDataLst>
          </p:nvPr>
        </p:nvSpPr>
        <p:spPr>
          <a:xfrm>
            <a:off x="6566136" y="4684651"/>
            <a:ext cx="5365183" cy="828675"/>
          </a:xfrm>
          <a:prstGeom prst="rect">
            <a:avLst/>
          </a:prstGeom>
          <a:solidFill>
            <a:srgbClr val="00B050"/>
          </a:solidFill>
        </p:spPr>
        <p:style>
          <a:lnRef idx="0">
            <a:schemeClr val="accent1"/>
          </a:lnRef>
          <a:fillRef idx="3">
            <a:schemeClr val="accent1"/>
          </a:fillRef>
          <a:effectRef idx="3">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CA" sz="1400" b="1" i="0" u="sng" strike="noStrike" kern="1200" cap="none" spc="0" normalizeH="0" baseline="0" noProof="0" dirty="0">
                <a:ln>
                  <a:noFill/>
                </a:ln>
                <a:solidFill>
                  <a:srgbClr val="FFFFFF"/>
                </a:solidFill>
                <a:effectLst/>
                <a:uLnTx/>
                <a:uFillTx/>
                <a:latin typeface="Arial" panose="020B0604020202020204"/>
              </a:rPr>
              <a:t>Moins complexe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r-CA" sz="1400" b="0" i="0" u="none" strike="noStrike" kern="1200" cap="none" spc="0" normalizeH="0" baseline="0" noProof="0" dirty="0">
                <a:ln>
                  <a:noFill/>
                </a:ln>
                <a:solidFill>
                  <a:srgbClr val="FFFFFF"/>
                </a:solidFill>
                <a:effectLst/>
                <a:uLnTx/>
                <a:uFillTx/>
                <a:latin typeface="Arial" panose="020B0604020202020204"/>
              </a:rPr>
              <a:t>Les rapports doivent être présentés en fonction des provinces/territoires.</a:t>
            </a:r>
          </a:p>
        </p:txBody>
      </p:sp>
      <p:sp>
        <p:nvSpPr>
          <p:cNvPr id="2" name="Title 1"/>
          <p:cNvSpPr>
            <a:spLocks noGrp="1"/>
          </p:cNvSpPr>
          <p:nvPr>
            <p:ph type="title"/>
            <p:custDataLst>
              <p:tags r:id="rId5"/>
            </p:custDataLst>
          </p:nvPr>
        </p:nvSpPr>
        <p:spPr/>
        <p:txBody>
          <a:bodyPr/>
          <a:lstStyle/>
          <a:p>
            <a:r>
              <a:rPr lang="fr-CA"/>
              <a:t>Exigences en matière de dépôt</a:t>
            </a:r>
          </a:p>
        </p:txBody>
      </p:sp>
      <p:sp>
        <p:nvSpPr>
          <p:cNvPr id="7" name="Text Placeholder 1"/>
          <p:cNvSpPr>
            <a:spLocks noGrp="1"/>
          </p:cNvSpPr>
          <p:nvPr>
            <p:ph type="body" sz="quarter" idx="13"/>
            <p:custDataLst>
              <p:tags r:id="rId6"/>
            </p:custDataLst>
          </p:nvPr>
        </p:nvSpPr>
        <p:spPr>
          <a:xfrm>
            <a:off x="1272539" y="5621364"/>
            <a:ext cx="10658780" cy="1040413"/>
          </a:xfrm>
        </p:spPr>
        <p:txBody>
          <a:bodyPr>
            <a:normAutofit fontScale="70000" lnSpcReduction="20000"/>
          </a:bodyPr>
          <a:lstStyle/>
          <a:p>
            <a:pPr marL="0" indent="0">
              <a:buNone/>
            </a:pPr>
            <a:r>
              <a:rPr lang="fr-CA" dirty="0"/>
              <a:t>Guide du breveté en matière de production de rapports</a:t>
            </a:r>
          </a:p>
          <a:p>
            <a:r>
              <a:rPr lang="fr-CA" dirty="0"/>
              <a:t>Tous les documents déposés et présentés doivent </a:t>
            </a:r>
            <a:r>
              <a:rPr lang="fr-CA" dirty="0" smtClean="0"/>
              <a:t>l’être </a:t>
            </a:r>
            <a:r>
              <a:rPr lang="fr-CA" dirty="0"/>
              <a:t>au moyen de </a:t>
            </a:r>
            <a:r>
              <a:rPr lang="fr-CA" dirty="0" smtClean="0"/>
              <a:t>l’outil </a:t>
            </a:r>
            <a:r>
              <a:rPr lang="fr-CA" dirty="0"/>
              <a:t>de dépôt en ligne.</a:t>
            </a:r>
          </a:p>
          <a:p>
            <a:r>
              <a:rPr lang="fr-CA" dirty="0" smtClean="0"/>
              <a:t>L’outil </a:t>
            </a:r>
            <a:r>
              <a:rPr lang="fr-CA" dirty="0"/>
              <a:t>de dépôt en ligne comportera une rubrique </a:t>
            </a:r>
            <a:r>
              <a:rPr lang="fr-CA" dirty="0" smtClean="0"/>
              <a:t>d’aide </a:t>
            </a:r>
            <a:r>
              <a:rPr lang="fr-CA" dirty="0"/>
              <a:t>sur la façon de procéder au dépôt.</a:t>
            </a:r>
          </a:p>
          <a:p>
            <a:r>
              <a:rPr lang="fr-CA" dirty="0"/>
              <a:t>Le CEPMB prévoit publier une directive sur la façon </a:t>
            </a:r>
            <a:r>
              <a:rPr lang="fr-CA" dirty="0" smtClean="0"/>
              <a:t>d’estimer </a:t>
            </a:r>
            <a:r>
              <a:rPr lang="fr-CA" dirty="0"/>
              <a:t>la taille du marché.</a:t>
            </a:r>
          </a:p>
          <a:p>
            <a:endParaRPr lang="fr-CA" dirty="0"/>
          </a:p>
        </p:txBody>
      </p:sp>
      <p:graphicFrame>
        <p:nvGraphicFramePr>
          <p:cNvPr id="8" name="Table 7"/>
          <p:cNvGraphicFramePr>
            <a:graphicFrameLocks noGrp="1"/>
          </p:cNvGraphicFramePr>
          <p:nvPr>
            <p:custDataLst>
              <p:tags r:id="rId7"/>
            </p:custDataLst>
            <p:extLst>
              <p:ext uri="{D42A27DB-BD31-4B8C-83A1-F6EECF244321}">
                <p14:modId xmlns:p14="http://schemas.microsoft.com/office/powerpoint/2010/main" val="689138152"/>
              </p:ext>
            </p:extLst>
          </p:nvPr>
        </p:nvGraphicFramePr>
        <p:xfrm>
          <a:off x="1146796" y="1301341"/>
          <a:ext cx="10977605" cy="2416209"/>
        </p:xfrm>
        <a:graphic>
          <a:graphicData uri="http://schemas.openxmlformats.org/drawingml/2006/table">
            <a:tbl>
              <a:tblPr firstRow="1" firstCol="1" bandRow="1">
                <a:tableStyleId>{5C22544A-7EE6-4342-B048-85BDC9FD1C3A}</a:tableStyleId>
              </a:tblPr>
              <a:tblGrid>
                <a:gridCol w="2043108">
                  <a:extLst>
                    <a:ext uri="{9D8B030D-6E8A-4147-A177-3AD203B41FA5}">
                      <a16:colId xmlns:a16="http://schemas.microsoft.com/office/drawing/2014/main" val="445305473"/>
                    </a:ext>
                  </a:extLst>
                </a:gridCol>
                <a:gridCol w="3133643">
                  <a:extLst>
                    <a:ext uri="{9D8B030D-6E8A-4147-A177-3AD203B41FA5}">
                      <a16:colId xmlns:a16="http://schemas.microsoft.com/office/drawing/2014/main" val="2562478421"/>
                    </a:ext>
                  </a:extLst>
                </a:gridCol>
                <a:gridCol w="5800854">
                  <a:extLst>
                    <a:ext uri="{9D8B030D-6E8A-4147-A177-3AD203B41FA5}">
                      <a16:colId xmlns:a16="http://schemas.microsoft.com/office/drawing/2014/main" val="1412941487"/>
                    </a:ext>
                  </a:extLst>
                </a:gridCol>
              </a:tblGrid>
              <a:tr h="234869">
                <a:tc>
                  <a:txBody>
                    <a:bodyPr/>
                    <a:lstStyle/>
                    <a:p>
                      <a:pPr>
                        <a:lnSpc>
                          <a:spcPct val="107000"/>
                        </a:lnSpc>
                        <a:spcAft>
                          <a:spcPts val="0"/>
                        </a:spcAft>
                      </a:pPr>
                      <a:endParaRPr lang="en-CA" sz="9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solidFill>
                      <a:schemeClr val="accent1">
                        <a:lumMod val="50000"/>
                      </a:schemeClr>
                    </a:solidFill>
                  </a:tcPr>
                </a:tc>
                <a:tc>
                  <a:txBody>
                    <a:bodyPr/>
                    <a:lstStyle/>
                    <a:p>
                      <a:pPr algn="ctr">
                        <a:lnSpc>
                          <a:spcPct val="107000"/>
                        </a:lnSpc>
                        <a:spcAft>
                          <a:spcPts val="0"/>
                        </a:spcAft>
                      </a:pPr>
                      <a:r>
                        <a:rPr lang="en-CA" sz="1200" dirty="0">
                          <a:effectLst/>
                        </a:rPr>
                        <a:t>Réglementation antérieure</a:t>
                      </a:r>
                      <a:endParaRPr lang="fr-CA" sz="9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solidFill>
                      <a:schemeClr val="accent1">
                        <a:lumMod val="50000"/>
                      </a:schemeClr>
                    </a:solidFill>
                  </a:tcPr>
                </a:tc>
                <a:tc>
                  <a:txBody>
                    <a:bodyPr/>
                    <a:lstStyle/>
                    <a:p>
                      <a:pPr algn="ctr">
                        <a:lnSpc>
                          <a:spcPct val="107000"/>
                        </a:lnSpc>
                        <a:spcAft>
                          <a:spcPts val="0"/>
                        </a:spcAft>
                      </a:pPr>
                      <a:r>
                        <a:rPr lang="en-CA" sz="1200" dirty="0">
                          <a:effectLst/>
                        </a:rPr>
                        <a:t>Réglementation modifiée</a:t>
                      </a:r>
                      <a:endParaRPr lang="fr-CA"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solidFill>
                      <a:schemeClr val="accent1">
                        <a:lumMod val="50000"/>
                      </a:schemeClr>
                    </a:solidFill>
                  </a:tcPr>
                </a:tc>
                <a:extLst>
                  <a:ext uri="{0D108BD9-81ED-4DB2-BD59-A6C34878D82A}">
                    <a16:rowId xmlns:a16="http://schemas.microsoft.com/office/drawing/2014/main" val="2510470601"/>
                  </a:ext>
                </a:extLst>
              </a:tr>
              <a:tr h="723116">
                <a:tc>
                  <a:txBody>
                    <a:bodyPr/>
                    <a:lstStyle/>
                    <a:p>
                      <a:pPr>
                        <a:lnSpc>
                          <a:spcPct val="107000"/>
                        </a:lnSpc>
                        <a:spcAft>
                          <a:spcPts val="0"/>
                        </a:spcAft>
                      </a:pPr>
                      <a:r>
                        <a:rPr lang="fr-CA" sz="1200" b="1" dirty="0">
                          <a:effectLst/>
                          <a:latin typeface="Arial Narrow" panose="020B0606020202030204" pitchFamily="34" charset="0"/>
                        </a:rPr>
                        <a:t>Produits nets</a:t>
                      </a:r>
                    </a:p>
                  </a:txBody>
                  <a:tcPr marL="51435" marR="0" marT="0" marB="0" anchor="ctr">
                    <a:solidFill>
                      <a:srgbClr val="BC8FDD"/>
                    </a:solidFill>
                  </a:tcPr>
                </a:tc>
                <a:tc>
                  <a:txBody>
                    <a:bodyPr/>
                    <a:lstStyle/>
                    <a:p>
                      <a:pPr>
                        <a:lnSpc>
                          <a:spcPct val="107000"/>
                        </a:lnSpc>
                        <a:spcAft>
                          <a:spcPts val="0"/>
                        </a:spcAft>
                      </a:pPr>
                      <a:r>
                        <a:rPr lang="fr-CA" sz="1200" dirty="0">
                          <a:effectLst/>
                          <a:latin typeface="Arial Narrow" panose="020B0606020202030204" pitchFamily="34" charset="0"/>
                        </a:rPr>
                        <a:t>Excluant les remises, les rabais, les remboursements, les marchandises gratuites, les services gratuits, les cadeaux et tout autre avantage de nature semblable</a:t>
                      </a:r>
                      <a:endParaRPr lang="fr-CA" sz="1200" dirty="0">
                        <a:effectLst/>
                        <a:latin typeface="Arial Narrow" panose="020B0606020202030204" pitchFamily="34" charset="0"/>
                        <a:ea typeface="Calibri" panose="020F0502020204030204" pitchFamily="34" charset="0"/>
                        <a:cs typeface="Times New Roman" panose="02020603050405020304" pitchFamily="18" charset="0"/>
                      </a:endParaRPr>
                    </a:p>
                  </a:txBody>
                  <a:tcPr marL="51435" marR="0" marT="0" marB="0" anchor="ctr">
                    <a:solidFill>
                      <a:srgbClr val="ECDFF5"/>
                    </a:solidFill>
                  </a:tcPr>
                </a:tc>
                <a:tc>
                  <a:txBody>
                    <a:bodyPr/>
                    <a:lstStyle/>
                    <a:p>
                      <a:pPr>
                        <a:lnSpc>
                          <a:spcPct val="107000"/>
                        </a:lnSpc>
                        <a:spcAft>
                          <a:spcPts val="0"/>
                        </a:spcAft>
                      </a:pPr>
                      <a:r>
                        <a:rPr lang="fr-CA" sz="1200" dirty="0">
                          <a:effectLst/>
                          <a:latin typeface="Arial Narrow" panose="020B0606020202030204" pitchFamily="34" charset="0"/>
                        </a:rPr>
                        <a:t>Excluant</a:t>
                      </a:r>
                      <a:r>
                        <a:rPr sz="1600" dirty="0"/>
                        <a:t> </a:t>
                      </a:r>
                      <a:r>
                        <a:rPr lang="fr-CA" sz="1200" dirty="0">
                          <a:effectLst/>
                          <a:latin typeface="Arial Narrow" panose="020B0606020202030204" pitchFamily="34" charset="0"/>
                        </a:rPr>
                        <a:t>les réductions consenties à une tierce partie sous forme de marchandises gratuites, de services gratuits, de cadeaux ou de tout autre avantage de nature semblable </a:t>
                      </a:r>
                    </a:p>
                    <a:p>
                      <a:pPr>
                        <a:lnSpc>
                          <a:spcPct val="107000"/>
                        </a:lnSpc>
                        <a:spcAft>
                          <a:spcPts val="0"/>
                        </a:spcAft>
                      </a:pPr>
                      <a:r>
                        <a:rPr lang="fr-CA" sz="1200" dirty="0">
                          <a:effectLst/>
                          <a:latin typeface="Arial Narrow" panose="020B0606020202030204" pitchFamily="34" charset="0"/>
                        </a:rPr>
                        <a:t>(p. ex. les remises et les rabais accordés aux assureurs tiers)</a:t>
                      </a:r>
                      <a:endParaRPr lang="fr-CA" sz="1200" dirty="0">
                        <a:effectLst/>
                        <a:latin typeface="Arial Narrow" panose="020B0606020202030204" pitchFamily="34" charset="0"/>
                        <a:ea typeface="Calibri" panose="020F0502020204030204" pitchFamily="34" charset="0"/>
                        <a:cs typeface="Times New Roman" panose="02020603050405020304" pitchFamily="18" charset="0"/>
                      </a:endParaRPr>
                    </a:p>
                  </a:txBody>
                  <a:tcPr marL="51435" marR="0" marT="0" marB="0" anchor="ctr">
                    <a:solidFill>
                      <a:srgbClr val="ECDFF5"/>
                    </a:solidFill>
                  </a:tcPr>
                </a:tc>
                <a:extLst>
                  <a:ext uri="{0D108BD9-81ED-4DB2-BD59-A6C34878D82A}">
                    <a16:rowId xmlns:a16="http://schemas.microsoft.com/office/drawing/2014/main" val="4066788275"/>
                  </a:ext>
                </a:extLst>
              </a:tr>
              <a:tr h="475380">
                <a:tc>
                  <a:txBody>
                    <a:bodyPr/>
                    <a:lstStyle/>
                    <a:p>
                      <a:pPr>
                        <a:lnSpc>
                          <a:spcPct val="107000"/>
                        </a:lnSpc>
                        <a:spcAft>
                          <a:spcPts val="0"/>
                        </a:spcAft>
                      </a:pPr>
                      <a:r>
                        <a:rPr lang="fr-CA" sz="1200" b="1" dirty="0">
                          <a:effectLst/>
                          <a:latin typeface="Arial Narrow" panose="020B0606020202030204" pitchFamily="34" charset="0"/>
                        </a:rPr>
                        <a:t>Produits médicamenteux brevetés en vente libre, pour usage vétérinaire et génériques</a:t>
                      </a:r>
                    </a:p>
                  </a:txBody>
                  <a:tcPr marL="51435" marR="0" marT="0" marB="0" anchor="ctr">
                    <a:solidFill>
                      <a:srgbClr val="BC8FDD"/>
                    </a:solidFill>
                  </a:tcPr>
                </a:tc>
                <a:tc>
                  <a:txBody>
                    <a:bodyPr/>
                    <a:lstStyle/>
                    <a:p>
                      <a:pPr algn="ctr">
                        <a:lnSpc>
                          <a:spcPct val="107000"/>
                        </a:lnSpc>
                        <a:spcAft>
                          <a:spcPts val="0"/>
                        </a:spcAft>
                      </a:pPr>
                      <a:r>
                        <a:rPr lang="fr-CA" sz="1600" dirty="0">
                          <a:effectLst/>
                          <a:latin typeface="Arial Narrow" panose="020B0606020202030204" pitchFamily="34" charset="0"/>
                        </a:rPr>
                        <a:t>√ </a:t>
                      </a:r>
                      <a:endParaRPr lang="fr-CA" sz="1600" dirty="0">
                        <a:effectLst/>
                        <a:latin typeface="Arial Narrow" panose="020B0606020202030204" pitchFamily="34" charset="0"/>
                        <a:ea typeface="Calibri" panose="020F0502020204030204" pitchFamily="34" charset="0"/>
                        <a:cs typeface="Times New Roman" panose="02020603050405020304" pitchFamily="18" charset="0"/>
                      </a:endParaRPr>
                    </a:p>
                  </a:txBody>
                  <a:tcPr marL="51435" marR="0" marT="0" marB="0" anchor="ctr">
                    <a:solidFill>
                      <a:srgbClr val="ECDFF5"/>
                    </a:solidFill>
                  </a:tcPr>
                </a:tc>
                <a:tc>
                  <a:txBody>
                    <a:bodyPr/>
                    <a:lstStyle/>
                    <a:p>
                      <a:pPr marL="0" marR="0" lvl="0" indent="0" algn="l" defTabSz="914400" rtl="0" eaLnBrk="1" fontAlgn="auto" latinLnBrk="0" hangingPunct="1">
                        <a:lnSpc>
                          <a:spcPct val="107000"/>
                        </a:lnSpc>
                        <a:spcBef>
                          <a:spcPts val="0"/>
                        </a:spcBef>
                        <a:spcAft>
                          <a:spcPts val="0"/>
                        </a:spcAft>
                        <a:buClrTx/>
                        <a:buSzTx/>
                        <a:buFontTx/>
                        <a:buNone/>
                        <a:tabLst/>
                        <a:defRPr/>
                      </a:pPr>
                      <a:r>
                        <a:rPr kumimoji="0" lang="fr-CA" sz="1200" b="0" i="0" u="none" strike="noStrike" kern="1200" cap="none" spc="0" normalizeH="0" baseline="0" noProof="0" dirty="0">
                          <a:ln>
                            <a:noFill/>
                          </a:ln>
                          <a:solidFill>
                            <a:srgbClr val="000000"/>
                          </a:solidFill>
                          <a:effectLst/>
                          <a:uLnTx/>
                          <a:uFillTx/>
                          <a:latin typeface="Arial Narrow" panose="020B0606020202030204" pitchFamily="34" charset="0"/>
                        </a:rPr>
                        <a:t>Réduction des obligations de déclaration pour les médicaments associés à un faible risque </a:t>
                      </a:r>
                      <a:r>
                        <a:rPr kumimoji="0" lang="fr-CA" sz="1200" b="0" i="0" u="none" strike="noStrike" kern="1200" cap="none" spc="0" normalizeH="0" baseline="0" noProof="0" dirty="0" smtClean="0">
                          <a:ln>
                            <a:noFill/>
                          </a:ln>
                          <a:solidFill>
                            <a:srgbClr val="000000"/>
                          </a:solidFill>
                          <a:effectLst/>
                          <a:uLnTx/>
                          <a:uFillTx/>
                          <a:latin typeface="Arial Narrow" panose="020B0606020202030204" pitchFamily="34" charset="0"/>
                        </a:rPr>
                        <a:t>d’établissement </a:t>
                      </a:r>
                      <a:r>
                        <a:rPr kumimoji="0" lang="fr-CA" sz="1200" b="0" i="0" u="none" strike="noStrike" kern="1200" cap="none" spc="0" normalizeH="0" baseline="0" noProof="0" dirty="0">
                          <a:ln>
                            <a:noFill/>
                          </a:ln>
                          <a:solidFill>
                            <a:srgbClr val="000000"/>
                          </a:solidFill>
                          <a:effectLst/>
                          <a:uLnTx/>
                          <a:uFillTx/>
                          <a:latin typeface="Arial Narrow" panose="020B0606020202030204" pitchFamily="34" charset="0"/>
                        </a:rPr>
                        <a:t>de prix excessif</a:t>
                      </a:r>
                      <a:endParaRPr kumimoji="0" lang="fr-CA" sz="1200" b="0" i="0" u="none" strike="noStrike" kern="1200" cap="none" spc="0" normalizeH="0" baseline="0" noProof="0" dirty="0">
                        <a:ln>
                          <a:noFill/>
                        </a:ln>
                        <a:solidFill>
                          <a:srgbClr val="000000"/>
                        </a:solidFill>
                        <a:effectLst/>
                        <a:uLnTx/>
                        <a:uFillTx/>
                        <a:latin typeface="Arial Narrow" panose="020B0606020202030204" pitchFamily="34" charset="0"/>
                        <a:ea typeface="Calibri" panose="020F0502020204030204" pitchFamily="34" charset="0"/>
                        <a:cs typeface="Times New Roman" panose="02020603050405020304" pitchFamily="18" charset="0"/>
                      </a:endParaRPr>
                    </a:p>
                  </a:txBody>
                  <a:tcPr marL="51435" marR="0" marT="0" marB="0" anchor="ctr">
                    <a:solidFill>
                      <a:srgbClr val="ECDFF5"/>
                    </a:solidFill>
                  </a:tcPr>
                </a:tc>
                <a:extLst>
                  <a:ext uri="{0D108BD9-81ED-4DB2-BD59-A6C34878D82A}">
                    <a16:rowId xmlns:a16="http://schemas.microsoft.com/office/drawing/2014/main" val="4140454175"/>
                  </a:ext>
                </a:extLst>
              </a:tr>
              <a:tr h="293759">
                <a:tc>
                  <a:txBody>
                    <a:bodyPr/>
                    <a:lstStyle/>
                    <a:p>
                      <a:pPr>
                        <a:lnSpc>
                          <a:spcPct val="107000"/>
                        </a:lnSpc>
                        <a:spcAft>
                          <a:spcPts val="0"/>
                        </a:spcAft>
                      </a:pPr>
                      <a:r>
                        <a:rPr lang="fr-CA" sz="1200" b="1" dirty="0">
                          <a:effectLst/>
                          <a:latin typeface="Arial Narrow" panose="020B0606020202030204" pitchFamily="34" charset="0"/>
                        </a:rPr>
                        <a:t>Renseignements pharcacoéconomiques*</a:t>
                      </a:r>
                    </a:p>
                  </a:txBody>
                  <a:tcPr marL="51435" marR="0" marT="0" marB="0" anchor="ctr">
                    <a:solidFill>
                      <a:srgbClr val="BC8FDD"/>
                    </a:solidFill>
                  </a:tcPr>
                </a:tc>
                <a:tc>
                  <a:txBody>
                    <a:bodyPr/>
                    <a:lstStyle/>
                    <a:p>
                      <a:pPr algn="ctr">
                        <a:lnSpc>
                          <a:spcPct val="107000"/>
                        </a:lnSpc>
                        <a:spcAft>
                          <a:spcPts val="0"/>
                        </a:spcAft>
                      </a:pPr>
                      <a:r>
                        <a:rPr lang="fr-CA" sz="1600" b="0" dirty="0">
                          <a:solidFill>
                            <a:srgbClr val="C00000"/>
                          </a:solidFill>
                          <a:effectLst/>
                          <a:latin typeface="Arial Narrow" panose="020B0606020202030204" pitchFamily="34" charset="0"/>
                        </a:rPr>
                        <a:t>X </a:t>
                      </a:r>
                      <a:endParaRPr lang="fr-CA" sz="1600" b="0" dirty="0">
                        <a:solidFill>
                          <a:srgbClr val="C00000"/>
                        </a:solidFill>
                        <a:effectLst/>
                        <a:latin typeface="Arial Narrow" panose="020B0606020202030204" pitchFamily="34" charset="0"/>
                        <a:ea typeface="Calibri" panose="020F0502020204030204" pitchFamily="34" charset="0"/>
                        <a:cs typeface="Times New Roman" panose="02020603050405020304" pitchFamily="18" charset="0"/>
                      </a:endParaRPr>
                    </a:p>
                  </a:txBody>
                  <a:tcPr marL="51435" marR="0" marT="0" marB="0" anchor="ctr">
                    <a:solidFill>
                      <a:srgbClr val="ECDFF5"/>
                    </a:solidFill>
                  </a:tcPr>
                </a:tc>
                <a:tc>
                  <a:txBody>
                    <a:bodyPr/>
                    <a:lstStyle/>
                    <a:p>
                      <a:pPr marL="0" marR="0" lvl="0" indent="0" algn="l" defTabSz="914400" rtl="0" eaLnBrk="1" fontAlgn="auto" latinLnBrk="0" hangingPunct="1">
                        <a:lnSpc>
                          <a:spcPct val="107000"/>
                        </a:lnSpc>
                        <a:spcBef>
                          <a:spcPts val="0"/>
                        </a:spcBef>
                        <a:spcAft>
                          <a:spcPts val="0"/>
                        </a:spcAft>
                        <a:buClrTx/>
                        <a:buSzTx/>
                        <a:buFontTx/>
                        <a:buNone/>
                        <a:tabLst/>
                        <a:defRPr/>
                      </a:pPr>
                      <a:r>
                        <a:rPr kumimoji="0" lang="fr-CA" sz="1200" b="0" i="0" u="none" strike="noStrike" kern="1200" cap="none" spc="0" normalizeH="0" baseline="0" noProof="0" dirty="0">
                          <a:ln>
                            <a:noFill/>
                          </a:ln>
                          <a:solidFill>
                            <a:srgbClr val="000000"/>
                          </a:solidFill>
                          <a:effectLst/>
                          <a:uLnTx/>
                          <a:uFillTx/>
                          <a:latin typeface="Arial Narrow" panose="020B0606020202030204" pitchFamily="34" charset="0"/>
                        </a:rPr>
                        <a:t>Analyse coût-utilité réalisée par une organisation canadienne financée par </a:t>
                      </a:r>
                      <a:r>
                        <a:rPr kumimoji="0" lang="fr-CA" sz="1200" b="0" i="0" u="none" strike="noStrike" kern="1200" cap="none" spc="0" normalizeH="0" baseline="0" noProof="0" dirty="0" smtClean="0">
                          <a:ln>
                            <a:noFill/>
                          </a:ln>
                          <a:solidFill>
                            <a:srgbClr val="000000"/>
                          </a:solidFill>
                          <a:effectLst/>
                          <a:uLnTx/>
                          <a:uFillTx/>
                          <a:latin typeface="Arial Narrow" panose="020B0606020202030204" pitchFamily="34" charset="0"/>
                        </a:rPr>
                        <a:t>l’État</a:t>
                      </a:r>
                      <a:endParaRPr kumimoji="0" lang="fr-CA" sz="1200" b="0" i="0" u="none" strike="noStrike" kern="1200" cap="none" spc="0" normalizeH="0" baseline="0" noProof="0" dirty="0">
                        <a:ln>
                          <a:noFill/>
                        </a:ln>
                        <a:solidFill>
                          <a:srgbClr val="000000"/>
                        </a:solidFill>
                        <a:effectLst/>
                        <a:uLnTx/>
                        <a:uFillTx/>
                        <a:latin typeface="Arial Narrow" panose="020B0606020202030204" pitchFamily="34" charset="0"/>
                        <a:ea typeface="Calibri" panose="020F0502020204030204" pitchFamily="34" charset="0"/>
                        <a:cs typeface="Times New Roman" panose="02020603050405020304" pitchFamily="18" charset="0"/>
                      </a:endParaRPr>
                    </a:p>
                  </a:txBody>
                  <a:tcPr marL="51435" marR="0" marT="0" marB="0" anchor="ctr">
                    <a:solidFill>
                      <a:srgbClr val="ECDFF5"/>
                    </a:solidFill>
                  </a:tcPr>
                </a:tc>
                <a:extLst>
                  <a:ext uri="{0D108BD9-81ED-4DB2-BD59-A6C34878D82A}">
                    <a16:rowId xmlns:a16="http://schemas.microsoft.com/office/drawing/2014/main" val="529373801"/>
                  </a:ext>
                </a:extLst>
              </a:tr>
              <a:tr h="479689">
                <a:tc>
                  <a:txBody>
                    <a:bodyPr/>
                    <a:lstStyle/>
                    <a:p>
                      <a:pPr>
                        <a:lnSpc>
                          <a:spcPct val="107000"/>
                        </a:lnSpc>
                        <a:spcAft>
                          <a:spcPts val="0"/>
                        </a:spcAft>
                      </a:pPr>
                      <a:r>
                        <a:rPr lang="fr-CA" sz="1200" b="1" dirty="0">
                          <a:effectLst/>
                          <a:latin typeface="Arial Narrow" panose="020B0606020202030204" pitchFamily="34" charset="0"/>
                        </a:rPr>
                        <a:t>Renseignements sur la taille du marché**</a:t>
                      </a:r>
                    </a:p>
                  </a:txBody>
                  <a:tcPr marL="51435" marR="0" marT="0" marB="0" anchor="ctr">
                    <a:solidFill>
                      <a:srgbClr val="BC8FDD"/>
                    </a:solidFill>
                  </a:tcPr>
                </a:tc>
                <a:tc>
                  <a:txBody>
                    <a:bodyPr/>
                    <a:lstStyle/>
                    <a:p>
                      <a:pPr algn="ctr">
                        <a:lnSpc>
                          <a:spcPct val="107000"/>
                        </a:lnSpc>
                        <a:spcAft>
                          <a:spcPts val="0"/>
                        </a:spcAft>
                      </a:pPr>
                      <a:r>
                        <a:rPr lang="fr-CA" sz="1600" b="0" dirty="0">
                          <a:solidFill>
                            <a:srgbClr val="C00000"/>
                          </a:solidFill>
                          <a:effectLst/>
                          <a:latin typeface="Arial Narrow" panose="020B0606020202030204" pitchFamily="34" charset="0"/>
                        </a:rPr>
                        <a:t>X </a:t>
                      </a:r>
                      <a:endParaRPr lang="fr-CA" sz="1600" b="0" dirty="0">
                        <a:solidFill>
                          <a:srgbClr val="C00000"/>
                        </a:solidFill>
                        <a:effectLst/>
                        <a:latin typeface="Arial Narrow" panose="020B0606020202030204" pitchFamily="34" charset="0"/>
                        <a:ea typeface="Calibri" panose="020F0502020204030204" pitchFamily="34" charset="0"/>
                        <a:cs typeface="Times New Roman" panose="02020603050405020304" pitchFamily="18" charset="0"/>
                      </a:endParaRPr>
                    </a:p>
                  </a:txBody>
                  <a:tcPr marL="51435" marR="0" marT="0" marB="0" anchor="ctr">
                    <a:solidFill>
                      <a:srgbClr val="ECDFF5"/>
                    </a:solidFill>
                  </a:tcPr>
                </a:tc>
                <a:tc>
                  <a:txBody>
                    <a:bodyPr/>
                    <a:lstStyle/>
                    <a:p>
                      <a:pPr>
                        <a:lnSpc>
                          <a:spcPct val="107000"/>
                        </a:lnSpc>
                        <a:spcAft>
                          <a:spcPts val="0"/>
                        </a:spcAft>
                      </a:pPr>
                      <a:r>
                        <a:rPr lang="fr-CA" sz="1200" dirty="0">
                          <a:effectLst/>
                          <a:latin typeface="Arial Narrow" panose="020B0606020202030204" pitchFamily="34" charset="0"/>
                        </a:rPr>
                        <a:t>Utilisation maximale approximative du médicament au Canada (selon la prévalence de </a:t>
                      </a:r>
                      <a:r>
                        <a:rPr lang="fr-CA" sz="1200" dirty="0" smtClean="0">
                          <a:effectLst/>
                          <a:latin typeface="Arial Narrow" panose="020B0606020202030204" pitchFamily="34" charset="0"/>
                        </a:rPr>
                        <a:t>l’utilisation </a:t>
                      </a:r>
                      <a:r>
                        <a:rPr lang="fr-CA" sz="1200" dirty="0">
                          <a:effectLst/>
                          <a:latin typeface="Arial Narrow" panose="020B0606020202030204" pitchFamily="34" charset="0"/>
                        </a:rPr>
                        <a:t>thérapeutique approuvée du médicament au Canada)</a:t>
                      </a:r>
                      <a:endParaRPr lang="fr-CA" sz="1200" dirty="0">
                        <a:effectLst/>
                        <a:latin typeface="Arial Narrow" panose="020B0606020202030204" pitchFamily="34" charset="0"/>
                        <a:ea typeface="Calibri" panose="020F0502020204030204" pitchFamily="34" charset="0"/>
                        <a:cs typeface="Times New Roman" panose="02020603050405020304" pitchFamily="18" charset="0"/>
                      </a:endParaRPr>
                    </a:p>
                  </a:txBody>
                  <a:tcPr marL="51435" marR="0" marT="0" marB="0" anchor="ctr">
                    <a:solidFill>
                      <a:srgbClr val="ECDFF5"/>
                    </a:solidFill>
                  </a:tcPr>
                </a:tc>
                <a:extLst>
                  <a:ext uri="{0D108BD9-81ED-4DB2-BD59-A6C34878D82A}">
                    <a16:rowId xmlns:a16="http://schemas.microsoft.com/office/drawing/2014/main" val="3992763535"/>
                  </a:ext>
                </a:extLst>
              </a:tr>
            </a:tbl>
          </a:graphicData>
        </a:graphic>
      </p:graphicFrame>
    </p:spTree>
    <p:extLst>
      <p:ext uri="{BB962C8B-B14F-4D97-AF65-F5344CB8AC3E}">
        <p14:creationId xmlns:p14="http://schemas.microsoft.com/office/powerpoint/2010/main" val="166227212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p:txBody>
          <a:bodyPr/>
          <a:lstStyle/>
          <a:p>
            <a:r>
              <a:rPr lang="fr-CA" dirty="0"/>
              <a:t>Prix </a:t>
            </a:r>
            <a:r>
              <a:rPr lang="fr-CA" dirty="0" smtClean="0"/>
              <a:t>plafonds – </a:t>
            </a:r>
            <a:r>
              <a:rPr lang="fr-CA" dirty="0"/>
              <a:t>dispositions provisoires – Médicaments bénéficiant de droits acquis et présentant des écarts</a:t>
            </a:r>
          </a:p>
        </p:txBody>
      </p:sp>
      <p:sp>
        <p:nvSpPr>
          <p:cNvPr id="3" name="Text Placeholder 2"/>
          <p:cNvSpPr>
            <a:spLocks noGrp="1"/>
          </p:cNvSpPr>
          <p:nvPr>
            <p:ph type="body" sz="quarter" idx="13"/>
            <p:custDataLst>
              <p:tags r:id="rId2"/>
            </p:custDataLst>
          </p:nvPr>
        </p:nvSpPr>
        <p:spPr>
          <a:xfrm>
            <a:off x="1123785" y="1391985"/>
            <a:ext cx="10807534" cy="5201015"/>
          </a:xfrm>
        </p:spPr>
        <p:txBody>
          <a:bodyPr>
            <a:noAutofit/>
          </a:bodyPr>
          <a:lstStyle/>
          <a:p>
            <a:pPr marL="0" indent="0">
              <a:buNone/>
            </a:pPr>
            <a:r>
              <a:rPr lang="fr-CA" sz="1600" b="1" dirty="0"/>
              <a:t>Établissement du PCM </a:t>
            </a:r>
          </a:p>
          <a:p>
            <a:pPr marL="0" indent="0">
              <a:buNone/>
            </a:pPr>
            <a:r>
              <a:rPr lang="fr-CA" sz="1600" u="sng" dirty="0"/>
              <a:t>Médicaments présentant un PMMP avant le 1</a:t>
            </a:r>
            <a:r>
              <a:rPr lang="fr-CA" sz="1600" u="sng" baseline="30000" dirty="0"/>
              <a:t>er</a:t>
            </a:r>
            <a:r>
              <a:rPr lang="fr-CA" sz="1600" u="sng" dirty="0"/>
              <a:t> juillet 2020 (Droits acquis et écarts)</a:t>
            </a:r>
          </a:p>
          <a:p>
            <a:r>
              <a:rPr lang="fr-CA" sz="1600" dirty="0"/>
              <a:t>Le PCM sera établi en fonction du plus bas du plafond actuel et du PMI du CEPMB11.</a:t>
            </a:r>
          </a:p>
          <a:p>
            <a:r>
              <a:rPr lang="fr-CA" sz="1600" dirty="0"/>
              <a:t>Le PCM sera connu après le dépôt du 30 juillet 2020.</a:t>
            </a:r>
          </a:p>
          <a:p>
            <a:r>
              <a:rPr lang="fr-CA" sz="1600" dirty="0"/>
              <a:t>Le plafond du nouveau PCM ou du PCMp</a:t>
            </a:r>
            <a:r>
              <a:rPr lang="fr-CA" dirty="0"/>
              <a:t> </a:t>
            </a:r>
            <a:r>
              <a:rPr lang="fr-CA" sz="1600" dirty="0"/>
              <a:t>entrera en vigueur à compter du 1</a:t>
            </a:r>
            <a:r>
              <a:rPr lang="fr-CA" sz="1600" baseline="30000" dirty="0"/>
              <a:t>er</a:t>
            </a:r>
            <a:r>
              <a:rPr lang="fr-CA" sz="1600" dirty="0"/>
              <a:t> janvier 2021</a:t>
            </a:r>
          </a:p>
          <a:p>
            <a:pPr marL="0" indent="0">
              <a:buNone/>
            </a:pPr>
            <a:r>
              <a:rPr lang="fr-CA" sz="1600" u="sng" dirty="0" smtClean="0"/>
              <a:t>Nouveaux </a:t>
            </a:r>
            <a:r>
              <a:rPr lang="fr-CA" sz="1600" u="sng" dirty="0"/>
              <a:t>médicaments ne présentant pas de PMMP </a:t>
            </a:r>
            <a:r>
              <a:rPr lang="fr-CA" sz="1600" u="sng" dirty="0" smtClean="0"/>
              <a:t>d’ici </a:t>
            </a:r>
            <a:r>
              <a:rPr lang="fr-CA" sz="1600" u="sng" dirty="0"/>
              <a:t>le 1</a:t>
            </a:r>
            <a:r>
              <a:rPr lang="fr-CA" sz="1600" u="sng" baseline="30000" dirty="0"/>
              <a:t>er</a:t>
            </a:r>
            <a:r>
              <a:rPr lang="fr-CA" sz="1600" u="sng" dirty="0"/>
              <a:t> juillet 2020 – Écart</a:t>
            </a:r>
          </a:p>
          <a:p>
            <a:r>
              <a:rPr lang="fr-CA" sz="1600" dirty="0"/>
              <a:t>Le PCM sera établi en fonction de </a:t>
            </a:r>
            <a:r>
              <a:rPr lang="fr-CA" sz="1600" dirty="0" smtClean="0"/>
              <a:t>l’application </a:t>
            </a:r>
            <a:r>
              <a:rPr lang="fr-CA" sz="1600" dirty="0"/>
              <a:t>intégrale des dispositions relatives au PCM en vertu des nouvelles lignes directrices (PCMp, CCTn, PIF).</a:t>
            </a:r>
          </a:p>
          <a:p>
            <a:r>
              <a:rPr lang="fr-CA" sz="1600" dirty="0"/>
              <a:t>Le PCM sera connu après le dépôt du 30 juillet 2020.</a:t>
            </a:r>
          </a:p>
          <a:p>
            <a:r>
              <a:rPr lang="fr-CA" sz="1600" dirty="0"/>
              <a:t>Le nouveau plafond entrera en vigueur à compter du 1</a:t>
            </a:r>
            <a:r>
              <a:rPr lang="fr-CA" sz="1600" baseline="30000" dirty="0"/>
              <a:t>er</a:t>
            </a:r>
            <a:r>
              <a:rPr lang="fr-CA" sz="1600" dirty="0"/>
              <a:t> janvier 2021.</a:t>
            </a:r>
          </a:p>
          <a:p>
            <a:pPr marL="0" indent="0">
              <a:buNone/>
            </a:pPr>
            <a:r>
              <a:rPr lang="fr-CA" sz="1600" b="1" dirty="0" smtClean="0"/>
              <a:t>Médicaments </a:t>
            </a:r>
            <a:r>
              <a:rPr lang="fr-CA" sz="1600" b="1" dirty="0"/>
              <a:t>présentant un écart SEULEMENT – Établissement du PEM </a:t>
            </a:r>
            <a:r>
              <a:rPr lang="fr-CA" sz="1600" dirty="0"/>
              <a:t>– Pour les nouveaux médicaments dont un DIN est émis à compter du 21 août 2019 et qui appartiennent à la catégorie I :</a:t>
            </a:r>
          </a:p>
          <a:p>
            <a:r>
              <a:rPr lang="fr-CA" sz="1600" dirty="0"/>
              <a:t>Le PEM sera établi en fonction de </a:t>
            </a:r>
            <a:r>
              <a:rPr lang="fr-CA" sz="1600" dirty="0" smtClean="0"/>
              <a:t>l’application </a:t>
            </a:r>
            <a:r>
              <a:rPr lang="fr-CA" sz="1600" dirty="0"/>
              <a:t>des dispositions relatives au PEM en vertu des nouvelles lignes directrices.</a:t>
            </a:r>
          </a:p>
          <a:p>
            <a:r>
              <a:rPr lang="fr-CA" sz="1600" dirty="0"/>
              <a:t>Le PEM plafond entrera en vigueur </a:t>
            </a:r>
            <a:r>
              <a:rPr lang="fr-CA" sz="1600" dirty="0" smtClean="0"/>
              <a:t>lorsqu’on l’aura </a:t>
            </a:r>
            <a:r>
              <a:rPr lang="fr-CA" sz="1600" dirty="0"/>
              <a:t>déterminé, mais pas avant le 1</a:t>
            </a:r>
            <a:r>
              <a:rPr lang="fr-CA" sz="1600" baseline="30000" dirty="0"/>
              <a:t>er</a:t>
            </a:r>
            <a:r>
              <a:rPr lang="fr-CA" sz="1600" dirty="0"/>
              <a:t> janvier 2021</a:t>
            </a:r>
            <a:r>
              <a:rPr lang="fr-CA" sz="1600" dirty="0" smtClean="0"/>
              <a:t>.</a:t>
            </a:r>
            <a:endParaRPr lang="fr-CA" sz="1600" dirty="0"/>
          </a:p>
        </p:txBody>
      </p:sp>
      <p:sp>
        <p:nvSpPr>
          <p:cNvPr id="4" name="Slide Number Placeholder 3"/>
          <p:cNvSpPr>
            <a:spLocks noGrp="1"/>
          </p:cNvSpPr>
          <p:nvPr>
            <p:ph type="sldNum" sz="quarter" idx="12"/>
            <p:custDataLst>
              <p:tags r:id="rId3"/>
            </p:custDataLst>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F47DBEAC-8B79-F045-AB5E-EB5B72EE06CE}" type="slidenum">
              <a:rPr kumimoji="0" lang="en-US" sz="1100" b="0" i="0" u="none" strike="noStrike" kern="1200" cap="none" spc="0" normalizeH="0" baseline="0" noProof="0" smtClean="0">
                <a:ln>
                  <a:noFill/>
                </a:ln>
                <a:solidFill>
                  <a:schemeClr val="tx1">
                    <a:lumMod val="65000"/>
                    <a:lumOff val="35000"/>
                  </a:schemeClr>
                </a:solidFill>
                <a:effectLst/>
                <a:uLnTx/>
                <a:uFillTx/>
                <a:latin typeface="Arial" panose="020B0604020202020204"/>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39</a:t>
            </a:fld>
            <a:endParaRPr kumimoji="0" lang="fr-CA" sz="1100" b="0" i="0" u="none" strike="noStrike" kern="1200" cap="none" spc="0" normalizeH="0" baseline="0" noProof="0" dirty="0">
              <a:ln>
                <a:noFill/>
              </a:ln>
              <a:solidFill>
                <a:schemeClr val="tx1">
                  <a:lumMod val="65000"/>
                  <a:lumOff val="35000"/>
                </a:schemeClr>
              </a:solidFill>
              <a:effectLst/>
              <a:uLnTx/>
              <a:uFillTx/>
              <a:latin typeface="Arial" panose="020B0604020202020204"/>
              <a:ea typeface="+mn-ea"/>
              <a:cs typeface="+mn-cs"/>
            </a:endParaRPr>
          </a:p>
        </p:txBody>
      </p:sp>
    </p:spTree>
    <p:extLst>
      <p:ext uri="{BB962C8B-B14F-4D97-AF65-F5344CB8AC3E}">
        <p14:creationId xmlns:p14="http://schemas.microsoft.com/office/powerpoint/2010/main" val="55019543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p:cNvPicPr>
            <a:picLocks noChangeAspect="1"/>
          </p:cNvPicPr>
          <p:nvPr>
            <p:custDataLst>
              <p:tags r:id="rId1"/>
            </p:custDataLst>
          </p:nvPr>
        </p:nvPicPr>
        <p:blipFill>
          <a:blip r:embed="rId12"/>
          <a:stretch>
            <a:fillRect/>
          </a:stretch>
        </p:blipFill>
        <p:spPr>
          <a:xfrm rot="20525049">
            <a:off x="766122" y="1182620"/>
            <a:ext cx="3644190" cy="3153390"/>
          </a:xfrm>
          <a:prstGeom prst="rect">
            <a:avLst/>
          </a:prstGeom>
          <a:ln>
            <a:solidFill>
              <a:schemeClr val="tx1">
                <a:lumMod val="50000"/>
                <a:lumOff val="50000"/>
              </a:schemeClr>
            </a:solidFill>
          </a:ln>
        </p:spPr>
      </p:pic>
      <p:pic>
        <p:nvPicPr>
          <p:cNvPr id="10" name="Picture 9"/>
          <p:cNvPicPr/>
          <p:nvPr>
            <p:custDataLst>
              <p:tags r:id="rId2"/>
            </p:custDataLst>
          </p:nvPr>
        </p:nvPicPr>
        <p:blipFill>
          <a:blip r:embed="rId13"/>
          <a:stretch>
            <a:fillRect/>
          </a:stretch>
        </p:blipFill>
        <p:spPr>
          <a:xfrm rot="2005561">
            <a:off x="7616520" y="1035820"/>
            <a:ext cx="4926920" cy="3883873"/>
          </a:xfrm>
          <a:prstGeom prst="rect">
            <a:avLst/>
          </a:prstGeom>
          <a:ln>
            <a:solidFill>
              <a:schemeClr val="tx1">
                <a:lumMod val="50000"/>
                <a:lumOff val="50000"/>
              </a:schemeClr>
            </a:solidFill>
          </a:ln>
        </p:spPr>
      </p:pic>
      <p:sp>
        <p:nvSpPr>
          <p:cNvPr id="5" name="Slide Number Placeholder 4"/>
          <p:cNvSpPr>
            <a:spLocks noGrp="1"/>
          </p:cNvSpPr>
          <p:nvPr>
            <p:ph type="sldNum" sz="quarter" idx="4294967295"/>
            <p:custDataLst>
              <p:tags r:id="rId3"/>
            </p:custDataLst>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47DBEAC-8B79-F045-AB5E-EB5B72EE06CE}" type="slidenum">
              <a:rPr kumimoji="0" lang="en-US" sz="1200" b="0" i="0" u="none" strike="noStrike" kern="1200" cap="none" spc="0" normalizeH="0" baseline="0" noProof="0" smtClean="0">
                <a:ln>
                  <a:noFill/>
                </a:ln>
                <a:solidFill>
                  <a:srgbClr val="000000">
                    <a:tint val="75000"/>
                  </a:srgbClr>
                </a:solidFill>
                <a:effectLst/>
                <a:uLnTx/>
                <a:uFillTx/>
                <a:latin typeface="Arial" panose="020B06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fr-CA" sz="1200" b="0" i="0" u="none" strike="noStrike" kern="1200" cap="none" spc="0" normalizeH="0" baseline="0" noProof="0" dirty="0">
              <a:ln>
                <a:noFill/>
              </a:ln>
              <a:solidFill>
                <a:srgbClr val="000000">
                  <a:tint val="75000"/>
                </a:srgbClr>
              </a:solidFill>
              <a:effectLst/>
              <a:uLnTx/>
              <a:uFillTx/>
              <a:latin typeface="Arial" panose="020B0604020202020204"/>
              <a:ea typeface="+mn-ea"/>
              <a:cs typeface="+mn-cs"/>
            </a:endParaRPr>
          </a:p>
        </p:txBody>
      </p:sp>
      <p:pic>
        <p:nvPicPr>
          <p:cNvPr id="13" name="Picture 12"/>
          <p:cNvPicPr>
            <a:picLocks noChangeAspect="1"/>
          </p:cNvPicPr>
          <p:nvPr>
            <p:custDataLst>
              <p:tags r:id="rId4"/>
            </p:custDataLst>
          </p:nvPr>
        </p:nvPicPr>
        <p:blipFill>
          <a:blip r:embed="rId14"/>
          <a:stretch>
            <a:fillRect/>
          </a:stretch>
        </p:blipFill>
        <p:spPr>
          <a:xfrm rot="1185040">
            <a:off x="580730" y="3500031"/>
            <a:ext cx="2552626" cy="3221087"/>
          </a:xfrm>
          <a:prstGeom prst="rect">
            <a:avLst/>
          </a:prstGeom>
          <a:ln>
            <a:solidFill>
              <a:schemeClr val="tx1">
                <a:lumMod val="50000"/>
                <a:lumOff val="50000"/>
              </a:schemeClr>
            </a:solidFill>
          </a:ln>
        </p:spPr>
      </p:pic>
      <p:pic>
        <p:nvPicPr>
          <p:cNvPr id="15" name="Picture 14"/>
          <p:cNvPicPr>
            <a:picLocks noChangeAspect="1"/>
          </p:cNvPicPr>
          <p:nvPr>
            <p:custDataLst>
              <p:tags r:id="rId5"/>
            </p:custDataLst>
          </p:nvPr>
        </p:nvPicPr>
        <p:blipFill>
          <a:blip r:embed="rId15"/>
          <a:stretch>
            <a:fillRect/>
          </a:stretch>
        </p:blipFill>
        <p:spPr>
          <a:xfrm>
            <a:off x="4924784" y="877653"/>
            <a:ext cx="3095246" cy="2687000"/>
          </a:xfrm>
          <a:prstGeom prst="rect">
            <a:avLst/>
          </a:prstGeom>
          <a:ln>
            <a:solidFill>
              <a:schemeClr val="tx1">
                <a:lumMod val="50000"/>
                <a:lumOff val="50000"/>
              </a:schemeClr>
            </a:solidFill>
          </a:ln>
        </p:spPr>
      </p:pic>
      <p:pic>
        <p:nvPicPr>
          <p:cNvPr id="14" name="Picture 13"/>
          <p:cNvPicPr>
            <a:picLocks noChangeAspect="1"/>
          </p:cNvPicPr>
          <p:nvPr>
            <p:custDataLst>
              <p:tags r:id="rId6"/>
            </p:custDataLst>
          </p:nvPr>
        </p:nvPicPr>
        <p:blipFill>
          <a:blip r:embed="rId16"/>
          <a:stretch>
            <a:fillRect/>
          </a:stretch>
        </p:blipFill>
        <p:spPr>
          <a:xfrm rot="20814545">
            <a:off x="8717915" y="4041210"/>
            <a:ext cx="3602644" cy="3082674"/>
          </a:xfrm>
          <a:prstGeom prst="rect">
            <a:avLst/>
          </a:prstGeom>
          <a:ln>
            <a:solidFill>
              <a:schemeClr val="tx1">
                <a:lumMod val="50000"/>
                <a:lumOff val="50000"/>
              </a:schemeClr>
            </a:solidFill>
          </a:ln>
        </p:spPr>
      </p:pic>
      <p:pic>
        <p:nvPicPr>
          <p:cNvPr id="17" name="Picture 16"/>
          <p:cNvPicPr/>
          <p:nvPr>
            <p:custDataLst>
              <p:tags r:id="rId7"/>
            </p:custDataLst>
          </p:nvPr>
        </p:nvPicPr>
        <p:blipFill>
          <a:blip r:embed="rId17">
            <a:extLst>
              <a:ext uri="{28A0092B-C50C-407E-A947-70E740481C1C}">
                <a14:useLocalDpi xmlns:a14="http://schemas.microsoft.com/office/drawing/2010/main" val="0"/>
              </a:ext>
            </a:extLst>
          </a:blip>
          <a:stretch>
            <a:fillRect/>
          </a:stretch>
        </p:blipFill>
        <p:spPr>
          <a:xfrm rot="20424646">
            <a:off x="4124882" y="4219155"/>
            <a:ext cx="3857795" cy="3484088"/>
          </a:xfrm>
          <a:prstGeom prst="rect">
            <a:avLst/>
          </a:prstGeom>
          <a:ln>
            <a:solidFill>
              <a:schemeClr val="tx1">
                <a:lumMod val="50000"/>
                <a:lumOff val="50000"/>
              </a:schemeClr>
            </a:solidFill>
          </a:ln>
        </p:spPr>
      </p:pic>
      <p:pic>
        <p:nvPicPr>
          <p:cNvPr id="16" name="Picture 15"/>
          <p:cNvPicPr>
            <a:picLocks noChangeAspect="1"/>
          </p:cNvPicPr>
          <p:nvPr>
            <p:custDataLst>
              <p:tags r:id="rId8"/>
            </p:custDataLst>
          </p:nvPr>
        </p:nvPicPr>
        <p:blipFill>
          <a:blip r:embed="rId18"/>
          <a:stretch>
            <a:fillRect/>
          </a:stretch>
        </p:blipFill>
        <p:spPr>
          <a:xfrm>
            <a:off x="3805996" y="2845683"/>
            <a:ext cx="5071800" cy="1528126"/>
          </a:xfrm>
          <a:prstGeom prst="rect">
            <a:avLst/>
          </a:prstGeom>
          <a:ln>
            <a:solidFill>
              <a:schemeClr val="tx1">
                <a:lumMod val="50000"/>
                <a:lumOff val="50000"/>
              </a:schemeClr>
            </a:solidFill>
          </a:ln>
        </p:spPr>
      </p:pic>
      <p:sp>
        <p:nvSpPr>
          <p:cNvPr id="4" name="Title 3"/>
          <p:cNvSpPr>
            <a:spLocks noGrp="1"/>
          </p:cNvSpPr>
          <p:nvPr>
            <p:ph type="title"/>
            <p:custDataLst>
              <p:tags r:id="rId9"/>
            </p:custDataLst>
          </p:nvPr>
        </p:nvSpPr>
        <p:spPr>
          <a:xfrm>
            <a:off x="1117177" y="-58189"/>
            <a:ext cx="10366845" cy="881532"/>
          </a:xfrm>
        </p:spPr>
        <p:txBody>
          <a:bodyPr/>
          <a:lstStyle/>
          <a:p>
            <a:r>
              <a:rPr lang="fr-CA" dirty="0"/>
              <a:t>Le Canada ne fait pas </a:t>
            </a:r>
            <a:r>
              <a:rPr lang="fr-CA" dirty="0" smtClean="0"/>
              <a:t>exception</a:t>
            </a:r>
            <a:endParaRPr lang="fr-CA" dirty="0"/>
          </a:p>
        </p:txBody>
      </p:sp>
    </p:spTree>
    <p:extLst>
      <p:ext uri="{BB962C8B-B14F-4D97-AF65-F5344CB8AC3E}">
        <p14:creationId xmlns:p14="http://schemas.microsoft.com/office/powerpoint/2010/main" val="503495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750" fill="hold"/>
                                        <p:tgtEl>
                                          <p:spTgt spid="10"/>
                                        </p:tgtEl>
                                        <p:attrNameLst>
                                          <p:attrName>ppt_w</p:attrName>
                                        </p:attrNameLst>
                                      </p:cBhvr>
                                      <p:tavLst>
                                        <p:tav tm="0">
                                          <p:val>
                                            <p:fltVal val="0"/>
                                          </p:val>
                                        </p:tav>
                                        <p:tav tm="100000">
                                          <p:val>
                                            <p:strVal val="#ppt_w"/>
                                          </p:val>
                                        </p:tav>
                                      </p:tavLst>
                                    </p:anim>
                                    <p:anim calcmode="lin" valueType="num">
                                      <p:cBhvr>
                                        <p:cTn id="8" dur="750" fill="hold"/>
                                        <p:tgtEl>
                                          <p:spTgt spid="10"/>
                                        </p:tgtEl>
                                        <p:attrNameLst>
                                          <p:attrName>ppt_h</p:attrName>
                                        </p:attrNameLst>
                                      </p:cBhvr>
                                      <p:tavLst>
                                        <p:tav tm="0">
                                          <p:val>
                                            <p:fltVal val="0"/>
                                          </p:val>
                                        </p:tav>
                                        <p:tav tm="100000">
                                          <p:val>
                                            <p:strVal val="#ppt_h"/>
                                          </p:val>
                                        </p:tav>
                                      </p:tavLst>
                                    </p:anim>
                                    <p:anim calcmode="lin" valueType="num">
                                      <p:cBhvr>
                                        <p:cTn id="9" dur="750" fill="hold"/>
                                        <p:tgtEl>
                                          <p:spTgt spid="10"/>
                                        </p:tgtEl>
                                        <p:attrNameLst>
                                          <p:attrName>style.rotation</p:attrName>
                                        </p:attrNameLst>
                                      </p:cBhvr>
                                      <p:tavLst>
                                        <p:tav tm="0">
                                          <p:val>
                                            <p:fltVal val="90"/>
                                          </p:val>
                                        </p:tav>
                                        <p:tav tm="100000">
                                          <p:val>
                                            <p:fltVal val="0"/>
                                          </p:val>
                                        </p:tav>
                                      </p:tavLst>
                                    </p:anim>
                                    <p:animEffect transition="in" filter="fade">
                                      <p:cBhvr>
                                        <p:cTn id="10" dur="750"/>
                                        <p:tgtEl>
                                          <p:spTgt spid="10"/>
                                        </p:tgtEl>
                                      </p:cBhvr>
                                    </p:animEffect>
                                  </p:childTnLst>
                                </p:cTn>
                              </p:par>
                            </p:childTnLst>
                          </p:cTn>
                        </p:par>
                        <p:par>
                          <p:cTn id="11" fill="hold">
                            <p:stCondLst>
                              <p:cond delay="750"/>
                            </p:stCondLst>
                            <p:childTnLst>
                              <p:par>
                                <p:cTn id="12" presetID="31" presetClass="entr" presetSubtype="0" fill="hold" nodeType="afterEffect">
                                  <p:stCondLst>
                                    <p:cond delay="0"/>
                                  </p:stCondLst>
                                  <p:childTnLst>
                                    <p:set>
                                      <p:cBhvr>
                                        <p:cTn id="13" dur="1" fill="hold">
                                          <p:stCondLst>
                                            <p:cond delay="0"/>
                                          </p:stCondLst>
                                        </p:cTn>
                                        <p:tgtEl>
                                          <p:spTgt spid="12"/>
                                        </p:tgtEl>
                                        <p:attrNameLst>
                                          <p:attrName>style.visibility</p:attrName>
                                        </p:attrNameLst>
                                      </p:cBhvr>
                                      <p:to>
                                        <p:strVal val="visible"/>
                                      </p:to>
                                    </p:set>
                                    <p:anim calcmode="lin" valueType="num">
                                      <p:cBhvr>
                                        <p:cTn id="14" dur="750" fill="hold"/>
                                        <p:tgtEl>
                                          <p:spTgt spid="12"/>
                                        </p:tgtEl>
                                        <p:attrNameLst>
                                          <p:attrName>ppt_w</p:attrName>
                                        </p:attrNameLst>
                                      </p:cBhvr>
                                      <p:tavLst>
                                        <p:tav tm="0">
                                          <p:val>
                                            <p:fltVal val="0"/>
                                          </p:val>
                                        </p:tav>
                                        <p:tav tm="100000">
                                          <p:val>
                                            <p:strVal val="#ppt_w"/>
                                          </p:val>
                                        </p:tav>
                                      </p:tavLst>
                                    </p:anim>
                                    <p:anim calcmode="lin" valueType="num">
                                      <p:cBhvr>
                                        <p:cTn id="15" dur="750" fill="hold"/>
                                        <p:tgtEl>
                                          <p:spTgt spid="12"/>
                                        </p:tgtEl>
                                        <p:attrNameLst>
                                          <p:attrName>ppt_h</p:attrName>
                                        </p:attrNameLst>
                                      </p:cBhvr>
                                      <p:tavLst>
                                        <p:tav tm="0">
                                          <p:val>
                                            <p:fltVal val="0"/>
                                          </p:val>
                                        </p:tav>
                                        <p:tav tm="100000">
                                          <p:val>
                                            <p:strVal val="#ppt_h"/>
                                          </p:val>
                                        </p:tav>
                                      </p:tavLst>
                                    </p:anim>
                                    <p:anim calcmode="lin" valueType="num">
                                      <p:cBhvr>
                                        <p:cTn id="16" dur="750" fill="hold"/>
                                        <p:tgtEl>
                                          <p:spTgt spid="12"/>
                                        </p:tgtEl>
                                        <p:attrNameLst>
                                          <p:attrName>style.rotation</p:attrName>
                                        </p:attrNameLst>
                                      </p:cBhvr>
                                      <p:tavLst>
                                        <p:tav tm="0">
                                          <p:val>
                                            <p:fltVal val="90"/>
                                          </p:val>
                                        </p:tav>
                                        <p:tav tm="100000">
                                          <p:val>
                                            <p:fltVal val="0"/>
                                          </p:val>
                                        </p:tav>
                                      </p:tavLst>
                                    </p:anim>
                                    <p:animEffect transition="in" filter="fade">
                                      <p:cBhvr>
                                        <p:cTn id="17" dur="750"/>
                                        <p:tgtEl>
                                          <p:spTgt spid="12"/>
                                        </p:tgtEl>
                                      </p:cBhvr>
                                    </p:animEffect>
                                  </p:childTnLst>
                                </p:cTn>
                              </p:par>
                            </p:childTnLst>
                          </p:cTn>
                        </p:par>
                        <p:par>
                          <p:cTn id="18" fill="hold">
                            <p:stCondLst>
                              <p:cond delay="1500"/>
                            </p:stCondLst>
                            <p:childTnLst>
                              <p:par>
                                <p:cTn id="19" presetID="31" presetClass="entr" presetSubtype="0" fill="hold" nodeType="afterEffect">
                                  <p:stCondLst>
                                    <p:cond delay="0"/>
                                  </p:stCondLst>
                                  <p:childTnLst>
                                    <p:set>
                                      <p:cBhvr>
                                        <p:cTn id="20" dur="1" fill="hold">
                                          <p:stCondLst>
                                            <p:cond delay="0"/>
                                          </p:stCondLst>
                                        </p:cTn>
                                        <p:tgtEl>
                                          <p:spTgt spid="13"/>
                                        </p:tgtEl>
                                        <p:attrNameLst>
                                          <p:attrName>style.visibility</p:attrName>
                                        </p:attrNameLst>
                                      </p:cBhvr>
                                      <p:to>
                                        <p:strVal val="visible"/>
                                      </p:to>
                                    </p:set>
                                    <p:anim calcmode="lin" valueType="num">
                                      <p:cBhvr>
                                        <p:cTn id="21" dur="750" fill="hold"/>
                                        <p:tgtEl>
                                          <p:spTgt spid="13"/>
                                        </p:tgtEl>
                                        <p:attrNameLst>
                                          <p:attrName>ppt_w</p:attrName>
                                        </p:attrNameLst>
                                      </p:cBhvr>
                                      <p:tavLst>
                                        <p:tav tm="0">
                                          <p:val>
                                            <p:fltVal val="0"/>
                                          </p:val>
                                        </p:tav>
                                        <p:tav tm="100000">
                                          <p:val>
                                            <p:strVal val="#ppt_w"/>
                                          </p:val>
                                        </p:tav>
                                      </p:tavLst>
                                    </p:anim>
                                    <p:anim calcmode="lin" valueType="num">
                                      <p:cBhvr>
                                        <p:cTn id="22" dur="750" fill="hold"/>
                                        <p:tgtEl>
                                          <p:spTgt spid="13"/>
                                        </p:tgtEl>
                                        <p:attrNameLst>
                                          <p:attrName>ppt_h</p:attrName>
                                        </p:attrNameLst>
                                      </p:cBhvr>
                                      <p:tavLst>
                                        <p:tav tm="0">
                                          <p:val>
                                            <p:fltVal val="0"/>
                                          </p:val>
                                        </p:tav>
                                        <p:tav tm="100000">
                                          <p:val>
                                            <p:strVal val="#ppt_h"/>
                                          </p:val>
                                        </p:tav>
                                      </p:tavLst>
                                    </p:anim>
                                    <p:anim calcmode="lin" valueType="num">
                                      <p:cBhvr>
                                        <p:cTn id="23" dur="750" fill="hold"/>
                                        <p:tgtEl>
                                          <p:spTgt spid="13"/>
                                        </p:tgtEl>
                                        <p:attrNameLst>
                                          <p:attrName>style.rotation</p:attrName>
                                        </p:attrNameLst>
                                      </p:cBhvr>
                                      <p:tavLst>
                                        <p:tav tm="0">
                                          <p:val>
                                            <p:fltVal val="90"/>
                                          </p:val>
                                        </p:tav>
                                        <p:tav tm="100000">
                                          <p:val>
                                            <p:fltVal val="0"/>
                                          </p:val>
                                        </p:tav>
                                      </p:tavLst>
                                    </p:anim>
                                    <p:animEffect transition="in" filter="fade">
                                      <p:cBhvr>
                                        <p:cTn id="24" dur="750"/>
                                        <p:tgtEl>
                                          <p:spTgt spid="13"/>
                                        </p:tgtEl>
                                      </p:cBhvr>
                                    </p:animEffect>
                                  </p:childTnLst>
                                </p:cTn>
                              </p:par>
                            </p:childTnLst>
                          </p:cTn>
                        </p:par>
                        <p:par>
                          <p:cTn id="25" fill="hold">
                            <p:stCondLst>
                              <p:cond delay="2250"/>
                            </p:stCondLst>
                            <p:childTnLst>
                              <p:par>
                                <p:cTn id="26" presetID="31" presetClass="entr" presetSubtype="0" fill="hold" nodeType="afterEffect">
                                  <p:stCondLst>
                                    <p:cond delay="0"/>
                                  </p:stCondLst>
                                  <p:childTnLst>
                                    <p:set>
                                      <p:cBhvr>
                                        <p:cTn id="27" dur="1" fill="hold">
                                          <p:stCondLst>
                                            <p:cond delay="0"/>
                                          </p:stCondLst>
                                        </p:cTn>
                                        <p:tgtEl>
                                          <p:spTgt spid="15"/>
                                        </p:tgtEl>
                                        <p:attrNameLst>
                                          <p:attrName>style.visibility</p:attrName>
                                        </p:attrNameLst>
                                      </p:cBhvr>
                                      <p:to>
                                        <p:strVal val="visible"/>
                                      </p:to>
                                    </p:set>
                                    <p:anim calcmode="lin" valueType="num">
                                      <p:cBhvr>
                                        <p:cTn id="28" dur="750" fill="hold"/>
                                        <p:tgtEl>
                                          <p:spTgt spid="15"/>
                                        </p:tgtEl>
                                        <p:attrNameLst>
                                          <p:attrName>ppt_w</p:attrName>
                                        </p:attrNameLst>
                                      </p:cBhvr>
                                      <p:tavLst>
                                        <p:tav tm="0">
                                          <p:val>
                                            <p:fltVal val="0"/>
                                          </p:val>
                                        </p:tav>
                                        <p:tav tm="100000">
                                          <p:val>
                                            <p:strVal val="#ppt_w"/>
                                          </p:val>
                                        </p:tav>
                                      </p:tavLst>
                                    </p:anim>
                                    <p:anim calcmode="lin" valueType="num">
                                      <p:cBhvr>
                                        <p:cTn id="29" dur="750" fill="hold"/>
                                        <p:tgtEl>
                                          <p:spTgt spid="15"/>
                                        </p:tgtEl>
                                        <p:attrNameLst>
                                          <p:attrName>ppt_h</p:attrName>
                                        </p:attrNameLst>
                                      </p:cBhvr>
                                      <p:tavLst>
                                        <p:tav tm="0">
                                          <p:val>
                                            <p:fltVal val="0"/>
                                          </p:val>
                                        </p:tav>
                                        <p:tav tm="100000">
                                          <p:val>
                                            <p:strVal val="#ppt_h"/>
                                          </p:val>
                                        </p:tav>
                                      </p:tavLst>
                                    </p:anim>
                                    <p:anim calcmode="lin" valueType="num">
                                      <p:cBhvr>
                                        <p:cTn id="30" dur="750" fill="hold"/>
                                        <p:tgtEl>
                                          <p:spTgt spid="15"/>
                                        </p:tgtEl>
                                        <p:attrNameLst>
                                          <p:attrName>style.rotation</p:attrName>
                                        </p:attrNameLst>
                                      </p:cBhvr>
                                      <p:tavLst>
                                        <p:tav tm="0">
                                          <p:val>
                                            <p:fltVal val="90"/>
                                          </p:val>
                                        </p:tav>
                                        <p:tav tm="100000">
                                          <p:val>
                                            <p:fltVal val="0"/>
                                          </p:val>
                                        </p:tav>
                                      </p:tavLst>
                                    </p:anim>
                                    <p:animEffect transition="in" filter="fade">
                                      <p:cBhvr>
                                        <p:cTn id="31" dur="750"/>
                                        <p:tgtEl>
                                          <p:spTgt spid="15"/>
                                        </p:tgtEl>
                                      </p:cBhvr>
                                    </p:animEffect>
                                  </p:childTnLst>
                                </p:cTn>
                              </p:par>
                            </p:childTnLst>
                          </p:cTn>
                        </p:par>
                        <p:par>
                          <p:cTn id="32" fill="hold">
                            <p:stCondLst>
                              <p:cond delay="3000"/>
                            </p:stCondLst>
                            <p:childTnLst>
                              <p:par>
                                <p:cTn id="33" presetID="31" presetClass="entr" presetSubtype="0" fill="hold" nodeType="afterEffect">
                                  <p:stCondLst>
                                    <p:cond delay="0"/>
                                  </p:stCondLst>
                                  <p:childTnLst>
                                    <p:set>
                                      <p:cBhvr>
                                        <p:cTn id="34" dur="1" fill="hold">
                                          <p:stCondLst>
                                            <p:cond delay="0"/>
                                          </p:stCondLst>
                                        </p:cTn>
                                        <p:tgtEl>
                                          <p:spTgt spid="14"/>
                                        </p:tgtEl>
                                        <p:attrNameLst>
                                          <p:attrName>style.visibility</p:attrName>
                                        </p:attrNameLst>
                                      </p:cBhvr>
                                      <p:to>
                                        <p:strVal val="visible"/>
                                      </p:to>
                                    </p:set>
                                    <p:anim calcmode="lin" valueType="num">
                                      <p:cBhvr>
                                        <p:cTn id="35" dur="1000" fill="hold"/>
                                        <p:tgtEl>
                                          <p:spTgt spid="14"/>
                                        </p:tgtEl>
                                        <p:attrNameLst>
                                          <p:attrName>ppt_w</p:attrName>
                                        </p:attrNameLst>
                                      </p:cBhvr>
                                      <p:tavLst>
                                        <p:tav tm="0">
                                          <p:val>
                                            <p:fltVal val="0"/>
                                          </p:val>
                                        </p:tav>
                                        <p:tav tm="100000">
                                          <p:val>
                                            <p:strVal val="#ppt_w"/>
                                          </p:val>
                                        </p:tav>
                                      </p:tavLst>
                                    </p:anim>
                                    <p:anim calcmode="lin" valueType="num">
                                      <p:cBhvr>
                                        <p:cTn id="36" dur="1000" fill="hold"/>
                                        <p:tgtEl>
                                          <p:spTgt spid="14"/>
                                        </p:tgtEl>
                                        <p:attrNameLst>
                                          <p:attrName>ppt_h</p:attrName>
                                        </p:attrNameLst>
                                      </p:cBhvr>
                                      <p:tavLst>
                                        <p:tav tm="0">
                                          <p:val>
                                            <p:fltVal val="0"/>
                                          </p:val>
                                        </p:tav>
                                        <p:tav tm="100000">
                                          <p:val>
                                            <p:strVal val="#ppt_h"/>
                                          </p:val>
                                        </p:tav>
                                      </p:tavLst>
                                    </p:anim>
                                    <p:anim calcmode="lin" valueType="num">
                                      <p:cBhvr>
                                        <p:cTn id="37" dur="1000" fill="hold"/>
                                        <p:tgtEl>
                                          <p:spTgt spid="14"/>
                                        </p:tgtEl>
                                        <p:attrNameLst>
                                          <p:attrName>style.rotation</p:attrName>
                                        </p:attrNameLst>
                                      </p:cBhvr>
                                      <p:tavLst>
                                        <p:tav tm="0">
                                          <p:val>
                                            <p:fltVal val="90"/>
                                          </p:val>
                                        </p:tav>
                                        <p:tav tm="100000">
                                          <p:val>
                                            <p:fltVal val="0"/>
                                          </p:val>
                                        </p:tav>
                                      </p:tavLst>
                                    </p:anim>
                                    <p:animEffect transition="in" filter="fade">
                                      <p:cBhvr>
                                        <p:cTn id="38" dur="1000"/>
                                        <p:tgtEl>
                                          <p:spTgt spid="14"/>
                                        </p:tgtEl>
                                      </p:cBhvr>
                                    </p:animEffect>
                                  </p:childTnLst>
                                </p:cTn>
                              </p:par>
                            </p:childTnLst>
                          </p:cTn>
                        </p:par>
                      </p:childTnLst>
                    </p:cTn>
                  </p:par>
                  <p:par>
                    <p:cTn id="39" fill="hold">
                      <p:stCondLst>
                        <p:cond delay="indefinite"/>
                      </p:stCondLst>
                      <p:childTnLst>
                        <p:par>
                          <p:cTn id="40" fill="hold">
                            <p:stCondLst>
                              <p:cond delay="0"/>
                            </p:stCondLst>
                            <p:childTnLst>
                              <p:par>
                                <p:cTn id="41" presetID="31" presetClass="entr" presetSubtype="0" fill="hold" nodeType="clickEffect">
                                  <p:stCondLst>
                                    <p:cond delay="0"/>
                                  </p:stCondLst>
                                  <p:childTnLst>
                                    <p:set>
                                      <p:cBhvr>
                                        <p:cTn id="42" dur="1" fill="hold">
                                          <p:stCondLst>
                                            <p:cond delay="0"/>
                                          </p:stCondLst>
                                        </p:cTn>
                                        <p:tgtEl>
                                          <p:spTgt spid="17"/>
                                        </p:tgtEl>
                                        <p:attrNameLst>
                                          <p:attrName>style.visibility</p:attrName>
                                        </p:attrNameLst>
                                      </p:cBhvr>
                                      <p:to>
                                        <p:strVal val="visible"/>
                                      </p:to>
                                    </p:set>
                                    <p:anim calcmode="lin" valueType="num">
                                      <p:cBhvr>
                                        <p:cTn id="43" dur="750" fill="hold"/>
                                        <p:tgtEl>
                                          <p:spTgt spid="17"/>
                                        </p:tgtEl>
                                        <p:attrNameLst>
                                          <p:attrName>ppt_w</p:attrName>
                                        </p:attrNameLst>
                                      </p:cBhvr>
                                      <p:tavLst>
                                        <p:tav tm="0">
                                          <p:val>
                                            <p:fltVal val="0"/>
                                          </p:val>
                                        </p:tav>
                                        <p:tav tm="100000">
                                          <p:val>
                                            <p:strVal val="#ppt_w"/>
                                          </p:val>
                                        </p:tav>
                                      </p:tavLst>
                                    </p:anim>
                                    <p:anim calcmode="lin" valueType="num">
                                      <p:cBhvr>
                                        <p:cTn id="44" dur="750" fill="hold"/>
                                        <p:tgtEl>
                                          <p:spTgt spid="17"/>
                                        </p:tgtEl>
                                        <p:attrNameLst>
                                          <p:attrName>ppt_h</p:attrName>
                                        </p:attrNameLst>
                                      </p:cBhvr>
                                      <p:tavLst>
                                        <p:tav tm="0">
                                          <p:val>
                                            <p:fltVal val="0"/>
                                          </p:val>
                                        </p:tav>
                                        <p:tav tm="100000">
                                          <p:val>
                                            <p:strVal val="#ppt_h"/>
                                          </p:val>
                                        </p:tav>
                                      </p:tavLst>
                                    </p:anim>
                                    <p:anim calcmode="lin" valueType="num">
                                      <p:cBhvr>
                                        <p:cTn id="45" dur="750" fill="hold"/>
                                        <p:tgtEl>
                                          <p:spTgt spid="17"/>
                                        </p:tgtEl>
                                        <p:attrNameLst>
                                          <p:attrName>style.rotation</p:attrName>
                                        </p:attrNameLst>
                                      </p:cBhvr>
                                      <p:tavLst>
                                        <p:tav tm="0">
                                          <p:val>
                                            <p:fltVal val="90"/>
                                          </p:val>
                                        </p:tav>
                                        <p:tav tm="100000">
                                          <p:val>
                                            <p:fltVal val="0"/>
                                          </p:val>
                                        </p:tav>
                                      </p:tavLst>
                                    </p:anim>
                                    <p:animEffect transition="in" filter="fade">
                                      <p:cBhvr>
                                        <p:cTn id="46" dur="750"/>
                                        <p:tgtEl>
                                          <p:spTgt spid="17"/>
                                        </p:tgtEl>
                                      </p:cBhvr>
                                    </p:animEffect>
                                  </p:childTnLst>
                                </p:cTn>
                              </p:par>
                            </p:childTnLst>
                          </p:cTn>
                        </p:par>
                      </p:childTnLst>
                    </p:cTn>
                  </p:par>
                  <p:par>
                    <p:cTn id="47" fill="hold">
                      <p:stCondLst>
                        <p:cond delay="indefinite"/>
                      </p:stCondLst>
                      <p:childTnLst>
                        <p:par>
                          <p:cTn id="48" fill="hold">
                            <p:stCondLst>
                              <p:cond delay="0"/>
                            </p:stCondLst>
                            <p:childTnLst>
                              <p:par>
                                <p:cTn id="49" presetID="31" presetClass="entr" presetSubtype="0" fill="hold" nodeType="clickEffect">
                                  <p:stCondLst>
                                    <p:cond delay="0"/>
                                  </p:stCondLst>
                                  <p:childTnLst>
                                    <p:set>
                                      <p:cBhvr>
                                        <p:cTn id="50" dur="1" fill="hold">
                                          <p:stCondLst>
                                            <p:cond delay="0"/>
                                          </p:stCondLst>
                                        </p:cTn>
                                        <p:tgtEl>
                                          <p:spTgt spid="16"/>
                                        </p:tgtEl>
                                        <p:attrNameLst>
                                          <p:attrName>style.visibility</p:attrName>
                                        </p:attrNameLst>
                                      </p:cBhvr>
                                      <p:to>
                                        <p:strVal val="visible"/>
                                      </p:to>
                                    </p:set>
                                    <p:anim calcmode="lin" valueType="num">
                                      <p:cBhvr>
                                        <p:cTn id="51" dur="750" fill="hold"/>
                                        <p:tgtEl>
                                          <p:spTgt spid="16"/>
                                        </p:tgtEl>
                                        <p:attrNameLst>
                                          <p:attrName>ppt_w</p:attrName>
                                        </p:attrNameLst>
                                      </p:cBhvr>
                                      <p:tavLst>
                                        <p:tav tm="0">
                                          <p:val>
                                            <p:fltVal val="0"/>
                                          </p:val>
                                        </p:tav>
                                        <p:tav tm="100000">
                                          <p:val>
                                            <p:strVal val="#ppt_w"/>
                                          </p:val>
                                        </p:tav>
                                      </p:tavLst>
                                    </p:anim>
                                    <p:anim calcmode="lin" valueType="num">
                                      <p:cBhvr>
                                        <p:cTn id="52" dur="750" fill="hold"/>
                                        <p:tgtEl>
                                          <p:spTgt spid="16"/>
                                        </p:tgtEl>
                                        <p:attrNameLst>
                                          <p:attrName>ppt_h</p:attrName>
                                        </p:attrNameLst>
                                      </p:cBhvr>
                                      <p:tavLst>
                                        <p:tav tm="0">
                                          <p:val>
                                            <p:fltVal val="0"/>
                                          </p:val>
                                        </p:tav>
                                        <p:tav tm="100000">
                                          <p:val>
                                            <p:strVal val="#ppt_h"/>
                                          </p:val>
                                        </p:tav>
                                      </p:tavLst>
                                    </p:anim>
                                    <p:anim calcmode="lin" valueType="num">
                                      <p:cBhvr>
                                        <p:cTn id="53" dur="750" fill="hold"/>
                                        <p:tgtEl>
                                          <p:spTgt spid="16"/>
                                        </p:tgtEl>
                                        <p:attrNameLst>
                                          <p:attrName>style.rotation</p:attrName>
                                        </p:attrNameLst>
                                      </p:cBhvr>
                                      <p:tavLst>
                                        <p:tav tm="0">
                                          <p:val>
                                            <p:fltVal val="90"/>
                                          </p:val>
                                        </p:tav>
                                        <p:tav tm="100000">
                                          <p:val>
                                            <p:fltVal val="0"/>
                                          </p:val>
                                        </p:tav>
                                      </p:tavLst>
                                    </p:anim>
                                    <p:animEffect transition="in" filter="fade">
                                      <p:cBhvr>
                                        <p:cTn id="54" dur="75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custDataLst>
              <p:tags r:id="rId1"/>
            </p:custDataLst>
          </p:nvPr>
        </p:nvSpPr>
        <p:spPr>
          <a:xfrm>
            <a:off x="1272538" y="1581407"/>
            <a:ext cx="10716801" cy="4917159"/>
          </a:xfrm>
        </p:spPr>
        <p:txBody>
          <a:bodyPr>
            <a:normAutofit/>
          </a:bodyPr>
          <a:lstStyle/>
          <a:p>
            <a:pPr marL="0" indent="0">
              <a:buNone/>
            </a:pPr>
            <a:r>
              <a:rPr lang="fr-CA" u="sng" dirty="0"/>
              <a:t>Des plafonds de prix transparents</a:t>
            </a:r>
            <a:r>
              <a:rPr lang="fr-CA" dirty="0"/>
              <a:t> – </a:t>
            </a:r>
            <a:r>
              <a:rPr lang="fr-CA" dirty="0" err="1"/>
              <a:t>PCMp</a:t>
            </a:r>
            <a:r>
              <a:rPr lang="fr-CA" dirty="0"/>
              <a:t> et PCM</a:t>
            </a:r>
          </a:p>
          <a:p>
            <a:r>
              <a:rPr lang="fr-CA" dirty="0"/>
              <a:t>Les prix courants de tous les médicaments brevetés qui sont au-dessus de la médiane des pays du CEPMB11 seront réduits – pour être appliqués à compter du 1</a:t>
            </a:r>
            <a:r>
              <a:rPr lang="fr-CA" baseline="30000" dirty="0"/>
              <a:t>er</a:t>
            </a:r>
            <a:r>
              <a:rPr lang="fr-CA" dirty="0"/>
              <a:t> janvier 2021.</a:t>
            </a:r>
          </a:p>
          <a:p>
            <a:pPr marL="0" indent="0">
              <a:buNone/>
            </a:pPr>
            <a:endParaRPr lang="fr-CA" dirty="0"/>
          </a:p>
          <a:p>
            <a:pPr marL="0" indent="0">
              <a:buNone/>
            </a:pPr>
            <a:r>
              <a:rPr lang="fr-CA" u="sng" dirty="0"/>
              <a:t>Plafonds de prix confidentiels</a:t>
            </a:r>
            <a:r>
              <a:rPr lang="fr-CA" dirty="0"/>
              <a:t> – PEM (nouveaux médicaments de catégorie I seulement)</a:t>
            </a:r>
            <a:endParaRPr lang="fr-CA" sz="1500" u="sng" dirty="0"/>
          </a:p>
          <a:p>
            <a:r>
              <a:rPr lang="fr-CA" dirty="0"/>
              <a:t>Le prix net doit être inférieur au plafond de prix établi par les nouveaux facteurs (seuil de </a:t>
            </a:r>
            <a:r>
              <a:rPr lang="fr-CA" dirty="0" smtClean="0"/>
              <a:t>60 000 $/</a:t>
            </a:r>
            <a:r>
              <a:rPr lang="fr-CA" dirty="0"/>
              <a:t>AVAQ + autres réductions de prix si les revenus dépassent 25 M$/année).</a:t>
            </a:r>
          </a:p>
          <a:p>
            <a:r>
              <a:rPr lang="fr-CA" dirty="0"/>
              <a:t>Les médicaments destinés aux maladies rares donneront droit à un prix plafond équivalant à 1,5 fois le prix de rentabilité (</a:t>
            </a:r>
            <a:r>
              <a:rPr lang="fr-CA" dirty="0" smtClean="0"/>
              <a:t>c’est-à-dire </a:t>
            </a:r>
            <a:r>
              <a:rPr lang="fr-CA" dirty="0"/>
              <a:t>le prix à 60 000 $/AVAFQ).</a:t>
            </a:r>
          </a:p>
          <a:p>
            <a:pPr marL="0" indent="0">
              <a:buNone/>
            </a:pPr>
            <a:endParaRPr lang="fr-CA" dirty="0"/>
          </a:p>
          <a:p>
            <a:r>
              <a:rPr lang="fr-CA" dirty="0"/>
              <a:t>Doit entrer en vigueur le 1</a:t>
            </a:r>
            <a:r>
              <a:rPr lang="fr-CA" baseline="30000" dirty="0"/>
              <a:t>er</a:t>
            </a:r>
            <a:r>
              <a:rPr lang="fr-CA" dirty="0"/>
              <a:t> janvier 2021.</a:t>
            </a:r>
          </a:p>
          <a:p>
            <a:endParaRPr lang="fr-CA" dirty="0"/>
          </a:p>
          <a:p>
            <a:endParaRPr lang="fr-CA" dirty="0"/>
          </a:p>
          <a:p>
            <a:endParaRPr lang="fr-CA" dirty="0"/>
          </a:p>
        </p:txBody>
      </p:sp>
      <p:sp>
        <p:nvSpPr>
          <p:cNvPr id="3" name="Title 2"/>
          <p:cNvSpPr>
            <a:spLocks noGrp="1"/>
          </p:cNvSpPr>
          <p:nvPr>
            <p:ph type="title"/>
            <p:custDataLst>
              <p:tags r:id="rId2"/>
            </p:custDataLst>
          </p:nvPr>
        </p:nvSpPr>
        <p:spPr>
          <a:xfrm>
            <a:off x="1265165" y="196223"/>
            <a:ext cx="10366845" cy="881532"/>
          </a:xfrm>
        </p:spPr>
        <p:txBody>
          <a:bodyPr/>
          <a:lstStyle/>
          <a:p>
            <a:r>
              <a:rPr lang="fr-CA" dirty="0"/>
              <a:t>À quoi </a:t>
            </a:r>
            <a:r>
              <a:rPr lang="fr-CA" dirty="0" smtClean="0"/>
              <a:t>s’attendre </a:t>
            </a:r>
            <a:r>
              <a:rPr lang="fr-CA" dirty="0"/>
              <a:t>après </a:t>
            </a:r>
            <a:r>
              <a:rPr lang="fr-CA" dirty="0" smtClean="0"/>
              <a:t>l’entrée </a:t>
            </a:r>
            <a:r>
              <a:rPr lang="fr-CA" dirty="0"/>
              <a:t>en vigueur </a:t>
            </a:r>
            <a:r>
              <a:rPr lang="fr-CA" dirty="0" smtClean="0"/>
              <a:t>en </a:t>
            </a:r>
            <a:r>
              <a:rPr lang="fr-CA" dirty="0"/>
              <a:t>juillet 2020</a:t>
            </a:r>
            <a:r>
              <a:rPr dirty="0"/>
              <a:t/>
            </a:r>
            <a:br>
              <a:rPr dirty="0"/>
            </a:br>
            <a:r>
              <a:rPr lang="fr-CA" sz="2000" dirty="0"/>
              <a:t>Nonobstant les dispositions transitoires</a:t>
            </a:r>
          </a:p>
        </p:txBody>
      </p:sp>
      <p:sp>
        <p:nvSpPr>
          <p:cNvPr id="4" name="Slide Number Placeholder 3"/>
          <p:cNvSpPr>
            <a:spLocks noGrp="1"/>
          </p:cNvSpPr>
          <p:nvPr>
            <p:ph type="sldNum" sz="quarter" idx="4294967295"/>
            <p:custDataLst>
              <p:tags r:id="rId3"/>
            </p:custDataLst>
          </p:nvPr>
        </p:nvSpPr>
        <p:spPr>
          <a:xfrm>
            <a:off x="259080" y="5730240"/>
            <a:ext cx="516449" cy="525780"/>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47DBEAC-8B79-F045-AB5E-EB5B72EE06CE}" type="slidenum">
              <a:rPr kumimoji="0" lang="en-US" sz="1200" b="0" i="0" u="none" strike="noStrike" kern="1200" cap="none" spc="0" normalizeH="0" baseline="0" noProof="0" smtClean="0">
                <a:ln>
                  <a:noFill/>
                </a:ln>
                <a:solidFill>
                  <a:srgbClr val="000000">
                    <a:tint val="75000"/>
                  </a:srgbClr>
                </a:solidFill>
                <a:effectLst/>
                <a:uLnTx/>
                <a:uFillTx/>
                <a:latin typeface="Arial" panose="020B06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40</a:t>
            </a:fld>
            <a:endParaRPr kumimoji="0" lang="fr-CA" sz="1200" b="0" i="0" u="none" strike="noStrike" kern="1200" cap="none" spc="0" normalizeH="0" baseline="0" noProof="0" dirty="0">
              <a:ln>
                <a:noFill/>
              </a:ln>
              <a:solidFill>
                <a:srgbClr val="000000">
                  <a:tint val="75000"/>
                </a:srgbClr>
              </a:solidFill>
              <a:effectLst/>
              <a:uLnTx/>
              <a:uFillTx/>
              <a:latin typeface="Arial" panose="020B0604020202020204"/>
              <a:ea typeface="+mn-ea"/>
              <a:cs typeface="+mn-cs"/>
            </a:endParaRPr>
          </a:p>
        </p:txBody>
      </p:sp>
      <p:sp>
        <p:nvSpPr>
          <p:cNvPr id="5" name="TextBox 4"/>
          <p:cNvSpPr txBox="1"/>
          <p:nvPr>
            <p:custDataLst>
              <p:tags r:id="rId4"/>
            </p:custDataLst>
          </p:nvPr>
        </p:nvSpPr>
        <p:spPr>
          <a:xfrm>
            <a:off x="1457325" y="5730240"/>
            <a:ext cx="2977354" cy="954107"/>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CA" sz="1400" b="0" i="0" u="none" strike="noStrike" kern="1200" cap="none" spc="0" normalizeH="0" baseline="0" noProof="0" dirty="0">
                <a:ln>
                  <a:noFill/>
                </a:ln>
                <a:solidFill>
                  <a:srgbClr val="000000"/>
                </a:solidFill>
                <a:effectLst/>
                <a:uLnTx/>
                <a:uFillTx/>
                <a:latin typeface="Arial" panose="020B0604020202020204"/>
              </a:rPr>
              <a:t>PCMp – Prix courant maximum provisoire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r-CA" sz="1400" b="0" i="0" u="none" strike="noStrike" kern="1200" cap="none" spc="0" normalizeH="0" baseline="0" noProof="0" dirty="0">
                <a:ln>
                  <a:noFill/>
                </a:ln>
                <a:solidFill>
                  <a:srgbClr val="000000"/>
                </a:solidFill>
                <a:effectLst/>
                <a:uLnTx/>
                <a:uFillTx/>
                <a:latin typeface="Arial" panose="020B0604020202020204"/>
              </a:rPr>
              <a:t>PCM – Prix courant maximum</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r-CA" sz="1400" b="0" i="0" u="none" strike="noStrike" kern="1200" cap="none" spc="0" normalizeH="0" baseline="0" noProof="0" dirty="0">
                <a:ln>
                  <a:noFill/>
                </a:ln>
                <a:solidFill>
                  <a:srgbClr val="000000"/>
                </a:solidFill>
                <a:effectLst/>
                <a:uLnTx/>
                <a:uFillTx/>
                <a:latin typeface="Arial" panose="020B0604020202020204"/>
              </a:rPr>
              <a:t>PEM – Prix escompté maximum</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r-CA" sz="1400" b="0" i="0" u="none" strike="noStrike" kern="1200" cap="none" spc="0" normalizeH="0" baseline="0" noProof="0" dirty="0">
                <a:ln>
                  <a:noFill/>
                </a:ln>
                <a:solidFill>
                  <a:srgbClr val="000000"/>
                </a:solidFill>
                <a:effectLst/>
                <a:uLnTx/>
                <a:uFillTx/>
                <a:latin typeface="Arial" panose="020B0604020202020204"/>
              </a:rPr>
              <a:t>AVAQ – Années de vie ajustées en fonction de la qualité</a:t>
            </a:r>
          </a:p>
        </p:txBody>
      </p:sp>
    </p:spTree>
    <p:extLst>
      <p:ext uri="{BB962C8B-B14F-4D97-AF65-F5344CB8AC3E}">
        <p14:creationId xmlns:p14="http://schemas.microsoft.com/office/powerpoint/2010/main" val="60100811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Diagram 5"/>
          <p:cNvGraphicFramePr/>
          <p:nvPr>
            <p:custDataLst>
              <p:tags r:id="rId1"/>
            </p:custDataLst>
            <p:extLst>
              <p:ext uri="{D42A27DB-BD31-4B8C-83A1-F6EECF244321}">
                <p14:modId xmlns:p14="http://schemas.microsoft.com/office/powerpoint/2010/main" val="4075434808"/>
              </p:ext>
            </p:extLst>
          </p:nvPr>
        </p:nvGraphicFramePr>
        <p:xfrm>
          <a:off x="1272540" y="1409700"/>
          <a:ext cx="9849550" cy="5175249"/>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sp>
        <p:nvSpPr>
          <p:cNvPr id="3" name="Title 2">
            <a:extLst>
              <a:ext uri="{FF2B5EF4-FFF2-40B4-BE49-F238E27FC236}">
                <a16:creationId xmlns:a16="http://schemas.microsoft.com/office/drawing/2014/main" id="{16A0D8AF-E85D-4CB9-A1DA-5D92133A1871}"/>
              </a:ext>
            </a:extLst>
          </p:cNvPr>
          <p:cNvSpPr>
            <a:spLocks noGrp="1"/>
          </p:cNvSpPr>
          <p:nvPr>
            <p:ph type="title"/>
            <p:custDataLst>
              <p:tags r:id="rId2"/>
            </p:custDataLst>
          </p:nvPr>
        </p:nvSpPr>
        <p:spPr/>
        <p:txBody>
          <a:bodyPr>
            <a:normAutofit/>
          </a:bodyPr>
          <a:lstStyle/>
          <a:p>
            <a:r>
              <a:rPr lang="fr-CA"/>
              <a:t>Prochaines étapes de la consultation portant sur les lignes directrices du CEPMB.</a:t>
            </a:r>
          </a:p>
        </p:txBody>
      </p:sp>
      <p:sp>
        <p:nvSpPr>
          <p:cNvPr id="4" name="Slide Number Placeholder 3">
            <a:extLst>
              <a:ext uri="{FF2B5EF4-FFF2-40B4-BE49-F238E27FC236}">
                <a16:creationId xmlns:a16="http://schemas.microsoft.com/office/drawing/2014/main" id="{751DCBC5-BB89-48E5-B3C8-A45C9A53A37B}"/>
              </a:ext>
            </a:extLst>
          </p:cNvPr>
          <p:cNvSpPr>
            <a:spLocks noGrp="1"/>
          </p:cNvSpPr>
          <p:nvPr>
            <p:ph type="sldNum" sz="quarter" idx="4294967295"/>
            <p:custDataLst>
              <p:tags r:id="rId3"/>
            </p:custDataLst>
          </p:nvPr>
        </p:nvSpPr>
        <p:spPr>
          <a:xfrm>
            <a:off x="138544" y="5680250"/>
            <a:ext cx="486295"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47DBEAC-8B79-F045-AB5E-EB5B72EE06CE}" type="slidenum">
              <a:rPr kumimoji="0" lang="en-US" sz="1200" b="0" i="0" u="none" strike="noStrike" kern="1200" cap="none" spc="0" normalizeH="0" baseline="0" noProof="0" smtClean="0">
                <a:ln>
                  <a:noFill/>
                </a:ln>
                <a:solidFill>
                  <a:srgbClr val="000000">
                    <a:tint val="75000"/>
                  </a:srgbClr>
                </a:solidFill>
                <a:effectLst/>
                <a:uLnTx/>
                <a:uFillTx/>
                <a:latin typeface="Arial" panose="020B06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41</a:t>
            </a:fld>
            <a:endParaRPr kumimoji="0" lang="fr-CA" sz="1200" b="0" i="0" u="none" strike="noStrike" kern="1200" cap="none" spc="0" normalizeH="0" baseline="0" noProof="0" dirty="0">
              <a:ln>
                <a:noFill/>
              </a:ln>
              <a:solidFill>
                <a:srgbClr val="000000">
                  <a:tint val="75000"/>
                </a:srgbClr>
              </a:solidFill>
              <a:effectLst/>
              <a:uLnTx/>
              <a:uFillTx/>
              <a:latin typeface="Arial" panose="020B0604020202020204"/>
              <a:ea typeface="+mn-ea"/>
              <a:cs typeface="+mn-cs"/>
            </a:endParaRPr>
          </a:p>
        </p:txBody>
      </p:sp>
    </p:spTree>
    <p:extLst>
      <p:ext uri="{BB962C8B-B14F-4D97-AF65-F5344CB8AC3E}">
        <p14:creationId xmlns:p14="http://schemas.microsoft.com/office/powerpoint/2010/main" val="280831679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p:txBody>
          <a:bodyPr/>
          <a:lstStyle/>
          <a:p>
            <a:r>
              <a:rPr lang="fr-CA"/>
              <a:t>Merci</a:t>
            </a:r>
          </a:p>
        </p:txBody>
      </p:sp>
      <p:sp>
        <p:nvSpPr>
          <p:cNvPr id="3" name="Text Placeholder 2"/>
          <p:cNvSpPr>
            <a:spLocks noGrp="1"/>
          </p:cNvSpPr>
          <p:nvPr>
            <p:ph type="body" sz="quarter" idx="10"/>
            <p:custDataLst>
              <p:tags r:id="rId2"/>
            </p:custDataLst>
          </p:nvPr>
        </p:nvSpPr>
        <p:spPr/>
        <p:txBody>
          <a:bodyPr/>
          <a:lstStyle/>
          <a:p>
            <a:endParaRPr lang="en-CA"/>
          </a:p>
        </p:txBody>
      </p:sp>
    </p:spTree>
    <p:extLst>
      <p:ext uri="{BB962C8B-B14F-4D97-AF65-F5344CB8AC3E}">
        <p14:creationId xmlns:p14="http://schemas.microsoft.com/office/powerpoint/2010/main" val="247361887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p:txBody>
          <a:bodyPr/>
          <a:lstStyle/>
          <a:p>
            <a:r>
              <a:rPr lang="fr-CA" dirty="0"/>
              <a:t>Défis auxquels font face les payeurs publics et privés</a:t>
            </a:r>
          </a:p>
        </p:txBody>
      </p:sp>
      <p:sp>
        <p:nvSpPr>
          <p:cNvPr id="5" name="Text Placeholder 4"/>
          <p:cNvSpPr>
            <a:spLocks noGrp="1"/>
          </p:cNvSpPr>
          <p:nvPr>
            <p:ph type="body" sz="quarter" idx="13"/>
            <p:custDataLst>
              <p:tags r:id="rId2"/>
            </p:custDataLst>
          </p:nvPr>
        </p:nvSpPr>
        <p:spPr>
          <a:xfrm>
            <a:off x="1272538" y="1619076"/>
            <a:ext cx="7629939" cy="4737276"/>
          </a:xfrm>
        </p:spPr>
        <p:txBody>
          <a:bodyPr>
            <a:normAutofit fontScale="92500" lnSpcReduction="10000"/>
          </a:bodyPr>
          <a:lstStyle/>
          <a:p>
            <a:pPr marL="457200" indent="-457200">
              <a:buFont typeface="+mj-lt"/>
              <a:buAutoNum type="arabicPeriod"/>
            </a:pPr>
            <a:r>
              <a:rPr lang="fr-CA" sz="1800" dirty="0"/>
              <a:t>Données probantes insuffisantes sur l’efficacité, l’innocuité et la rentabilité des médicaments pour appuyer les décisions relatives à l’assurance-médicaments </a:t>
            </a:r>
          </a:p>
          <a:p>
            <a:pPr marL="457200" indent="-457200">
              <a:buFont typeface="+mj-lt"/>
              <a:buAutoNum type="arabicPeriod"/>
            </a:pPr>
            <a:r>
              <a:rPr lang="fr-CA" sz="1800" dirty="0"/>
              <a:t>Prix des médicaments extrêmement élevé et croissance rapide des dépenses pour une minorité de patients</a:t>
            </a:r>
          </a:p>
          <a:p>
            <a:pPr marL="457200" indent="-457200">
              <a:buFont typeface="+mj-lt"/>
              <a:buAutoNum type="arabicPeriod"/>
            </a:pPr>
            <a:endParaRPr lang="en-US" sz="1400" dirty="0"/>
          </a:p>
          <a:p>
            <a:r>
              <a:rPr lang="fr-CA" dirty="0"/>
              <a:t>L’Alliance pancanadienne pharmaceutique (APP) et l’Association canadienne des compagnies d’assurances de personnes (ACCAP) ont demandé au gouvernement fédéral de renforcer son soutien aux médicaments à coût élevé. </a:t>
            </a:r>
          </a:p>
          <a:p>
            <a:endParaRPr lang="en-US" dirty="0"/>
          </a:p>
          <a:p>
            <a:r>
              <a:rPr lang="fr-CA" sz="1800" dirty="0"/>
              <a:t>Tous les payeurs,</a:t>
            </a:r>
            <a:r>
              <a:rPr lang="fr-CA" dirty="0"/>
              <a:t> publics, privés, </a:t>
            </a:r>
            <a:r>
              <a:rPr lang="fr-CA" sz="1800" dirty="0"/>
              <a:t>nationaux ou internationaux, ont peu de pouvoir pour négocier des médicaments qui n’ont que peu ou pas d’options thérapeutiques.</a:t>
            </a:r>
          </a:p>
          <a:p>
            <a:endParaRPr lang="en-US" dirty="0"/>
          </a:p>
          <a:p>
            <a:r>
              <a:rPr lang="fr-CA" dirty="0"/>
              <a:t>De nombreux pays développés dotés d’un système de santé universel envisagent de « nouveaux outils » pour uniformiser les règles du jeu avec l’industrie. </a:t>
            </a:r>
          </a:p>
        </p:txBody>
      </p:sp>
      <p:sp>
        <p:nvSpPr>
          <p:cNvPr id="13" name="Slide Number Placeholder 3"/>
          <p:cNvSpPr>
            <a:spLocks noGrp="1"/>
          </p:cNvSpPr>
          <p:nvPr>
            <p:ph type="sldNum" sz="quarter" idx="4294967295"/>
            <p:custDataLst>
              <p:tags r:id="rId3"/>
            </p:custDataLst>
          </p:nvPr>
        </p:nvSpPr>
        <p:spPr>
          <a:xfrm>
            <a:off x="259080" y="5730240"/>
            <a:ext cx="516449" cy="525780"/>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47DBEAC-8B79-F045-AB5E-EB5B72EE06CE}" type="slidenum">
              <a:rPr kumimoji="0" lang="en-US" sz="1200" b="0" i="0" u="none" strike="noStrike" kern="1200" cap="none" spc="0" normalizeH="0" baseline="0" noProof="0" smtClean="0">
                <a:ln>
                  <a:noFill/>
                </a:ln>
                <a:solidFill>
                  <a:srgbClr val="000000">
                    <a:tint val="75000"/>
                  </a:srgbClr>
                </a:solidFill>
                <a:effectLst/>
                <a:uLnTx/>
                <a:uFillTx/>
                <a:latin typeface="Arial" panose="020B06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a:ln>
                <a:noFill/>
              </a:ln>
              <a:solidFill>
                <a:srgbClr val="000000">
                  <a:tint val="75000"/>
                </a:srgbClr>
              </a:solidFill>
              <a:effectLst/>
              <a:uLnTx/>
              <a:uFillTx/>
              <a:latin typeface="Arial" panose="020B0604020202020204"/>
              <a:ea typeface="+mn-ea"/>
              <a:cs typeface="+mn-cs"/>
            </a:endParaRPr>
          </a:p>
        </p:txBody>
      </p:sp>
      <p:pic>
        <p:nvPicPr>
          <p:cNvPr id="23" name="Picture 22"/>
          <p:cNvPicPr>
            <a:picLocks noChangeAspect="1"/>
          </p:cNvPicPr>
          <p:nvPr>
            <p:custDataLst>
              <p:tags r:id="rId4"/>
            </p:custDataLst>
          </p:nvPr>
        </p:nvPicPr>
        <p:blipFill>
          <a:blip r:embed="rId11"/>
          <a:stretch>
            <a:fillRect/>
          </a:stretch>
        </p:blipFill>
        <p:spPr>
          <a:xfrm rot="3844774">
            <a:off x="8981526" y="2081105"/>
            <a:ext cx="3286029" cy="3944454"/>
          </a:xfrm>
          <a:prstGeom prst="rect">
            <a:avLst/>
          </a:prstGeom>
        </p:spPr>
      </p:pic>
      <p:sp>
        <p:nvSpPr>
          <p:cNvPr id="26" name="Rectangle 25"/>
          <p:cNvSpPr/>
          <p:nvPr>
            <p:custDataLst>
              <p:tags r:id="rId5"/>
            </p:custDataLst>
          </p:nvPr>
        </p:nvSpPr>
        <p:spPr>
          <a:xfrm>
            <a:off x="9104600" y="2006626"/>
            <a:ext cx="2862113" cy="923330"/>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CA" sz="1800" b="1" i="0" u="none" strike="noStrike" cap="none" normalizeH="0" baseline="0" noProof="0" dirty="0">
                <a:ln>
                  <a:noFill/>
                </a:ln>
                <a:solidFill>
                  <a:srgbClr val="000000">
                    <a:lumMod val="85000"/>
                    <a:lumOff val="15000"/>
                  </a:srgbClr>
                </a:solidFill>
                <a:uLnTx/>
                <a:uFillTx/>
                <a:latin typeface="Arial" panose="020B0604020202020204"/>
                <a:ea typeface="+mn-ea"/>
                <a:cs typeface="+mn-cs"/>
              </a:rPr>
              <a:t>Dépenses en médicaments d’ordonnance, 2018</a:t>
            </a:r>
          </a:p>
        </p:txBody>
      </p:sp>
      <p:sp>
        <p:nvSpPr>
          <p:cNvPr id="27" name="Rectangle 26"/>
          <p:cNvSpPr/>
          <p:nvPr>
            <p:custDataLst>
              <p:tags r:id="rId6"/>
            </p:custDataLst>
          </p:nvPr>
        </p:nvSpPr>
        <p:spPr>
          <a:xfrm>
            <a:off x="9933975" y="3190306"/>
            <a:ext cx="697627" cy="584775"/>
          </a:xfrm>
          <a:prstGeom prst="rect">
            <a:avLst/>
          </a:prstGeom>
          <a:noFill/>
        </p:spPr>
        <p:txBody>
          <a:bodyPr wrap="non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CA" sz="1200" b="1" i="0" u="none" strike="noStrike" cap="none" normalizeH="0" baseline="0" noProof="0">
                <a:ln w="10160">
                  <a:solidFill>
                    <a:srgbClr val="D9D9D9"/>
                  </a:solidFill>
                  <a:prstDash val="solid"/>
                </a:ln>
                <a:solidFill>
                  <a:srgbClr val="FFFFFF"/>
                </a:solidFill>
                <a:effectLst>
                  <a:outerShdw blurRad="38100" dist="22860" dir="5400000" algn="tl" rotWithShape="0">
                    <a:srgbClr val="000000">
                      <a:alpha val="30000"/>
                    </a:srgbClr>
                  </a:outerShdw>
                </a:effectLst>
                <a:uLnTx/>
                <a:uFillTx/>
                <a:latin typeface="Arial" panose="020B0604020202020204"/>
                <a:ea typeface="+mn-ea"/>
                <a:cs typeface="+mn-cs"/>
              </a:rPr>
              <a:t>Public</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CA" sz="2000" b="1" i="0" u="none" strike="noStrike" cap="none" normalizeH="0" baseline="0" noProof="0">
                <a:ln w="10160">
                  <a:solidFill>
                    <a:srgbClr val="D9D9D9"/>
                  </a:solidFill>
                  <a:prstDash val="solid"/>
                </a:ln>
                <a:solidFill>
                  <a:srgbClr val="FFFFFF"/>
                </a:solidFill>
                <a:effectLst>
                  <a:outerShdw blurRad="38100" dist="22860" dir="5400000" algn="tl" rotWithShape="0">
                    <a:srgbClr val="000000">
                      <a:alpha val="30000"/>
                    </a:srgbClr>
                  </a:outerShdw>
                </a:effectLst>
                <a:uLnTx/>
                <a:uFillTx/>
                <a:latin typeface="Arial" panose="020B0604020202020204"/>
                <a:ea typeface="+mn-ea"/>
                <a:cs typeface="+mn-cs"/>
              </a:rPr>
              <a:t>43 %</a:t>
            </a:r>
          </a:p>
        </p:txBody>
      </p:sp>
      <p:sp>
        <p:nvSpPr>
          <p:cNvPr id="28" name="Rectangle 27"/>
          <p:cNvSpPr/>
          <p:nvPr>
            <p:custDataLst>
              <p:tags r:id="rId7"/>
            </p:custDataLst>
          </p:nvPr>
        </p:nvSpPr>
        <p:spPr>
          <a:xfrm>
            <a:off x="9797325" y="4727751"/>
            <a:ext cx="697627" cy="584775"/>
          </a:xfrm>
          <a:prstGeom prst="rect">
            <a:avLst/>
          </a:prstGeom>
          <a:noFill/>
        </p:spPr>
        <p:txBody>
          <a:bodyPr wrap="non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CA" sz="1200" b="1" i="0" u="none" strike="noStrike" cap="none" normalizeH="0" baseline="0" noProof="0" dirty="0">
                <a:ln w="10160">
                  <a:solidFill>
                    <a:srgbClr val="D9D9D9"/>
                  </a:solidFill>
                  <a:prstDash val="solid"/>
                </a:ln>
                <a:solidFill>
                  <a:srgbClr val="FFFFFF"/>
                </a:solidFill>
                <a:effectLst>
                  <a:outerShdw blurRad="38100" dist="22860" dir="5400000" algn="tl" rotWithShape="0">
                    <a:srgbClr val="000000">
                      <a:alpha val="30000"/>
                    </a:srgbClr>
                  </a:outerShdw>
                </a:effectLst>
                <a:uLnTx/>
                <a:uFillTx/>
                <a:latin typeface="Arial" panose="020B0604020202020204"/>
                <a:ea typeface="+mn-ea"/>
                <a:cs typeface="+mn-cs"/>
              </a:rPr>
              <a:t>Privé</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CA" sz="2000" b="1" i="0" u="none" strike="noStrike" cap="none" normalizeH="0" baseline="0" noProof="0" dirty="0">
                <a:ln w="10160">
                  <a:solidFill>
                    <a:srgbClr val="D9D9D9"/>
                  </a:solidFill>
                  <a:prstDash val="solid"/>
                </a:ln>
                <a:solidFill>
                  <a:srgbClr val="FFFFFF"/>
                </a:solidFill>
                <a:effectLst>
                  <a:outerShdw blurRad="38100" dist="22860" dir="5400000" algn="tl" rotWithShape="0">
                    <a:srgbClr val="000000">
                      <a:alpha val="30000"/>
                    </a:srgbClr>
                  </a:outerShdw>
                </a:effectLst>
                <a:uLnTx/>
                <a:uFillTx/>
                <a:latin typeface="Arial" panose="020B0604020202020204"/>
                <a:ea typeface="+mn-ea"/>
                <a:cs typeface="+mn-cs"/>
              </a:rPr>
              <a:t>37 %</a:t>
            </a:r>
          </a:p>
        </p:txBody>
      </p:sp>
      <p:sp>
        <p:nvSpPr>
          <p:cNvPr id="29" name="Rectangle 28"/>
          <p:cNvSpPr/>
          <p:nvPr>
            <p:custDataLst>
              <p:tags r:id="rId8"/>
            </p:custDataLst>
          </p:nvPr>
        </p:nvSpPr>
        <p:spPr>
          <a:xfrm>
            <a:off x="10812705" y="4022071"/>
            <a:ext cx="699230" cy="769441"/>
          </a:xfrm>
          <a:prstGeom prst="rect">
            <a:avLst/>
          </a:prstGeom>
          <a:noFill/>
        </p:spPr>
        <p:txBody>
          <a:bodyPr wrap="non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CA" sz="1200" b="1" i="0" u="none" strike="noStrike" cap="none" normalizeH="0" baseline="0" noProof="0" dirty="0">
                <a:ln w="10160">
                  <a:solidFill>
                    <a:srgbClr val="D9D9D9"/>
                  </a:solidFill>
                  <a:prstDash val="solid"/>
                </a:ln>
                <a:solidFill>
                  <a:srgbClr val="FFFFFF"/>
                </a:solidFill>
                <a:effectLst>
                  <a:outerShdw blurRad="38100" dist="22860" dir="5400000" algn="tl" rotWithShape="0">
                    <a:srgbClr val="000000">
                      <a:alpha val="30000"/>
                    </a:srgbClr>
                  </a:outerShdw>
                </a:effectLst>
                <a:uLnTx/>
                <a:uFillTx/>
                <a:latin typeface="Arial" panose="020B0604020202020204"/>
                <a:ea typeface="+mn-ea"/>
                <a:cs typeface="+mn-cs"/>
              </a:rPr>
              <a:t>Frais</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CA" sz="1200" b="1" i="0" u="none" strike="noStrike" cap="none" normalizeH="0" baseline="0" noProof="0" dirty="0">
                <a:ln w="10160">
                  <a:solidFill>
                    <a:srgbClr val="D9D9D9"/>
                  </a:solidFill>
                  <a:prstDash val="solid"/>
                </a:ln>
                <a:solidFill>
                  <a:srgbClr val="FFFFFF"/>
                </a:solidFill>
                <a:effectLst>
                  <a:outerShdw blurRad="38100" dist="22860" dir="5400000" algn="tl" rotWithShape="0">
                    <a:srgbClr val="000000">
                      <a:alpha val="30000"/>
                    </a:srgbClr>
                  </a:outerShdw>
                </a:effectLst>
                <a:uLnTx/>
                <a:uFillTx/>
                <a:latin typeface="Arial" panose="020B0604020202020204"/>
                <a:ea typeface="+mn-ea"/>
                <a:cs typeface="+mn-cs"/>
              </a:rPr>
              <a:t>remboursables</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CA" sz="2000" b="1" i="0" u="none" strike="noStrike" cap="none" normalizeH="0" baseline="0" noProof="0" dirty="0">
                <a:ln w="10160">
                  <a:solidFill>
                    <a:srgbClr val="D9D9D9"/>
                  </a:solidFill>
                  <a:prstDash val="solid"/>
                </a:ln>
                <a:solidFill>
                  <a:srgbClr val="FFFFFF"/>
                </a:solidFill>
                <a:effectLst>
                  <a:outerShdw blurRad="38100" dist="22860" dir="5400000" algn="tl" rotWithShape="0">
                    <a:srgbClr val="000000">
                      <a:alpha val="30000"/>
                    </a:srgbClr>
                  </a:outerShdw>
                </a:effectLst>
                <a:uLnTx/>
                <a:uFillTx/>
                <a:latin typeface="Arial" panose="020B0604020202020204"/>
                <a:ea typeface="+mn-ea"/>
                <a:cs typeface="+mn-cs"/>
              </a:rPr>
              <a:t>21 %</a:t>
            </a:r>
          </a:p>
        </p:txBody>
      </p:sp>
    </p:spTree>
    <p:extLst>
      <p:ext uri="{BB962C8B-B14F-4D97-AF65-F5344CB8AC3E}">
        <p14:creationId xmlns:p14="http://schemas.microsoft.com/office/powerpoint/2010/main" val="151117067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extBox 14"/>
          <p:cNvSpPr txBox="1"/>
          <p:nvPr>
            <p:custDataLst>
              <p:tags r:id="rId1"/>
            </p:custDataLst>
          </p:nvPr>
        </p:nvSpPr>
        <p:spPr>
          <a:xfrm>
            <a:off x="7267575" y="6243632"/>
            <a:ext cx="4387692" cy="43088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CA" sz="1100" b="0" i="0" u="none" strike="noStrike" kern="1200" cap="none" spc="0" normalizeH="0" baseline="0" noProof="0" dirty="0">
                <a:ln>
                  <a:noFill/>
                </a:ln>
                <a:solidFill>
                  <a:srgbClr val="000000"/>
                </a:solidFill>
                <a:effectLst/>
                <a:uLnTx/>
                <a:uFillTx/>
                <a:latin typeface="Arial" panose="020B0604020202020204"/>
              </a:rPr>
              <a:t>*Éléments fondamentaux du Conseil consultatif sur la mise en œuvre </a:t>
            </a:r>
            <a:r>
              <a:rPr kumimoji="0" lang="fr-CA" sz="1100" b="0" i="0" u="none" strike="noStrike" kern="1200" cap="none" spc="0" normalizeH="0" baseline="0" noProof="0" dirty="0" smtClean="0">
                <a:ln>
                  <a:noFill/>
                </a:ln>
                <a:solidFill>
                  <a:srgbClr val="000000"/>
                </a:solidFill>
                <a:effectLst/>
                <a:uLnTx/>
                <a:uFillTx/>
                <a:latin typeface="Arial" panose="020B0604020202020204"/>
              </a:rPr>
              <a:t>d’un </a:t>
            </a:r>
            <a:r>
              <a:rPr kumimoji="0" lang="fr-CA" sz="1100" b="0" i="0" u="none" strike="noStrike" kern="1200" cap="none" spc="0" normalizeH="0" baseline="0" noProof="0" dirty="0">
                <a:ln>
                  <a:noFill/>
                </a:ln>
                <a:solidFill>
                  <a:srgbClr val="000000"/>
                </a:solidFill>
                <a:effectLst/>
                <a:uLnTx/>
                <a:uFillTx/>
                <a:latin typeface="Arial" panose="020B0604020202020204"/>
              </a:rPr>
              <a:t>régime </a:t>
            </a:r>
            <a:r>
              <a:rPr kumimoji="0" lang="fr-CA" sz="1100" b="0" i="0" u="none" strike="noStrike" kern="1200" cap="none" spc="0" normalizeH="0" baseline="0" noProof="0" dirty="0" smtClean="0">
                <a:ln>
                  <a:noFill/>
                </a:ln>
                <a:solidFill>
                  <a:srgbClr val="000000"/>
                </a:solidFill>
                <a:effectLst/>
                <a:uLnTx/>
                <a:uFillTx/>
                <a:latin typeface="Arial" panose="020B0604020202020204"/>
              </a:rPr>
              <a:t>d’assurance-médicaments </a:t>
            </a:r>
            <a:r>
              <a:rPr kumimoji="0" lang="fr-CA" sz="1100" b="0" i="0" u="none" strike="noStrike" kern="1200" cap="none" spc="0" normalizeH="0" baseline="0" noProof="0" dirty="0">
                <a:ln>
                  <a:noFill/>
                </a:ln>
                <a:solidFill>
                  <a:srgbClr val="000000"/>
                </a:solidFill>
                <a:effectLst/>
                <a:uLnTx/>
                <a:uFillTx/>
                <a:latin typeface="Arial" panose="020B0604020202020204"/>
              </a:rPr>
              <a:t>national</a:t>
            </a:r>
          </a:p>
        </p:txBody>
      </p:sp>
      <p:sp>
        <p:nvSpPr>
          <p:cNvPr id="10" name="Freeform 9"/>
          <p:cNvSpPr>
            <a:spLocks noChangeAspect="1"/>
          </p:cNvSpPr>
          <p:nvPr>
            <p:custDataLst>
              <p:tags r:id="rId2"/>
            </p:custDataLst>
          </p:nvPr>
        </p:nvSpPr>
        <p:spPr>
          <a:xfrm>
            <a:off x="8074275" y="1896087"/>
            <a:ext cx="2340000" cy="2340000"/>
          </a:xfrm>
          <a:custGeom>
            <a:avLst/>
            <a:gdLst>
              <a:gd name="connsiteX0" fmla="*/ 1835454 w 2585860"/>
              <a:gd name="connsiteY0" fmla="*/ 412286 h 2585860"/>
              <a:gd name="connsiteX1" fmla="*/ 2036593 w 2585860"/>
              <a:gd name="connsiteY1" fmla="*/ 243501 h 2585860"/>
              <a:gd name="connsiteX2" fmla="*/ 2197280 w 2585860"/>
              <a:gd name="connsiteY2" fmla="*/ 378333 h 2585860"/>
              <a:gd name="connsiteX3" fmla="*/ 2065987 w 2585860"/>
              <a:gd name="connsiteY3" fmla="*/ 605725 h 2585860"/>
              <a:gd name="connsiteX4" fmla="*/ 2274595 w 2585860"/>
              <a:gd name="connsiteY4" fmla="*/ 967045 h 2585860"/>
              <a:gd name="connsiteX5" fmla="*/ 2537169 w 2585860"/>
              <a:gd name="connsiteY5" fmla="*/ 967038 h 2585860"/>
              <a:gd name="connsiteX6" fmla="*/ 2573594 w 2585860"/>
              <a:gd name="connsiteY6" fmla="*/ 1173613 h 2585860"/>
              <a:gd name="connsiteX7" fmla="*/ 2326853 w 2585860"/>
              <a:gd name="connsiteY7" fmla="*/ 1263412 h 2585860"/>
              <a:gd name="connsiteX8" fmla="*/ 2254404 w 2585860"/>
              <a:gd name="connsiteY8" fmla="*/ 1674290 h 2585860"/>
              <a:gd name="connsiteX9" fmla="*/ 2455552 w 2585860"/>
              <a:gd name="connsiteY9" fmla="*/ 1843064 h 2585860"/>
              <a:gd name="connsiteX10" fmla="*/ 2350671 w 2585860"/>
              <a:gd name="connsiteY10" fmla="*/ 2024723 h 2585860"/>
              <a:gd name="connsiteX11" fmla="*/ 2103934 w 2585860"/>
              <a:gd name="connsiteY11" fmla="*/ 1934911 h 2585860"/>
              <a:gd name="connsiteX12" fmla="*/ 1784328 w 2585860"/>
              <a:gd name="connsiteY12" fmla="*/ 2203092 h 2585860"/>
              <a:gd name="connsiteX13" fmla="*/ 1829930 w 2585860"/>
              <a:gd name="connsiteY13" fmla="*/ 2461676 h 2585860"/>
              <a:gd name="connsiteX14" fmla="*/ 1632819 w 2585860"/>
              <a:gd name="connsiteY14" fmla="*/ 2533419 h 2585860"/>
              <a:gd name="connsiteX15" fmla="*/ 1501538 w 2585860"/>
              <a:gd name="connsiteY15" fmla="*/ 2306019 h 2585860"/>
              <a:gd name="connsiteX16" fmla="*/ 1084322 w 2585860"/>
              <a:gd name="connsiteY16" fmla="*/ 2306019 h 2585860"/>
              <a:gd name="connsiteX17" fmla="*/ 953041 w 2585860"/>
              <a:gd name="connsiteY17" fmla="*/ 2533419 h 2585860"/>
              <a:gd name="connsiteX18" fmla="*/ 755930 w 2585860"/>
              <a:gd name="connsiteY18" fmla="*/ 2461676 h 2585860"/>
              <a:gd name="connsiteX19" fmla="*/ 801532 w 2585860"/>
              <a:gd name="connsiteY19" fmla="*/ 2203092 h 2585860"/>
              <a:gd name="connsiteX20" fmla="*/ 481926 w 2585860"/>
              <a:gd name="connsiteY20" fmla="*/ 1934911 h 2585860"/>
              <a:gd name="connsiteX21" fmla="*/ 235189 w 2585860"/>
              <a:gd name="connsiteY21" fmla="*/ 2024723 h 2585860"/>
              <a:gd name="connsiteX22" fmla="*/ 130308 w 2585860"/>
              <a:gd name="connsiteY22" fmla="*/ 1843064 h 2585860"/>
              <a:gd name="connsiteX23" fmla="*/ 331456 w 2585860"/>
              <a:gd name="connsiteY23" fmla="*/ 1674290 h 2585860"/>
              <a:gd name="connsiteX24" fmla="*/ 259007 w 2585860"/>
              <a:gd name="connsiteY24" fmla="*/ 1263412 h 2585860"/>
              <a:gd name="connsiteX25" fmla="*/ 12266 w 2585860"/>
              <a:gd name="connsiteY25" fmla="*/ 1173613 h 2585860"/>
              <a:gd name="connsiteX26" fmla="*/ 48691 w 2585860"/>
              <a:gd name="connsiteY26" fmla="*/ 967038 h 2585860"/>
              <a:gd name="connsiteX27" fmla="*/ 311265 w 2585860"/>
              <a:gd name="connsiteY27" fmla="*/ 967045 h 2585860"/>
              <a:gd name="connsiteX28" fmla="*/ 519873 w 2585860"/>
              <a:gd name="connsiteY28" fmla="*/ 605725 h 2585860"/>
              <a:gd name="connsiteX29" fmla="*/ 388580 w 2585860"/>
              <a:gd name="connsiteY29" fmla="*/ 378333 h 2585860"/>
              <a:gd name="connsiteX30" fmla="*/ 549267 w 2585860"/>
              <a:gd name="connsiteY30" fmla="*/ 243501 h 2585860"/>
              <a:gd name="connsiteX31" fmla="*/ 750406 w 2585860"/>
              <a:gd name="connsiteY31" fmla="*/ 412286 h 2585860"/>
              <a:gd name="connsiteX32" fmla="*/ 1142461 w 2585860"/>
              <a:gd name="connsiteY32" fmla="*/ 269590 h 2585860"/>
              <a:gd name="connsiteX33" fmla="*/ 1188049 w 2585860"/>
              <a:gd name="connsiteY33" fmla="*/ 11003 h 2585860"/>
              <a:gd name="connsiteX34" fmla="*/ 1397811 w 2585860"/>
              <a:gd name="connsiteY34" fmla="*/ 11003 h 2585860"/>
              <a:gd name="connsiteX35" fmla="*/ 1443399 w 2585860"/>
              <a:gd name="connsiteY35" fmla="*/ 269589 h 2585860"/>
              <a:gd name="connsiteX36" fmla="*/ 1835454 w 2585860"/>
              <a:gd name="connsiteY36" fmla="*/ 412285 h 2585860"/>
              <a:gd name="connsiteX37" fmla="*/ 1835454 w 2585860"/>
              <a:gd name="connsiteY37" fmla="*/ 412286 h 2585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585860" h="2585860">
                <a:moveTo>
                  <a:pt x="1835454" y="412286"/>
                </a:moveTo>
                <a:lnTo>
                  <a:pt x="2036593" y="243501"/>
                </a:lnTo>
                <a:lnTo>
                  <a:pt x="2197280" y="378333"/>
                </a:lnTo>
                <a:lnTo>
                  <a:pt x="2065987" y="605725"/>
                </a:lnTo>
                <a:cubicBezTo>
                  <a:pt x="2159344" y="710745"/>
                  <a:pt x="2230324" y="833685"/>
                  <a:pt x="2274595" y="967045"/>
                </a:cubicBezTo>
                <a:lnTo>
                  <a:pt x="2537169" y="967038"/>
                </a:lnTo>
                <a:lnTo>
                  <a:pt x="2573594" y="1173613"/>
                </a:lnTo>
                <a:lnTo>
                  <a:pt x="2326853" y="1263412"/>
                </a:lnTo>
                <a:cubicBezTo>
                  <a:pt x="2330863" y="1403871"/>
                  <a:pt x="2306212" y="1543673"/>
                  <a:pt x="2254404" y="1674290"/>
                </a:cubicBezTo>
                <a:lnTo>
                  <a:pt x="2455552" y="1843064"/>
                </a:lnTo>
                <a:lnTo>
                  <a:pt x="2350671" y="2024723"/>
                </a:lnTo>
                <a:lnTo>
                  <a:pt x="2103934" y="1934911"/>
                </a:lnTo>
                <a:cubicBezTo>
                  <a:pt x="2016721" y="2045086"/>
                  <a:pt x="1907974" y="2136336"/>
                  <a:pt x="1784328" y="2203092"/>
                </a:cubicBezTo>
                <a:lnTo>
                  <a:pt x="1829930" y="2461676"/>
                </a:lnTo>
                <a:lnTo>
                  <a:pt x="1632819" y="2533419"/>
                </a:lnTo>
                <a:lnTo>
                  <a:pt x="1501538" y="2306019"/>
                </a:lnTo>
                <a:cubicBezTo>
                  <a:pt x="1363910" y="2334358"/>
                  <a:pt x="1221950" y="2334358"/>
                  <a:pt x="1084322" y="2306019"/>
                </a:cubicBezTo>
                <a:lnTo>
                  <a:pt x="953041" y="2533419"/>
                </a:lnTo>
                <a:lnTo>
                  <a:pt x="755930" y="2461676"/>
                </a:lnTo>
                <a:lnTo>
                  <a:pt x="801532" y="2203092"/>
                </a:lnTo>
                <a:cubicBezTo>
                  <a:pt x="677886" y="2136335"/>
                  <a:pt x="569139" y="2045086"/>
                  <a:pt x="481926" y="1934911"/>
                </a:cubicBezTo>
                <a:lnTo>
                  <a:pt x="235189" y="2024723"/>
                </a:lnTo>
                <a:lnTo>
                  <a:pt x="130308" y="1843064"/>
                </a:lnTo>
                <a:lnTo>
                  <a:pt x="331456" y="1674290"/>
                </a:lnTo>
                <a:cubicBezTo>
                  <a:pt x="279648" y="1543674"/>
                  <a:pt x="254997" y="1403871"/>
                  <a:pt x="259007" y="1263412"/>
                </a:cubicBezTo>
                <a:lnTo>
                  <a:pt x="12266" y="1173613"/>
                </a:lnTo>
                <a:lnTo>
                  <a:pt x="48691" y="967038"/>
                </a:lnTo>
                <a:lnTo>
                  <a:pt x="311265" y="967045"/>
                </a:lnTo>
                <a:cubicBezTo>
                  <a:pt x="355536" y="833686"/>
                  <a:pt x="426516" y="710745"/>
                  <a:pt x="519873" y="605725"/>
                </a:cubicBezTo>
                <a:lnTo>
                  <a:pt x="388580" y="378333"/>
                </a:lnTo>
                <a:lnTo>
                  <a:pt x="549267" y="243501"/>
                </a:lnTo>
                <a:lnTo>
                  <a:pt x="750406" y="412286"/>
                </a:lnTo>
                <a:cubicBezTo>
                  <a:pt x="870042" y="338584"/>
                  <a:pt x="1003440" y="290031"/>
                  <a:pt x="1142461" y="269590"/>
                </a:cubicBezTo>
                <a:lnTo>
                  <a:pt x="1188049" y="11003"/>
                </a:lnTo>
                <a:lnTo>
                  <a:pt x="1397811" y="11003"/>
                </a:lnTo>
                <a:lnTo>
                  <a:pt x="1443399" y="269589"/>
                </a:lnTo>
                <a:cubicBezTo>
                  <a:pt x="1582420" y="290030"/>
                  <a:pt x="1715818" y="338583"/>
                  <a:pt x="1835454" y="412285"/>
                </a:cubicBezTo>
                <a:lnTo>
                  <a:pt x="1835454" y="412286"/>
                </a:lnTo>
                <a:close/>
              </a:path>
            </a:pathLst>
          </a:custGeom>
        </p:spPr>
        <p:style>
          <a:lnRef idx="2">
            <a:schemeClr val="lt2">
              <a:hueOff val="0"/>
              <a:satOff val="0"/>
              <a:lumOff val="0"/>
              <a:alphaOff val="0"/>
            </a:schemeClr>
          </a:lnRef>
          <a:fillRef idx="1">
            <a:schemeClr val="dk2">
              <a:hueOff val="0"/>
              <a:satOff val="0"/>
              <a:lumOff val="0"/>
              <a:alphaOff val="0"/>
            </a:schemeClr>
          </a:fillRef>
          <a:effectRef idx="0">
            <a:schemeClr val="dk2">
              <a:hueOff val="0"/>
              <a:satOff val="0"/>
              <a:lumOff val="0"/>
              <a:alphaOff val="0"/>
            </a:schemeClr>
          </a:effectRef>
          <a:fontRef idx="minor">
            <a:schemeClr val="lt1"/>
          </a:fontRef>
        </p:style>
        <p:txBody>
          <a:bodyPr spcFirstLastPara="0" vert="horz" wrap="square" lIns="537653" tIns="623505" rIns="537653" bIns="668729" numCol="1" spcCol="1270" anchor="ctr" anchorCtr="0">
            <a:noAutofit/>
          </a:bodyPr>
          <a:lstStyle/>
          <a:p>
            <a:pPr marL="0" marR="0" lvl="0" indent="0" algn="ctr" defTabSz="622300" rtl="0" eaLnBrk="1" fontAlgn="auto" latinLnBrk="0" hangingPunct="1">
              <a:lnSpc>
                <a:spcPct val="90000"/>
              </a:lnSpc>
              <a:spcBef>
                <a:spcPct val="0"/>
              </a:spcBef>
              <a:spcAft>
                <a:spcPct val="35000"/>
              </a:spcAft>
              <a:buClrTx/>
              <a:buSzTx/>
              <a:buFontTx/>
              <a:buNone/>
              <a:tabLst/>
              <a:defRPr/>
            </a:pPr>
            <a:r>
              <a:rPr kumimoji="0" lang="fr-CA" sz="1400" b="0" i="0" u="none" strike="noStrike" kern="1200" cap="none" spc="0" normalizeH="0" baseline="0" noProof="0" dirty="0">
                <a:ln>
                  <a:noFill/>
                </a:ln>
                <a:solidFill>
                  <a:srgbClr val="FFFFFF"/>
                </a:solidFill>
                <a:effectLst/>
                <a:uLnTx/>
                <a:uFillTx/>
                <a:latin typeface="Arial" panose="020B0604020202020204"/>
              </a:rPr>
              <a:t>Agence canadienne des médicaments (</a:t>
            </a:r>
            <a:r>
              <a:rPr kumimoji="0" lang="fr-CA" sz="1400" b="0" i="0" u="none" strike="noStrike" kern="1200" cap="none" spc="0" normalizeH="0" baseline="0" noProof="0" dirty="0" smtClean="0">
                <a:ln>
                  <a:noFill/>
                </a:ln>
                <a:solidFill>
                  <a:srgbClr val="FFFFFF"/>
                </a:solidFill>
                <a:effectLst/>
                <a:uLnTx/>
                <a:uFillTx/>
                <a:latin typeface="Arial" panose="020B0604020202020204"/>
              </a:rPr>
              <a:t>ACM)*</a:t>
            </a:r>
            <a:endParaRPr kumimoji="0" lang="fr-CA" sz="1400" b="0" i="0" u="none" strike="noStrike" kern="1200" cap="none" spc="0" normalizeH="0" baseline="0" noProof="0" dirty="0">
              <a:ln>
                <a:noFill/>
              </a:ln>
              <a:solidFill>
                <a:srgbClr val="FFFFFF"/>
              </a:solidFill>
              <a:effectLst/>
              <a:uLnTx/>
              <a:uFillTx/>
              <a:latin typeface="Arial" panose="020B0604020202020204"/>
              <a:ea typeface="+mn-ea"/>
              <a:cs typeface="+mn-cs"/>
            </a:endParaRPr>
          </a:p>
        </p:txBody>
      </p:sp>
      <p:sp>
        <p:nvSpPr>
          <p:cNvPr id="22" name="Freeform 21"/>
          <p:cNvSpPr>
            <a:spLocks noChangeAspect="1"/>
          </p:cNvSpPr>
          <p:nvPr>
            <p:custDataLst>
              <p:tags r:id="rId3"/>
            </p:custDataLst>
          </p:nvPr>
        </p:nvSpPr>
        <p:spPr>
          <a:xfrm>
            <a:off x="1273847" y="3727953"/>
            <a:ext cx="2510621" cy="2510621"/>
          </a:xfrm>
          <a:custGeom>
            <a:avLst/>
            <a:gdLst>
              <a:gd name="connsiteX0" fmla="*/ 1971780 w 2777920"/>
              <a:gd name="connsiteY0" fmla="*/ 442907 h 2777920"/>
              <a:gd name="connsiteX1" fmla="*/ 2187858 w 2777920"/>
              <a:gd name="connsiteY1" fmla="*/ 261587 h 2777920"/>
              <a:gd name="connsiteX2" fmla="*/ 2360479 w 2777920"/>
              <a:gd name="connsiteY2" fmla="*/ 406433 h 2777920"/>
              <a:gd name="connsiteX3" fmla="*/ 2219435 w 2777920"/>
              <a:gd name="connsiteY3" fmla="*/ 650715 h 2777920"/>
              <a:gd name="connsiteX4" fmla="*/ 2443537 w 2777920"/>
              <a:gd name="connsiteY4" fmla="*/ 1038871 h 2777920"/>
              <a:gd name="connsiteX5" fmla="*/ 2725613 w 2777920"/>
              <a:gd name="connsiteY5" fmla="*/ 1038863 h 2777920"/>
              <a:gd name="connsiteX6" fmla="*/ 2764743 w 2777920"/>
              <a:gd name="connsiteY6" fmla="*/ 1260781 h 2777920"/>
              <a:gd name="connsiteX7" fmla="*/ 2499675 w 2777920"/>
              <a:gd name="connsiteY7" fmla="*/ 1357250 h 2777920"/>
              <a:gd name="connsiteX8" fmla="*/ 2421845 w 2777920"/>
              <a:gd name="connsiteY8" fmla="*/ 1798645 h 2777920"/>
              <a:gd name="connsiteX9" fmla="*/ 2637933 w 2777920"/>
              <a:gd name="connsiteY9" fmla="*/ 1979954 h 2777920"/>
              <a:gd name="connsiteX10" fmla="*/ 2525263 w 2777920"/>
              <a:gd name="connsiteY10" fmla="*/ 2175105 h 2777920"/>
              <a:gd name="connsiteX11" fmla="*/ 2260200 w 2777920"/>
              <a:gd name="connsiteY11" fmla="*/ 2078623 h 2777920"/>
              <a:gd name="connsiteX12" fmla="*/ 1916856 w 2777920"/>
              <a:gd name="connsiteY12" fmla="*/ 2366723 h 2777920"/>
              <a:gd name="connsiteX13" fmla="*/ 1965845 w 2777920"/>
              <a:gd name="connsiteY13" fmla="*/ 2644512 h 2777920"/>
              <a:gd name="connsiteX14" fmla="*/ 1754094 w 2777920"/>
              <a:gd name="connsiteY14" fmla="*/ 2721584 h 2777920"/>
              <a:gd name="connsiteX15" fmla="*/ 1613062 w 2777920"/>
              <a:gd name="connsiteY15" fmla="*/ 2477295 h 2777920"/>
              <a:gd name="connsiteX16" fmla="*/ 1164858 w 2777920"/>
              <a:gd name="connsiteY16" fmla="*/ 2477295 h 2777920"/>
              <a:gd name="connsiteX17" fmla="*/ 1023826 w 2777920"/>
              <a:gd name="connsiteY17" fmla="*/ 2721584 h 2777920"/>
              <a:gd name="connsiteX18" fmla="*/ 812075 w 2777920"/>
              <a:gd name="connsiteY18" fmla="*/ 2644512 h 2777920"/>
              <a:gd name="connsiteX19" fmla="*/ 861064 w 2777920"/>
              <a:gd name="connsiteY19" fmla="*/ 2366723 h 2777920"/>
              <a:gd name="connsiteX20" fmla="*/ 517720 w 2777920"/>
              <a:gd name="connsiteY20" fmla="*/ 2078623 h 2777920"/>
              <a:gd name="connsiteX21" fmla="*/ 252657 w 2777920"/>
              <a:gd name="connsiteY21" fmla="*/ 2175105 h 2777920"/>
              <a:gd name="connsiteX22" fmla="*/ 139987 w 2777920"/>
              <a:gd name="connsiteY22" fmla="*/ 1979954 h 2777920"/>
              <a:gd name="connsiteX23" fmla="*/ 356074 w 2777920"/>
              <a:gd name="connsiteY23" fmla="*/ 1798645 h 2777920"/>
              <a:gd name="connsiteX24" fmla="*/ 278244 w 2777920"/>
              <a:gd name="connsiteY24" fmla="*/ 1357250 h 2777920"/>
              <a:gd name="connsiteX25" fmla="*/ 13177 w 2777920"/>
              <a:gd name="connsiteY25" fmla="*/ 1260781 h 2777920"/>
              <a:gd name="connsiteX26" fmla="*/ 52307 w 2777920"/>
              <a:gd name="connsiteY26" fmla="*/ 1038863 h 2777920"/>
              <a:gd name="connsiteX27" fmla="*/ 334383 w 2777920"/>
              <a:gd name="connsiteY27" fmla="*/ 1038871 h 2777920"/>
              <a:gd name="connsiteX28" fmla="*/ 558485 w 2777920"/>
              <a:gd name="connsiteY28" fmla="*/ 650715 h 2777920"/>
              <a:gd name="connsiteX29" fmla="*/ 417441 w 2777920"/>
              <a:gd name="connsiteY29" fmla="*/ 406433 h 2777920"/>
              <a:gd name="connsiteX30" fmla="*/ 590062 w 2777920"/>
              <a:gd name="connsiteY30" fmla="*/ 261587 h 2777920"/>
              <a:gd name="connsiteX31" fmla="*/ 806140 w 2777920"/>
              <a:gd name="connsiteY31" fmla="*/ 442907 h 2777920"/>
              <a:gd name="connsiteX32" fmla="*/ 1227314 w 2777920"/>
              <a:gd name="connsiteY32" fmla="*/ 289612 h 2777920"/>
              <a:gd name="connsiteX33" fmla="*/ 1276289 w 2777920"/>
              <a:gd name="connsiteY33" fmla="*/ 11820 h 2777920"/>
              <a:gd name="connsiteX34" fmla="*/ 1501631 w 2777920"/>
              <a:gd name="connsiteY34" fmla="*/ 11820 h 2777920"/>
              <a:gd name="connsiteX35" fmla="*/ 1550605 w 2777920"/>
              <a:gd name="connsiteY35" fmla="*/ 289612 h 2777920"/>
              <a:gd name="connsiteX36" fmla="*/ 1971779 w 2777920"/>
              <a:gd name="connsiteY36" fmla="*/ 442907 h 2777920"/>
              <a:gd name="connsiteX37" fmla="*/ 1971780 w 2777920"/>
              <a:gd name="connsiteY37" fmla="*/ 442907 h 2777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777920" h="2777920">
                <a:moveTo>
                  <a:pt x="1971780" y="442907"/>
                </a:moveTo>
                <a:lnTo>
                  <a:pt x="2187858" y="261587"/>
                </a:lnTo>
                <a:lnTo>
                  <a:pt x="2360479" y="406433"/>
                </a:lnTo>
                <a:lnTo>
                  <a:pt x="2219435" y="650715"/>
                </a:lnTo>
                <a:cubicBezTo>
                  <a:pt x="2319726" y="763535"/>
                  <a:pt x="2395977" y="895607"/>
                  <a:pt x="2443537" y="1038871"/>
                </a:cubicBezTo>
                <a:lnTo>
                  <a:pt x="2725613" y="1038863"/>
                </a:lnTo>
                <a:lnTo>
                  <a:pt x="2764743" y="1260781"/>
                </a:lnTo>
                <a:lnTo>
                  <a:pt x="2499675" y="1357250"/>
                </a:lnTo>
                <a:cubicBezTo>
                  <a:pt x="2503983" y="1508141"/>
                  <a:pt x="2477501" y="1658327"/>
                  <a:pt x="2421845" y="1798645"/>
                </a:cubicBezTo>
                <a:lnTo>
                  <a:pt x="2637933" y="1979954"/>
                </a:lnTo>
                <a:lnTo>
                  <a:pt x="2525263" y="2175105"/>
                </a:lnTo>
                <a:lnTo>
                  <a:pt x="2260200" y="2078623"/>
                </a:lnTo>
                <a:cubicBezTo>
                  <a:pt x="2166509" y="2196981"/>
                  <a:pt x="2049685" y="2295008"/>
                  <a:pt x="1916856" y="2366723"/>
                </a:cubicBezTo>
                <a:lnTo>
                  <a:pt x="1965845" y="2644512"/>
                </a:lnTo>
                <a:lnTo>
                  <a:pt x="1754094" y="2721584"/>
                </a:lnTo>
                <a:lnTo>
                  <a:pt x="1613062" y="2477295"/>
                </a:lnTo>
                <a:cubicBezTo>
                  <a:pt x="1465212" y="2507739"/>
                  <a:pt x="1312708" y="2507739"/>
                  <a:pt x="1164858" y="2477295"/>
                </a:cubicBezTo>
                <a:lnTo>
                  <a:pt x="1023826" y="2721584"/>
                </a:lnTo>
                <a:lnTo>
                  <a:pt x="812075" y="2644512"/>
                </a:lnTo>
                <a:lnTo>
                  <a:pt x="861064" y="2366723"/>
                </a:lnTo>
                <a:cubicBezTo>
                  <a:pt x="728235" y="2295008"/>
                  <a:pt x="611410" y="2196981"/>
                  <a:pt x="517720" y="2078623"/>
                </a:cubicBezTo>
                <a:lnTo>
                  <a:pt x="252657" y="2175105"/>
                </a:lnTo>
                <a:lnTo>
                  <a:pt x="139987" y="1979954"/>
                </a:lnTo>
                <a:lnTo>
                  <a:pt x="356074" y="1798645"/>
                </a:lnTo>
                <a:cubicBezTo>
                  <a:pt x="300418" y="1658327"/>
                  <a:pt x="273936" y="1508141"/>
                  <a:pt x="278244" y="1357250"/>
                </a:cubicBezTo>
                <a:lnTo>
                  <a:pt x="13177" y="1260781"/>
                </a:lnTo>
                <a:lnTo>
                  <a:pt x="52307" y="1038863"/>
                </a:lnTo>
                <a:lnTo>
                  <a:pt x="334383" y="1038871"/>
                </a:lnTo>
                <a:cubicBezTo>
                  <a:pt x="381943" y="895607"/>
                  <a:pt x="458194" y="763535"/>
                  <a:pt x="558485" y="650715"/>
                </a:cubicBezTo>
                <a:lnTo>
                  <a:pt x="417441" y="406433"/>
                </a:lnTo>
                <a:lnTo>
                  <a:pt x="590062" y="261587"/>
                </a:lnTo>
                <a:lnTo>
                  <a:pt x="806140" y="442907"/>
                </a:lnTo>
                <a:cubicBezTo>
                  <a:pt x="934661" y="363731"/>
                  <a:pt x="1077968" y="311572"/>
                  <a:pt x="1227314" y="289612"/>
                </a:cubicBezTo>
                <a:lnTo>
                  <a:pt x="1276289" y="11820"/>
                </a:lnTo>
                <a:lnTo>
                  <a:pt x="1501631" y="11820"/>
                </a:lnTo>
                <a:lnTo>
                  <a:pt x="1550605" y="289612"/>
                </a:lnTo>
                <a:cubicBezTo>
                  <a:pt x="1699952" y="311572"/>
                  <a:pt x="1843258" y="363731"/>
                  <a:pt x="1971779" y="442907"/>
                </a:cubicBezTo>
                <a:lnTo>
                  <a:pt x="1971780" y="442907"/>
                </a:lnTo>
                <a:close/>
              </a:path>
            </a:pathLst>
          </a:custGeom>
          <a:solidFill>
            <a:srgbClr val="FFC000"/>
          </a:solidFill>
        </p:spPr>
        <p:style>
          <a:lnRef idx="2">
            <a:schemeClr val="lt1">
              <a:hueOff val="0"/>
              <a:satOff val="0"/>
              <a:lumOff val="0"/>
              <a:alphaOff val="0"/>
            </a:schemeClr>
          </a:lnRef>
          <a:fillRef idx="1">
            <a:scrgbClr r="0" g="0" b="0"/>
          </a:fillRef>
          <a:effectRef idx="0">
            <a:schemeClr val="accent1">
              <a:shade val="80000"/>
              <a:hueOff val="0"/>
              <a:satOff val="0"/>
              <a:lumOff val="0"/>
              <a:alphaOff val="0"/>
            </a:schemeClr>
          </a:effectRef>
          <a:fontRef idx="minor">
            <a:schemeClr val="lt1"/>
          </a:fontRef>
        </p:style>
        <p:txBody>
          <a:bodyPr spcFirstLastPara="0" vert="horz" wrap="square" lIns="573725" tIns="665955" rIns="573725" bIns="714537" numCol="1" spcCol="1270" anchor="ctr" anchorCtr="0">
            <a:noAutofit/>
          </a:bodyPr>
          <a:lstStyle/>
          <a:p>
            <a:pPr lvl="0" algn="ctr" defTabSz="533400">
              <a:lnSpc>
                <a:spcPct val="90000"/>
              </a:lnSpc>
              <a:spcBef>
                <a:spcPct val="0"/>
              </a:spcBef>
              <a:spcAft>
                <a:spcPct val="35000"/>
              </a:spcAft>
              <a:defRPr/>
            </a:pPr>
            <a:r>
              <a:rPr lang="fr-CA" sz="1100" b="1" dirty="0">
                <a:solidFill>
                  <a:srgbClr val="000000"/>
                </a:solidFill>
              </a:rPr>
              <a:t>Examen réglementaire des médicaments et des </a:t>
            </a:r>
            <a:r>
              <a:rPr lang="fr-CA" sz="1100" b="1" dirty="0" smtClean="0">
                <a:solidFill>
                  <a:srgbClr val="000000"/>
                </a:solidFill>
              </a:rPr>
              <a:t>instruments (R2D2)</a:t>
            </a:r>
            <a:endParaRPr lang="fr-CA" sz="1100" b="1" dirty="0">
              <a:solidFill>
                <a:srgbClr val="000000"/>
              </a:solidFill>
            </a:endParaRPr>
          </a:p>
          <a:p>
            <a:pPr lvl="0" algn="ctr" defTabSz="533400">
              <a:lnSpc>
                <a:spcPct val="90000"/>
              </a:lnSpc>
              <a:spcBef>
                <a:spcPct val="0"/>
              </a:spcBef>
              <a:spcAft>
                <a:spcPct val="35000"/>
              </a:spcAft>
              <a:defRPr/>
            </a:pPr>
            <a:r>
              <a:rPr lang="fr-CA" sz="1100" b="1" dirty="0">
                <a:solidFill>
                  <a:srgbClr val="000000"/>
                </a:solidFill>
              </a:rPr>
              <a:t>Processus parallèles de </a:t>
            </a:r>
            <a:r>
              <a:rPr lang="fr-CA" sz="1100" b="1" dirty="0" smtClean="0">
                <a:solidFill>
                  <a:srgbClr val="000000"/>
                </a:solidFill>
              </a:rPr>
              <a:t>l’ACMTS</a:t>
            </a:r>
            <a:endParaRPr lang="fr-CA" sz="1100" b="1" dirty="0">
              <a:solidFill>
                <a:srgbClr val="000000"/>
              </a:solidFill>
            </a:endParaRPr>
          </a:p>
        </p:txBody>
      </p:sp>
      <p:sp>
        <p:nvSpPr>
          <p:cNvPr id="26" name="Freeform 25"/>
          <p:cNvSpPr>
            <a:spLocks noChangeAspect="1"/>
          </p:cNvSpPr>
          <p:nvPr>
            <p:custDataLst>
              <p:tags r:id="rId4"/>
            </p:custDataLst>
          </p:nvPr>
        </p:nvSpPr>
        <p:spPr>
          <a:xfrm>
            <a:off x="3351525" y="3177813"/>
            <a:ext cx="2664000" cy="2663999"/>
          </a:xfrm>
          <a:custGeom>
            <a:avLst/>
            <a:gdLst>
              <a:gd name="connsiteX0" fmla="*/ 1481145 w 1979487"/>
              <a:gd name="connsiteY0" fmla="*/ 501354 h 1979487"/>
              <a:gd name="connsiteX1" fmla="*/ 1773186 w 1979487"/>
              <a:gd name="connsiteY1" fmla="*/ 413338 h 1979487"/>
              <a:gd name="connsiteX2" fmla="*/ 1880647 w 1979487"/>
              <a:gd name="connsiteY2" fmla="*/ 599465 h 1979487"/>
              <a:gd name="connsiteX3" fmla="*/ 1658402 w 1979487"/>
              <a:gd name="connsiteY3" fmla="*/ 808372 h 1979487"/>
              <a:gd name="connsiteX4" fmla="*/ 1658402 w 1979487"/>
              <a:gd name="connsiteY4" fmla="*/ 1171115 h 1979487"/>
              <a:gd name="connsiteX5" fmla="*/ 1880647 w 1979487"/>
              <a:gd name="connsiteY5" fmla="*/ 1380022 h 1979487"/>
              <a:gd name="connsiteX6" fmla="*/ 1773186 w 1979487"/>
              <a:gd name="connsiteY6" fmla="*/ 1566149 h 1979487"/>
              <a:gd name="connsiteX7" fmla="*/ 1481145 w 1979487"/>
              <a:gd name="connsiteY7" fmla="*/ 1478133 h 1979487"/>
              <a:gd name="connsiteX8" fmla="*/ 1167001 w 1979487"/>
              <a:gd name="connsiteY8" fmla="*/ 1659504 h 1979487"/>
              <a:gd name="connsiteX9" fmla="*/ 1097204 w 1979487"/>
              <a:gd name="connsiteY9" fmla="*/ 1956428 h 1979487"/>
              <a:gd name="connsiteX10" fmla="*/ 882283 w 1979487"/>
              <a:gd name="connsiteY10" fmla="*/ 1956428 h 1979487"/>
              <a:gd name="connsiteX11" fmla="*/ 812486 w 1979487"/>
              <a:gd name="connsiteY11" fmla="*/ 1659505 h 1979487"/>
              <a:gd name="connsiteX12" fmla="*/ 498342 w 1979487"/>
              <a:gd name="connsiteY12" fmla="*/ 1478134 h 1979487"/>
              <a:gd name="connsiteX13" fmla="*/ 206301 w 1979487"/>
              <a:gd name="connsiteY13" fmla="*/ 1566149 h 1979487"/>
              <a:gd name="connsiteX14" fmla="*/ 98840 w 1979487"/>
              <a:gd name="connsiteY14" fmla="*/ 1380022 h 1979487"/>
              <a:gd name="connsiteX15" fmla="*/ 321085 w 1979487"/>
              <a:gd name="connsiteY15" fmla="*/ 1171115 h 1979487"/>
              <a:gd name="connsiteX16" fmla="*/ 321085 w 1979487"/>
              <a:gd name="connsiteY16" fmla="*/ 808372 h 1979487"/>
              <a:gd name="connsiteX17" fmla="*/ 98840 w 1979487"/>
              <a:gd name="connsiteY17" fmla="*/ 599465 h 1979487"/>
              <a:gd name="connsiteX18" fmla="*/ 206301 w 1979487"/>
              <a:gd name="connsiteY18" fmla="*/ 413338 h 1979487"/>
              <a:gd name="connsiteX19" fmla="*/ 498342 w 1979487"/>
              <a:gd name="connsiteY19" fmla="*/ 501354 h 1979487"/>
              <a:gd name="connsiteX20" fmla="*/ 812486 w 1979487"/>
              <a:gd name="connsiteY20" fmla="*/ 319983 h 1979487"/>
              <a:gd name="connsiteX21" fmla="*/ 882283 w 1979487"/>
              <a:gd name="connsiteY21" fmla="*/ 23059 h 1979487"/>
              <a:gd name="connsiteX22" fmla="*/ 1097204 w 1979487"/>
              <a:gd name="connsiteY22" fmla="*/ 23059 h 1979487"/>
              <a:gd name="connsiteX23" fmla="*/ 1167001 w 1979487"/>
              <a:gd name="connsiteY23" fmla="*/ 319982 h 1979487"/>
              <a:gd name="connsiteX24" fmla="*/ 1481145 w 1979487"/>
              <a:gd name="connsiteY24" fmla="*/ 501353 h 1979487"/>
              <a:gd name="connsiteX25" fmla="*/ 1481145 w 1979487"/>
              <a:gd name="connsiteY25" fmla="*/ 501354 h 19794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979487" h="1979487">
                <a:moveTo>
                  <a:pt x="1274091" y="500718"/>
                </a:moveTo>
                <a:lnTo>
                  <a:pt x="1485816" y="369586"/>
                </a:lnTo>
                <a:lnTo>
                  <a:pt x="1609901" y="493671"/>
                </a:lnTo>
                <a:lnTo>
                  <a:pt x="1478769" y="705396"/>
                </a:lnTo>
                <a:cubicBezTo>
                  <a:pt x="1529276" y="792258"/>
                  <a:pt x="1555735" y="891004"/>
                  <a:pt x="1555426" y="991483"/>
                </a:cubicBezTo>
                <a:lnTo>
                  <a:pt x="1774852" y="1109276"/>
                </a:lnTo>
                <a:lnTo>
                  <a:pt x="1729434" y="1278779"/>
                </a:lnTo>
                <a:lnTo>
                  <a:pt x="1480508" y="1271079"/>
                </a:lnTo>
                <a:cubicBezTo>
                  <a:pt x="1430537" y="1358250"/>
                  <a:pt x="1358250" y="1430537"/>
                  <a:pt x="1271079" y="1480508"/>
                </a:cubicBezTo>
                <a:lnTo>
                  <a:pt x="1278779" y="1729434"/>
                </a:lnTo>
                <a:lnTo>
                  <a:pt x="1109277" y="1774852"/>
                </a:lnTo>
                <a:lnTo>
                  <a:pt x="991482" y="1555427"/>
                </a:lnTo>
                <a:cubicBezTo>
                  <a:pt x="891005" y="1555735"/>
                  <a:pt x="792258" y="1529276"/>
                  <a:pt x="705396" y="1478770"/>
                </a:cubicBezTo>
                <a:lnTo>
                  <a:pt x="493671" y="1609901"/>
                </a:lnTo>
                <a:lnTo>
                  <a:pt x="369586" y="1485816"/>
                </a:lnTo>
                <a:lnTo>
                  <a:pt x="500718" y="1274091"/>
                </a:lnTo>
                <a:cubicBezTo>
                  <a:pt x="450211" y="1187229"/>
                  <a:pt x="423752" y="1088483"/>
                  <a:pt x="424061" y="988004"/>
                </a:cubicBezTo>
                <a:lnTo>
                  <a:pt x="204635" y="870211"/>
                </a:lnTo>
                <a:lnTo>
                  <a:pt x="250053" y="700708"/>
                </a:lnTo>
                <a:lnTo>
                  <a:pt x="498979" y="708408"/>
                </a:lnTo>
                <a:cubicBezTo>
                  <a:pt x="548950" y="621237"/>
                  <a:pt x="621237" y="548950"/>
                  <a:pt x="708408" y="498979"/>
                </a:cubicBezTo>
                <a:lnTo>
                  <a:pt x="700708" y="250053"/>
                </a:lnTo>
                <a:lnTo>
                  <a:pt x="870210" y="204635"/>
                </a:lnTo>
                <a:lnTo>
                  <a:pt x="988005" y="424060"/>
                </a:lnTo>
                <a:cubicBezTo>
                  <a:pt x="1088482" y="423752"/>
                  <a:pt x="1187229" y="450211"/>
                  <a:pt x="1274091" y="500717"/>
                </a:cubicBezTo>
                <a:lnTo>
                  <a:pt x="1274091" y="500718"/>
                </a:lnTo>
                <a:close/>
              </a:path>
            </a:pathLst>
          </a:custGeom>
          <a:solidFill>
            <a:schemeClr val="accent2"/>
          </a:solidFill>
        </p:spPr>
        <p:style>
          <a:lnRef idx="2">
            <a:schemeClr val="lt1">
              <a:hueOff val="0"/>
              <a:satOff val="0"/>
              <a:lumOff val="0"/>
              <a:alphaOff val="0"/>
            </a:schemeClr>
          </a:lnRef>
          <a:fillRef idx="1">
            <a:scrgbClr r="0" g="0" b="0"/>
          </a:fillRef>
          <a:effectRef idx="0">
            <a:schemeClr val="accent1">
              <a:shade val="80000"/>
              <a:hueOff val="72752"/>
              <a:satOff val="5711"/>
              <a:lumOff val="18110"/>
              <a:alphaOff val="0"/>
            </a:schemeClr>
          </a:effectRef>
          <a:fontRef idx="minor">
            <a:schemeClr val="lt1"/>
          </a:fontRef>
        </p:style>
        <p:txBody>
          <a:bodyPr spcFirstLastPara="0" vert="horz" wrap="square" lIns="671840" tIns="671839" rIns="671839" bIns="671840" numCol="1" spcCol="1270" anchor="ctr" anchorCtr="0">
            <a:noAutofit/>
          </a:bodyPr>
          <a:lstStyle/>
          <a:p>
            <a:pPr marL="0" marR="0" lvl="0" indent="0" algn="ctr" defTabSz="533400" rtl="0" eaLnBrk="1" fontAlgn="auto" latinLnBrk="0" hangingPunct="1">
              <a:lnSpc>
                <a:spcPct val="90000"/>
              </a:lnSpc>
              <a:spcBef>
                <a:spcPct val="0"/>
              </a:spcBef>
              <a:spcAft>
                <a:spcPct val="35000"/>
              </a:spcAft>
              <a:buClrTx/>
              <a:buSzTx/>
              <a:buFontTx/>
              <a:buNone/>
              <a:tabLst/>
              <a:defRPr/>
            </a:pPr>
            <a:r>
              <a:rPr kumimoji="0" lang="fr-CA" sz="1200" b="1" i="0" u="none" strike="noStrike" kern="1200" cap="none" spc="0" normalizeH="0" baseline="0" noProof="0" dirty="0">
                <a:ln>
                  <a:noFill/>
                </a:ln>
                <a:solidFill>
                  <a:srgbClr val="000000"/>
                </a:solidFill>
                <a:effectLst/>
                <a:uLnTx/>
                <a:uFillTx/>
                <a:latin typeface="Arial" panose="020B0604020202020204"/>
              </a:rPr>
              <a:t>Réformes du CEPMB</a:t>
            </a:r>
            <a:endParaRPr kumimoji="0" lang="fr-CA" sz="1200" b="0" i="0" u="none" strike="noStrike" kern="1200" cap="none" spc="0" normalizeH="0" baseline="0" noProof="0" dirty="0">
              <a:ln>
                <a:noFill/>
              </a:ln>
              <a:solidFill>
                <a:srgbClr val="000000"/>
              </a:solidFill>
              <a:effectLst/>
              <a:uLnTx/>
              <a:uFillTx/>
              <a:latin typeface="Arial" panose="020B0604020202020204"/>
              <a:ea typeface="+mn-ea"/>
              <a:cs typeface="+mn-cs"/>
            </a:endParaRPr>
          </a:p>
        </p:txBody>
      </p:sp>
      <p:sp>
        <p:nvSpPr>
          <p:cNvPr id="29" name="Shape 28"/>
          <p:cNvSpPr/>
          <p:nvPr>
            <p:custDataLst>
              <p:tags r:id="rId5"/>
            </p:custDataLst>
          </p:nvPr>
        </p:nvSpPr>
        <p:spPr>
          <a:xfrm rot="17618140">
            <a:off x="970120" y="4063988"/>
            <a:ext cx="2385536" cy="2477083"/>
          </a:xfrm>
          <a:prstGeom prst="leftCircularArrow">
            <a:avLst>
              <a:gd name="adj1" fmla="val 6452"/>
              <a:gd name="adj2" fmla="val 429999"/>
              <a:gd name="adj3" fmla="val 10489124"/>
              <a:gd name="adj4" fmla="val 13457507"/>
              <a:gd name="adj5" fmla="val 7527"/>
            </a:avLst>
          </a:prstGeom>
        </p:spPr>
        <p:style>
          <a:lnRef idx="0">
            <a:schemeClr val="accent1">
              <a:shade val="90000"/>
              <a:hueOff val="36372"/>
              <a:satOff val="686"/>
              <a:lumOff val="7356"/>
              <a:alphaOff val="0"/>
            </a:schemeClr>
          </a:lnRef>
          <a:fillRef idx="1">
            <a:schemeClr val="accent1">
              <a:shade val="90000"/>
              <a:hueOff val="36372"/>
              <a:satOff val="686"/>
              <a:lumOff val="7356"/>
              <a:alphaOff val="0"/>
            </a:schemeClr>
          </a:fillRef>
          <a:effectRef idx="0">
            <a:schemeClr val="accent1">
              <a:shade val="90000"/>
              <a:hueOff val="36372"/>
              <a:satOff val="686"/>
              <a:lumOff val="7356"/>
              <a:alphaOff val="0"/>
            </a:schemeClr>
          </a:effectRef>
          <a:fontRef idx="minor">
            <a:schemeClr val="lt1"/>
          </a:fontRef>
        </p:style>
      </p:sp>
      <p:sp>
        <p:nvSpPr>
          <p:cNvPr id="3" name="Title 2"/>
          <p:cNvSpPr>
            <a:spLocks noGrp="1"/>
          </p:cNvSpPr>
          <p:nvPr>
            <p:ph type="title"/>
            <p:custDataLst>
              <p:tags r:id="rId6"/>
            </p:custDataLst>
          </p:nvPr>
        </p:nvSpPr>
        <p:spPr>
          <a:xfrm>
            <a:off x="1288422" y="9205"/>
            <a:ext cx="10366845" cy="881532"/>
          </a:xfrm>
        </p:spPr>
        <p:txBody>
          <a:bodyPr>
            <a:normAutofit/>
          </a:bodyPr>
          <a:lstStyle/>
          <a:p>
            <a:r>
              <a:rPr lang="fr-CA" dirty="0"/>
              <a:t>Évolution </a:t>
            </a:r>
            <a:r>
              <a:rPr lang="fr-CA" dirty="0" smtClean="0"/>
              <a:t>du contexte réglementaire </a:t>
            </a:r>
            <a:r>
              <a:rPr lang="fr-CA" dirty="0"/>
              <a:t>des produits pharmaceutiques au Canada</a:t>
            </a:r>
          </a:p>
        </p:txBody>
      </p:sp>
      <p:sp>
        <p:nvSpPr>
          <p:cNvPr id="11" name="Freeform 10"/>
          <p:cNvSpPr/>
          <p:nvPr>
            <p:custDataLst>
              <p:tags r:id="rId7"/>
            </p:custDataLst>
          </p:nvPr>
        </p:nvSpPr>
        <p:spPr>
          <a:xfrm>
            <a:off x="9809288" y="3792711"/>
            <a:ext cx="2175176" cy="1691593"/>
          </a:xfrm>
          <a:custGeom>
            <a:avLst/>
            <a:gdLst>
              <a:gd name="connsiteX0" fmla="*/ 0 w 1645547"/>
              <a:gd name="connsiteY0" fmla="*/ 98733 h 987328"/>
              <a:gd name="connsiteX1" fmla="*/ 98733 w 1645547"/>
              <a:gd name="connsiteY1" fmla="*/ 0 h 987328"/>
              <a:gd name="connsiteX2" fmla="*/ 1546814 w 1645547"/>
              <a:gd name="connsiteY2" fmla="*/ 0 h 987328"/>
              <a:gd name="connsiteX3" fmla="*/ 1645547 w 1645547"/>
              <a:gd name="connsiteY3" fmla="*/ 98733 h 987328"/>
              <a:gd name="connsiteX4" fmla="*/ 1645547 w 1645547"/>
              <a:gd name="connsiteY4" fmla="*/ 888595 h 987328"/>
              <a:gd name="connsiteX5" fmla="*/ 1546814 w 1645547"/>
              <a:gd name="connsiteY5" fmla="*/ 987328 h 987328"/>
              <a:gd name="connsiteX6" fmla="*/ 98733 w 1645547"/>
              <a:gd name="connsiteY6" fmla="*/ 987328 h 987328"/>
              <a:gd name="connsiteX7" fmla="*/ 0 w 1645547"/>
              <a:gd name="connsiteY7" fmla="*/ 888595 h 987328"/>
              <a:gd name="connsiteX8" fmla="*/ 0 w 1645547"/>
              <a:gd name="connsiteY8" fmla="*/ 98733 h 9873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45547" h="987328">
                <a:moveTo>
                  <a:pt x="0" y="98733"/>
                </a:moveTo>
                <a:cubicBezTo>
                  <a:pt x="0" y="44204"/>
                  <a:pt x="44204" y="0"/>
                  <a:pt x="98733" y="0"/>
                </a:cubicBezTo>
                <a:lnTo>
                  <a:pt x="1546814" y="0"/>
                </a:lnTo>
                <a:cubicBezTo>
                  <a:pt x="1601343" y="0"/>
                  <a:pt x="1645547" y="44204"/>
                  <a:pt x="1645547" y="98733"/>
                </a:cubicBezTo>
                <a:lnTo>
                  <a:pt x="1645547" y="888595"/>
                </a:lnTo>
                <a:cubicBezTo>
                  <a:pt x="1645547" y="943124"/>
                  <a:pt x="1601343" y="987328"/>
                  <a:pt x="1546814" y="987328"/>
                </a:cubicBezTo>
                <a:lnTo>
                  <a:pt x="98733" y="987328"/>
                </a:lnTo>
                <a:cubicBezTo>
                  <a:pt x="44204" y="987328"/>
                  <a:pt x="0" y="943124"/>
                  <a:pt x="0" y="888595"/>
                </a:cubicBezTo>
                <a:lnTo>
                  <a:pt x="0" y="98733"/>
                </a:lnTo>
                <a:close/>
              </a:path>
            </a:pathLst>
          </a:custGeom>
        </p:spPr>
        <p:style>
          <a:lnRef idx="1">
            <a:schemeClr val="accent3"/>
          </a:lnRef>
          <a:fillRef idx="3">
            <a:schemeClr val="accent3"/>
          </a:fillRef>
          <a:effectRef idx="2">
            <a:schemeClr val="accent3"/>
          </a:effectRef>
          <a:fontRef idx="minor">
            <a:schemeClr val="lt1"/>
          </a:fontRef>
        </p:style>
        <p:txBody>
          <a:bodyPr spcFirstLastPara="0" vert="horz" wrap="square" lIns="82258" tIns="82258" rIns="82258" bIns="82258" numCol="1" spcCol="1270" anchor="t" anchorCtr="0">
            <a:noAutofit/>
          </a:bodyPr>
          <a:lstStyle/>
          <a:p>
            <a:pPr marL="57150" lvl="1" indent="-57150" defTabSz="488950">
              <a:lnSpc>
                <a:spcPct val="90000"/>
              </a:lnSpc>
              <a:spcBef>
                <a:spcPct val="0"/>
              </a:spcBef>
              <a:spcAft>
                <a:spcPct val="15000"/>
              </a:spcAft>
              <a:buFontTx/>
              <a:buChar char="••"/>
              <a:defRPr/>
            </a:pPr>
            <a:r>
              <a:rPr lang="fr-CA" sz="1200" dirty="0">
                <a:solidFill>
                  <a:srgbClr val="FFFFFF"/>
                </a:solidFill>
              </a:rPr>
              <a:t>Une nouvelle agence nationale des médicaments qui </a:t>
            </a:r>
            <a:r>
              <a:rPr lang="fr-CA" sz="1200" dirty="0" smtClean="0">
                <a:solidFill>
                  <a:srgbClr val="FFFFFF"/>
                </a:solidFill>
              </a:rPr>
              <a:t>s’appuierait </a:t>
            </a:r>
            <a:r>
              <a:rPr lang="fr-CA" sz="1200" dirty="0">
                <a:solidFill>
                  <a:srgbClr val="FFFFFF"/>
                </a:solidFill>
              </a:rPr>
              <a:t>sur la tendance récente visant une plus grande harmonisation et intégration et faciliterait </a:t>
            </a:r>
            <a:r>
              <a:rPr lang="fr-CA" sz="1200" dirty="0" smtClean="0">
                <a:solidFill>
                  <a:srgbClr val="FFFFFF"/>
                </a:solidFill>
              </a:rPr>
              <a:t>l’adoption d’un </a:t>
            </a:r>
            <a:r>
              <a:rPr lang="fr-CA" sz="1200" dirty="0">
                <a:solidFill>
                  <a:srgbClr val="FFFFFF"/>
                </a:solidFill>
              </a:rPr>
              <a:t>régime national </a:t>
            </a:r>
            <a:r>
              <a:rPr lang="fr-CA" sz="1200" dirty="0" smtClean="0">
                <a:solidFill>
                  <a:srgbClr val="FFFFFF"/>
                </a:solidFill>
              </a:rPr>
              <a:t>d’assurance-médicaments</a:t>
            </a:r>
            <a:endParaRPr lang="fr-CA" sz="1200" dirty="0">
              <a:solidFill>
                <a:srgbClr val="FFFFFF"/>
              </a:solidFill>
            </a:endParaRPr>
          </a:p>
        </p:txBody>
      </p:sp>
      <p:sp>
        <p:nvSpPr>
          <p:cNvPr id="13" name="Freeform 12"/>
          <p:cNvSpPr>
            <a:spLocks noChangeAspect="1"/>
          </p:cNvSpPr>
          <p:nvPr>
            <p:custDataLst>
              <p:tags r:id="rId8"/>
            </p:custDataLst>
          </p:nvPr>
        </p:nvSpPr>
        <p:spPr>
          <a:xfrm>
            <a:off x="3784875" y="1416812"/>
            <a:ext cx="2304000" cy="2304000"/>
          </a:xfrm>
          <a:custGeom>
            <a:avLst/>
            <a:gdLst>
              <a:gd name="connsiteX0" fmla="*/ 1407173 w 1880626"/>
              <a:gd name="connsiteY0" fmla="*/ 476315 h 1880626"/>
              <a:gd name="connsiteX1" fmla="*/ 1684629 w 1880626"/>
              <a:gd name="connsiteY1" fmla="*/ 392695 h 1880626"/>
              <a:gd name="connsiteX2" fmla="*/ 1786722 w 1880626"/>
              <a:gd name="connsiteY2" fmla="*/ 569526 h 1880626"/>
              <a:gd name="connsiteX3" fmla="*/ 1575577 w 1880626"/>
              <a:gd name="connsiteY3" fmla="*/ 768000 h 1880626"/>
              <a:gd name="connsiteX4" fmla="*/ 1575577 w 1880626"/>
              <a:gd name="connsiteY4" fmla="*/ 1112627 h 1880626"/>
              <a:gd name="connsiteX5" fmla="*/ 1786722 w 1880626"/>
              <a:gd name="connsiteY5" fmla="*/ 1311100 h 1880626"/>
              <a:gd name="connsiteX6" fmla="*/ 1684629 w 1880626"/>
              <a:gd name="connsiteY6" fmla="*/ 1487931 h 1880626"/>
              <a:gd name="connsiteX7" fmla="*/ 1407173 w 1880626"/>
              <a:gd name="connsiteY7" fmla="*/ 1404311 h 1880626"/>
              <a:gd name="connsiteX8" fmla="*/ 1108718 w 1880626"/>
              <a:gd name="connsiteY8" fmla="*/ 1576624 h 1880626"/>
              <a:gd name="connsiteX9" fmla="*/ 1042407 w 1880626"/>
              <a:gd name="connsiteY9" fmla="*/ 1858718 h 1880626"/>
              <a:gd name="connsiteX10" fmla="*/ 838219 w 1880626"/>
              <a:gd name="connsiteY10" fmla="*/ 1858718 h 1880626"/>
              <a:gd name="connsiteX11" fmla="*/ 771909 w 1880626"/>
              <a:gd name="connsiteY11" fmla="*/ 1576625 h 1880626"/>
              <a:gd name="connsiteX12" fmla="*/ 473454 w 1880626"/>
              <a:gd name="connsiteY12" fmla="*/ 1404312 h 1880626"/>
              <a:gd name="connsiteX13" fmla="*/ 195997 w 1880626"/>
              <a:gd name="connsiteY13" fmla="*/ 1487931 h 1880626"/>
              <a:gd name="connsiteX14" fmla="*/ 93904 w 1880626"/>
              <a:gd name="connsiteY14" fmla="*/ 1311100 h 1880626"/>
              <a:gd name="connsiteX15" fmla="*/ 305049 w 1880626"/>
              <a:gd name="connsiteY15" fmla="*/ 1112626 h 1880626"/>
              <a:gd name="connsiteX16" fmla="*/ 305049 w 1880626"/>
              <a:gd name="connsiteY16" fmla="*/ 767999 h 1880626"/>
              <a:gd name="connsiteX17" fmla="*/ 93904 w 1880626"/>
              <a:gd name="connsiteY17" fmla="*/ 569526 h 1880626"/>
              <a:gd name="connsiteX18" fmla="*/ 195997 w 1880626"/>
              <a:gd name="connsiteY18" fmla="*/ 392695 h 1880626"/>
              <a:gd name="connsiteX19" fmla="*/ 473453 w 1880626"/>
              <a:gd name="connsiteY19" fmla="*/ 476315 h 1880626"/>
              <a:gd name="connsiteX20" fmla="*/ 771908 w 1880626"/>
              <a:gd name="connsiteY20" fmla="*/ 304002 h 1880626"/>
              <a:gd name="connsiteX21" fmla="*/ 838219 w 1880626"/>
              <a:gd name="connsiteY21" fmla="*/ 21908 h 1880626"/>
              <a:gd name="connsiteX22" fmla="*/ 1042407 w 1880626"/>
              <a:gd name="connsiteY22" fmla="*/ 21908 h 1880626"/>
              <a:gd name="connsiteX23" fmla="*/ 1108717 w 1880626"/>
              <a:gd name="connsiteY23" fmla="*/ 304001 h 1880626"/>
              <a:gd name="connsiteX24" fmla="*/ 1407172 w 1880626"/>
              <a:gd name="connsiteY24" fmla="*/ 476314 h 1880626"/>
              <a:gd name="connsiteX25" fmla="*/ 1407173 w 1880626"/>
              <a:gd name="connsiteY25" fmla="*/ 476315 h 18806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880626" h="1880626">
                <a:moveTo>
                  <a:pt x="1407173" y="476315"/>
                </a:moveTo>
                <a:lnTo>
                  <a:pt x="1684629" y="392695"/>
                </a:lnTo>
                <a:lnTo>
                  <a:pt x="1786722" y="569526"/>
                </a:lnTo>
                <a:lnTo>
                  <a:pt x="1575577" y="768000"/>
                </a:lnTo>
                <a:cubicBezTo>
                  <a:pt x="1606184" y="880837"/>
                  <a:pt x="1606184" y="999790"/>
                  <a:pt x="1575577" y="1112627"/>
                </a:cubicBezTo>
                <a:lnTo>
                  <a:pt x="1786722" y="1311100"/>
                </a:lnTo>
                <a:lnTo>
                  <a:pt x="1684629" y="1487931"/>
                </a:lnTo>
                <a:lnTo>
                  <a:pt x="1407173" y="1404311"/>
                </a:lnTo>
                <a:cubicBezTo>
                  <a:pt x="1324757" y="1487236"/>
                  <a:pt x="1221741" y="1546712"/>
                  <a:pt x="1108718" y="1576624"/>
                </a:cubicBezTo>
                <a:lnTo>
                  <a:pt x="1042407" y="1858718"/>
                </a:lnTo>
                <a:lnTo>
                  <a:pt x="838219" y="1858718"/>
                </a:lnTo>
                <a:lnTo>
                  <a:pt x="771909" y="1576625"/>
                </a:lnTo>
                <a:cubicBezTo>
                  <a:pt x="658886" y="1546713"/>
                  <a:pt x="555870" y="1487236"/>
                  <a:pt x="473454" y="1404312"/>
                </a:cubicBezTo>
                <a:lnTo>
                  <a:pt x="195997" y="1487931"/>
                </a:lnTo>
                <a:lnTo>
                  <a:pt x="93904" y="1311100"/>
                </a:lnTo>
                <a:lnTo>
                  <a:pt x="305049" y="1112626"/>
                </a:lnTo>
                <a:cubicBezTo>
                  <a:pt x="274442" y="999789"/>
                  <a:pt x="274442" y="880836"/>
                  <a:pt x="305049" y="767999"/>
                </a:cubicBezTo>
                <a:lnTo>
                  <a:pt x="93904" y="569526"/>
                </a:lnTo>
                <a:lnTo>
                  <a:pt x="195997" y="392695"/>
                </a:lnTo>
                <a:lnTo>
                  <a:pt x="473453" y="476315"/>
                </a:lnTo>
                <a:cubicBezTo>
                  <a:pt x="555869" y="393390"/>
                  <a:pt x="658885" y="333914"/>
                  <a:pt x="771908" y="304002"/>
                </a:cubicBezTo>
                <a:lnTo>
                  <a:pt x="838219" y="21908"/>
                </a:lnTo>
                <a:lnTo>
                  <a:pt x="1042407" y="21908"/>
                </a:lnTo>
                <a:lnTo>
                  <a:pt x="1108717" y="304001"/>
                </a:lnTo>
                <a:cubicBezTo>
                  <a:pt x="1221740" y="333913"/>
                  <a:pt x="1324756" y="393390"/>
                  <a:pt x="1407172" y="476314"/>
                </a:cubicBezTo>
                <a:lnTo>
                  <a:pt x="1407173" y="476315"/>
                </a:lnTo>
                <a:close/>
              </a:path>
            </a:pathLst>
          </a:custGeom>
          <a:solidFill>
            <a:srgbClr val="1A94B8"/>
          </a:solidFill>
        </p:spPr>
        <p:style>
          <a:lnRef idx="2">
            <a:schemeClr val="lt2">
              <a:hueOff val="0"/>
              <a:satOff val="0"/>
              <a:lumOff val="0"/>
              <a:alphaOff val="0"/>
            </a:schemeClr>
          </a:lnRef>
          <a:fillRef idx="1">
            <a:schemeClr val="dk2">
              <a:hueOff val="0"/>
              <a:satOff val="0"/>
              <a:lumOff val="0"/>
              <a:alphaOff val="0"/>
            </a:schemeClr>
          </a:fillRef>
          <a:effectRef idx="0">
            <a:schemeClr val="dk2">
              <a:hueOff val="0"/>
              <a:satOff val="0"/>
              <a:lumOff val="0"/>
              <a:alphaOff val="0"/>
            </a:schemeClr>
          </a:effectRef>
          <a:fontRef idx="minor">
            <a:schemeClr val="lt1"/>
          </a:fontRef>
        </p:style>
        <p:txBody>
          <a:bodyPr spcFirstLastPara="0" vert="horz" wrap="square" lIns="491233" tIns="494095" rIns="491233" bIns="494095" numCol="1" spcCol="1270" anchor="ctr" anchorCtr="0">
            <a:noAutofit/>
          </a:bodyPr>
          <a:lstStyle/>
          <a:p>
            <a:pPr marL="0" marR="0" lvl="0" indent="0" algn="ctr" defTabSz="622300" rtl="0" eaLnBrk="1" fontAlgn="auto" latinLnBrk="0" hangingPunct="1">
              <a:lnSpc>
                <a:spcPct val="90000"/>
              </a:lnSpc>
              <a:spcBef>
                <a:spcPct val="0"/>
              </a:spcBef>
              <a:spcAft>
                <a:spcPct val="35000"/>
              </a:spcAft>
              <a:buClrTx/>
              <a:buSzTx/>
              <a:buFontTx/>
              <a:buNone/>
              <a:tabLst/>
              <a:defRPr/>
            </a:pPr>
            <a:r>
              <a:rPr kumimoji="0" lang="fr-CA" sz="1400" b="0" i="0" u="none" strike="noStrike" kern="1200" cap="none" spc="0" normalizeH="0" baseline="0" noProof="0" dirty="0">
                <a:ln>
                  <a:noFill/>
                </a:ln>
                <a:solidFill>
                  <a:srgbClr val="FFFFFF"/>
                </a:solidFill>
                <a:effectLst/>
                <a:uLnTx/>
                <a:uFillTx/>
                <a:latin typeface="Arial" panose="020B0604020202020204"/>
              </a:rPr>
              <a:t>Médicaments </a:t>
            </a:r>
            <a:r>
              <a:rPr kumimoji="0" lang="fr-CA" sz="1400" b="0" i="0" u="none" strike="noStrike" kern="1200" cap="none" spc="0" normalizeH="0" baseline="0" noProof="0" dirty="0" smtClean="0">
                <a:ln>
                  <a:noFill/>
                </a:ln>
                <a:solidFill>
                  <a:srgbClr val="FFFFFF"/>
                </a:solidFill>
                <a:effectLst/>
                <a:uLnTx/>
                <a:uFillTx/>
                <a:latin typeface="Arial" panose="020B0604020202020204"/>
              </a:rPr>
              <a:t>onéreux pour </a:t>
            </a:r>
            <a:r>
              <a:rPr kumimoji="0" lang="fr-CA" sz="1400" b="0" i="0" u="none" strike="noStrike" kern="1200" cap="none" spc="0" normalizeH="0" baseline="0" noProof="0" dirty="0">
                <a:ln>
                  <a:noFill/>
                </a:ln>
                <a:solidFill>
                  <a:srgbClr val="FFFFFF"/>
                </a:solidFill>
                <a:effectLst/>
                <a:uLnTx/>
                <a:uFillTx/>
                <a:latin typeface="Arial" panose="020B0604020202020204"/>
              </a:rPr>
              <a:t>des maladies rares</a:t>
            </a:r>
          </a:p>
        </p:txBody>
      </p:sp>
      <p:sp>
        <p:nvSpPr>
          <p:cNvPr id="14" name="Freeform 13"/>
          <p:cNvSpPr/>
          <p:nvPr>
            <p:custDataLst>
              <p:tags r:id="rId9"/>
            </p:custDataLst>
          </p:nvPr>
        </p:nvSpPr>
        <p:spPr>
          <a:xfrm>
            <a:off x="1909954" y="1977360"/>
            <a:ext cx="1954776" cy="1082682"/>
          </a:xfrm>
          <a:custGeom>
            <a:avLst/>
            <a:gdLst>
              <a:gd name="connsiteX0" fmla="*/ 0 w 1293137"/>
              <a:gd name="connsiteY0" fmla="*/ 124748 h 1247479"/>
              <a:gd name="connsiteX1" fmla="*/ 124748 w 1293137"/>
              <a:gd name="connsiteY1" fmla="*/ 0 h 1247479"/>
              <a:gd name="connsiteX2" fmla="*/ 1168389 w 1293137"/>
              <a:gd name="connsiteY2" fmla="*/ 0 h 1247479"/>
              <a:gd name="connsiteX3" fmla="*/ 1293137 w 1293137"/>
              <a:gd name="connsiteY3" fmla="*/ 124748 h 1247479"/>
              <a:gd name="connsiteX4" fmla="*/ 1293137 w 1293137"/>
              <a:gd name="connsiteY4" fmla="*/ 1122731 h 1247479"/>
              <a:gd name="connsiteX5" fmla="*/ 1168389 w 1293137"/>
              <a:gd name="connsiteY5" fmla="*/ 1247479 h 1247479"/>
              <a:gd name="connsiteX6" fmla="*/ 124748 w 1293137"/>
              <a:gd name="connsiteY6" fmla="*/ 1247479 h 1247479"/>
              <a:gd name="connsiteX7" fmla="*/ 0 w 1293137"/>
              <a:gd name="connsiteY7" fmla="*/ 1122731 h 1247479"/>
              <a:gd name="connsiteX8" fmla="*/ 0 w 1293137"/>
              <a:gd name="connsiteY8" fmla="*/ 124748 h 12474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93137" h="1247479">
                <a:moveTo>
                  <a:pt x="0" y="124748"/>
                </a:moveTo>
                <a:cubicBezTo>
                  <a:pt x="0" y="55852"/>
                  <a:pt x="55852" y="0"/>
                  <a:pt x="124748" y="0"/>
                </a:cubicBezTo>
                <a:lnTo>
                  <a:pt x="1168389" y="0"/>
                </a:lnTo>
                <a:cubicBezTo>
                  <a:pt x="1237285" y="0"/>
                  <a:pt x="1293137" y="55852"/>
                  <a:pt x="1293137" y="124748"/>
                </a:cubicBezTo>
                <a:lnTo>
                  <a:pt x="1293137" y="1122731"/>
                </a:lnTo>
                <a:cubicBezTo>
                  <a:pt x="1293137" y="1191627"/>
                  <a:pt x="1237285" y="1247479"/>
                  <a:pt x="1168389" y="1247479"/>
                </a:cubicBezTo>
                <a:lnTo>
                  <a:pt x="124748" y="1247479"/>
                </a:lnTo>
                <a:cubicBezTo>
                  <a:pt x="55852" y="1247479"/>
                  <a:pt x="0" y="1191627"/>
                  <a:pt x="0" y="1122731"/>
                </a:cubicBezTo>
                <a:lnTo>
                  <a:pt x="0" y="124748"/>
                </a:lnTo>
                <a:close/>
              </a:path>
            </a:pathLst>
          </a:custGeom>
        </p:spPr>
        <p:style>
          <a:lnRef idx="1">
            <a:schemeClr val="accent3"/>
          </a:lnRef>
          <a:fillRef idx="3">
            <a:schemeClr val="accent3"/>
          </a:fillRef>
          <a:effectRef idx="2">
            <a:schemeClr val="accent3"/>
          </a:effectRef>
          <a:fontRef idx="minor">
            <a:schemeClr val="lt1"/>
          </a:fontRef>
        </p:style>
        <p:txBody>
          <a:bodyPr spcFirstLastPara="0" vert="horz" wrap="square" lIns="89877" tIns="89877" rIns="89877" bIns="89877" numCol="1" spcCol="1270" anchor="t" anchorCtr="0">
            <a:noAutofit/>
          </a:bodyPr>
          <a:lstStyle/>
          <a:p>
            <a:pPr marL="57150" marR="0" lvl="1" indent="-57150" algn="l" defTabSz="488950" rtl="0" eaLnBrk="1" fontAlgn="auto" latinLnBrk="0" hangingPunct="1">
              <a:lnSpc>
                <a:spcPct val="90000"/>
              </a:lnSpc>
              <a:spcBef>
                <a:spcPct val="0"/>
              </a:spcBef>
              <a:spcAft>
                <a:spcPct val="15000"/>
              </a:spcAft>
              <a:buClrTx/>
              <a:buSzTx/>
              <a:buFontTx/>
              <a:buChar char="••"/>
              <a:tabLst/>
              <a:defRPr/>
            </a:pPr>
            <a:r>
              <a:rPr kumimoji="0" lang="fr-CA" sz="1400" b="0" i="0" u="none" strike="noStrike" kern="1200" cap="none" spc="0" normalizeH="0" baseline="0" noProof="0" dirty="0" smtClean="0">
                <a:ln>
                  <a:noFill/>
                </a:ln>
                <a:solidFill>
                  <a:srgbClr val="FFFFFF"/>
                </a:solidFill>
                <a:effectLst/>
                <a:uLnTx/>
                <a:uFillTx/>
                <a:latin typeface="Arial" panose="020B0604020202020204"/>
              </a:rPr>
              <a:t>Jusqu’à </a:t>
            </a:r>
            <a:r>
              <a:rPr kumimoji="0" lang="fr-CA" sz="1400" b="0" i="0" u="none" strike="noStrike" kern="1200" cap="none" spc="0" normalizeH="0" baseline="0" noProof="0" dirty="0">
                <a:ln>
                  <a:noFill/>
                </a:ln>
                <a:solidFill>
                  <a:srgbClr val="FFFFFF"/>
                </a:solidFill>
                <a:effectLst/>
                <a:uLnTx/>
                <a:uFillTx/>
                <a:latin typeface="Arial" panose="020B0604020202020204"/>
              </a:rPr>
              <a:t>1 </a:t>
            </a:r>
            <a:r>
              <a:rPr kumimoji="0" lang="fr-CA" sz="1400" b="0" i="0" u="none" strike="noStrike" kern="1200" cap="none" spc="0" normalizeH="0" baseline="0" noProof="0" dirty="0" smtClean="0">
                <a:ln>
                  <a:noFill/>
                </a:ln>
                <a:solidFill>
                  <a:srgbClr val="FFFFFF"/>
                </a:solidFill>
                <a:effectLst/>
                <a:uLnTx/>
                <a:uFillTx/>
                <a:latin typeface="Arial" panose="020B0604020202020204"/>
              </a:rPr>
              <a:t>G$ </a:t>
            </a:r>
            <a:r>
              <a:rPr kumimoji="0" lang="fr-CA" sz="1400" b="0" i="0" u="none" strike="noStrike" kern="1200" cap="none" spc="0" normalizeH="0" baseline="0" noProof="0" dirty="0">
                <a:ln>
                  <a:noFill/>
                </a:ln>
                <a:solidFill>
                  <a:srgbClr val="FFFFFF"/>
                </a:solidFill>
                <a:effectLst/>
                <a:uLnTx/>
                <a:uFillTx/>
                <a:latin typeface="Arial" panose="020B0604020202020204"/>
              </a:rPr>
              <a:t>sur </a:t>
            </a:r>
            <a:r>
              <a:rPr kumimoji="0" lang="fr-CA" sz="1400" b="0" i="0" u="none" strike="noStrike" kern="1200" cap="none" spc="0" normalizeH="0" baseline="0" noProof="0" dirty="0" smtClean="0">
                <a:ln>
                  <a:noFill/>
                </a:ln>
                <a:solidFill>
                  <a:srgbClr val="FFFFFF"/>
                </a:solidFill>
                <a:effectLst/>
                <a:uLnTx/>
                <a:uFillTx/>
                <a:latin typeface="Arial" panose="020B0604020202020204"/>
              </a:rPr>
              <a:t>deux ans</a:t>
            </a:r>
            <a:r>
              <a:rPr kumimoji="0" lang="fr-CA" sz="1400" b="0" i="0" u="none" strike="noStrike" kern="1200" cap="none" spc="0" normalizeH="0" baseline="0" noProof="0" dirty="0">
                <a:ln>
                  <a:noFill/>
                </a:ln>
                <a:solidFill>
                  <a:srgbClr val="FFFFFF"/>
                </a:solidFill>
                <a:effectLst/>
                <a:uLnTx/>
                <a:uFillTx/>
                <a:latin typeface="Arial" panose="020B0604020202020204"/>
              </a:rPr>
              <a:t>, à compter de 2022-2023</a:t>
            </a:r>
          </a:p>
          <a:p>
            <a:pPr marL="57150" marR="0" lvl="1" indent="-57150" algn="l" defTabSz="488950" rtl="0" eaLnBrk="1" fontAlgn="auto" latinLnBrk="0" hangingPunct="1">
              <a:lnSpc>
                <a:spcPct val="90000"/>
              </a:lnSpc>
              <a:spcBef>
                <a:spcPct val="0"/>
              </a:spcBef>
              <a:spcAft>
                <a:spcPct val="15000"/>
              </a:spcAft>
              <a:buClrTx/>
              <a:buSzTx/>
              <a:buFontTx/>
              <a:buChar char="••"/>
              <a:tabLst/>
              <a:defRPr/>
            </a:pPr>
            <a:r>
              <a:rPr kumimoji="0" lang="fr-CA" sz="1400" b="0" i="0" u="none" strike="noStrike" kern="1200" cap="none" spc="0" normalizeH="0" baseline="0" noProof="0" dirty="0" smtClean="0">
                <a:ln>
                  <a:noFill/>
                </a:ln>
                <a:solidFill>
                  <a:srgbClr val="FFFFFF"/>
                </a:solidFill>
                <a:effectLst/>
                <a:uLnTx/>
                <a:uFillTx/>
                <a:latin typeface="Arial" panose="020B0604020202020204"/>
              </a:rPr>
              <a:t>Jusqu’à </a:t>
            </a:r>
            <a:r>
              <a:rPr kumimoji="0" lang="fr-CA" sz="1400" b="0" i="0" u="none" strike="noStrike" kern="1200" cap="none" spc="0" normalizeH="0" baseline="0" noProof="0" dirty="0">
                <a:ln>
                  <a:noFill/>
                </a:ln>
                <a:solidFill>
                  <a:srgbClr val="FFFFFF"/>
                </a:solidFill>
                <a:effectLst/>
                <a:uLnTx/>
                <a:uFillTx/>
                <a:latin typeface="Arial" panose="020B0604020202020204"/>
              </a:rPr>
              <a:t>500 </a:t>
            </a:r>
            <a:r>
              <a:rPr kumimoji="0" lang="fr-CA" sz="1400" b="0" i="0" u="none" strike="noStrike" kern="1200" cap="none" spc="0" normalizeH="0" baseline="0" noProof="0" dirty="0" smtClean="0">
                <a:ln>
                  <a:noFill/>
                </a:ln>
                <a:solidFill>
                  <a:srgbClr val="FFFFFF"/>
                </a:solidFill>
                <a:effectLst/>
                <a:uLnTx/>
                <a:uFillTx/>
                <a:latin typeface="Arial" panose="020B0604020202020204"/>
              </a:rPr>
              <a:t>M$ par </a:t>
            </a:r>
            <a:r>
              <a:rPr kumimoji="0" lang="fr-CA" sz="1400" b="0" i="0" u="none" strike="noStrike" kern="1200" cap="none" spc="0" normalizeH="0" baseline="0" noProof="0" dirty="0">
                <a:ln>
                  <a:noFill/>
                </a:ln>
                <a:solidFill>
                  <a:srgbClr val="FFFFFF"/>
                </a:solidFill>
                <a:effectLst/>
                <a:uLnTx/>
                <a:uFillTx/>
                <a:latin typeface="Arial" panose="020B0604020202020204"/>
              </a:rPr>
              <a:t>année </a:t>
            </a:r>
            <a:r>
              <a:rPr kumimoji="0" lang="fr-CA" sz="1400" b="0" i="0" u="none" strike="noStrike" kern="1200" cap="none" spc="0" normalizeH="0" baseline="0" noProof="0" dirty="0" smtClean="0">
                <a:ln>
                  <a:noFill/>
                </a:ln>
                <a:solidFill>
                  <a:srgbClr val="FFFFFF"/>
                </a:solidFill>
                <a:effectLst/>
                <a:uLnTx/>
                <a:uFillTx/>
                <a:latin typeface="Arial" panose="020B0604020202020204"/>
              </a:rPr>
              <a:t>par la suite</a:t>
            </a:r>
            <a:endParaRPr kumimoji="0" lang="fr-CA" sz="1400" b="0" i="0" u="none" strike="noStrike" kern="1200" cap="none" spc="0" normalizeH="0" baseline="0" noProof="0" dirty="0">
              <a:ln>
                <a:noFill/>
              </a:ln>
              <a:solidFill>
                <a:srgbClr val="FFFFFF"/>
              </a:solidFill>
              <a:effectLst/>
              <a:uLnTx/>
              <a:uFillTx/>
              <a:latin typeface="Arial" panose="020B0604020202020204"/>
            </a:endParaRPr>
          </a:p>
        </p:txBody>
      </p:sp>
      <p:sp>
        <p:nvSpPr>
          <p:cNvPr id="18" name="Circular Arrow 17"/>
          <p:cNvSpPr/>
          <p:nvPr>
            <p:custDataLst>
              <p:tags r:id="rId10"/>
            </p:custDataLst>
          </p:nvPr>
        </p:nvSpPr>
        <p:spPr>
          <a:xfrm rot="10109571">
            <a:off x="5531132" y="453703"/>
            <a:ext cx="3309901" cy="3309901"/>
          </a:xfrm>
          <a:prstGeom prst="circularArrow">
            <a:avLst>
              <a:gd name="adj1" fmla="val 4688"/>
              <a:gd name="adj2" fmla="val 299029"/>
              <a:gd name="adj3" fmla="val 2527082"/>
              <a:gd name="adj4" fmla="val 1589432"/>
              <a:gd name="adj5" fmla="val 5469"/>
            </a:avLst>
          </a:prstGeom>
          <a:solidFill>
            <a:schemeClr val="accent1">
              <a:lumMod val="60000"/>
              <a:lumOff val="40000"/>
            </a:schemeClr>
          </a:solidFill>
        </p:spPr>
        <p:style>
          <a:lnRef idx="0">
            <a:schemeClr val="dk2">
              <a:tint val="60000"/>
              <a:hueOff val="0"/>
              <a:satOff val="0"/>
              <a:lumOff val="0"/>
              <a:alphaOff val="0"/>
            </a:schemeClr>
          </a:lnRef>
          <a:fillRef idx="1">
            <a:schemeClr val="dk2">
              <a:tint val="60000"/>
              <a:hueOff val="0"/>
              <a:satOff val="0"/>
              <a:lumOff val="0"/>
              <a:alphaOff val="0"/>
            </a:schemeClr>
          </a:fillRef>
          <a:effectRef idx="0">
            <a:schemeClr val="dk2">
              <a:tint val="60000"/>
              <a:hueOff val="0"/>
              <a:satOff val="0"/>
              <a:lumOff val="0"/>
              <a:alphaOff val="0"/>
            </a:schemeClr>
          </a:effectRef>
          <a:fontRef idx="minor">
            <a:schemeClr val="lt1"/>
          </a:fontRef>
        </p:style>
      </p:sp>
      <p:sp>
        <p:nvSpPr>
          <p:cNvPr id="9" name="Slide Number Placeholder 3"/>
          <p:cNvSpPr>
            <a:spLocks noGrp="1"/>
          </p:cNvSpPr>
          <p:nvPr>
            <p:ph type="sldNum" sz="quarter" idx="4294967295"/>
            <p:custDataLst>
              <p:tags r:id="rId11"/>
            </p:custDataLst>
          </p:nvPr>
        </p:nvSpPr>
        <p:spPr>
          <a:xfrm>
            <a:off x="259080" y="5730240"/>
            <a:ext cx="516449" cy="525780"/>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47DBEAC-8B79-F045-AB5E-EB5B72EE06CE}" type="slidenum">
              <a:rPr kumimoji="0" lang="en-US" sz="1200" b="0" i="0" u="none" strike="noStrike" kern="1200" cap="none" spc="0" normalizeH="0" baseline="0" noProof="0" smtClean="0">
                <a:ln>
                  <a:noFill/>
                </a:ln>
                <a:solidFill>
                  <a:srgbClr val="000000">
                    <a:tint val="75000"/>
                  </a:srgbClr>
                </a:solidFill>
                <a:effectLst/>
                <a:uLnTx/>
                <a:uFillTx/>
                <a:latin typeface="Arial" panose="020B06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fr-CA" sz="1200" b="0" i="0" u="none" strike="noStrike" kern="1200" cap="none" spc="0" normalizeH="0" baseline="0" noProof="0" dirty="0">
              <a:ln>
                <a:noFill/>
              </a:ln>
              <a:solidFill>
                <a:srgbClr val="000000">
                  <a:tint val="75000"/>
                </a:srgbClr>
              </a:solidFill>
              <a:effectLst/>
              <a:uLnTx/>
              <a:uFillTx/>
              <a:latin typeface="Arial" panose="020B0604020202020204"/>
              <a:ea typeface="+mn-ea"/>
              <a:cs typeface="+mn-cs"/>
            </a:endParaRPr>
          </a:p>
        </p:txBody>
      </p:sp>
      <p:sp>
        <p:nvSpPr>
          <p:cNvPr id="31" name="Freeform 30"/>
          <p:cNvSpPr/>
          <p:nvPr>
            <p:custDataLst>
              <p:tags r:id="rId12"/>
            </p:custDataLst>
          </p:nvPr>
        </p:nvSpPr>
        <p:spPr>
          <a:xfrm>
            <a:off x="5241875" y="4965318"/>
            <a:ext cx="2939609" cy="991196"/>
          </a:xfrm>
          <a:custGeom>
            <a:avLst/>
            <a:gdLst>
              <a:gd name="connsiteX0" fmla="*/ 0 w 1293137"/>
              <a:gd name="connsiteY0" fmla="*/ 124748 h 1247479"/>
              <a:gd name="connsiteX1" fmla="*/ 124748 w 1293137"/>
              <a:gd name="connsiteY1" fmla="*/ 0 h 1247479"/>
              <a:gd name="connsiteX2" fmla="*/ 1168389 w 1293137"/>
              <a:gd name="connsiteY2" fmla="*/ 0 h 1247479"/>
              <a:gd name="connsiteX3" fmla="*/ 1293137 w 1293137"/>
              <a:gd name="connsiteY3" fmla="*/ 124748 h 1247479"/>
              <a:gd name="connsiteX4" fmla="*/ 1293137 w 1293137"/>
              <a:gd name="connsiteY4" fmla="*/ 1122731 h 1247479"/>
              <a:gd name="connsiteX5" fmla="*/ 1168389 w 1293137"/>
              <a:gd name="connsiteY5" fmla="*/ 1247479 h 1247479"/>
              <a:gd name="connsiteX6" fmla="*/ 124748 w 1293137"/>
              <a:gd name="connsiteY6" fmla="*/ 1247479 h 1247479"/>
              <a:gd name="connsiteX7" fmla="*/ 0 w 1293137"/>
              <a:gd name="connsiteY7" fmla="*/ 1122731 h 1247479"/>
              <a:gd name="connsiteX8" fmla="*/ 0 w 1293137"/>
              <a:gd name="connsiteY8" fmla="*/ 124748 h 12474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93137" h="1247479">
                <a:moveTo>
                  <a:pt x="0" y="124748"/>
                </a:moveTo>
                <a:cubicBezTo>
                  <a:pt x="0" y="55852"/>
                  <a:pt x="55852" y="0"/>
                  <a:pt x="124748" y="0"/>
                </a:cubicBezTo>
                <a:lnTo>
                  <a:pt x="1168389" y="0"/>
                </a:lnTo>
                <a:cubicBezTo>
                  <a:pt x="1237285" y="0"/>
                  <a:pt x="1293137" y="55852"/>
                  <a:pt x="1293137" y="124748"/>
                </a:cubicBezTo>
                <a:lnTo>
                  <a:pt x="1293137" y="1122731"/>
                </a:lnTo>
                <a:cubicBezTo>
                  <a:pt x="1293137" y="1191627"/>
                  <a:pt x="1237285" y="1247479"/>
                  <a:pt x="1168389" y="1247479"/>
                </a:cubicBezTo>
                <a:lnTo>
                  <a:pt x="124748" y="1247479"/>
                </a:lnTo>
                <a:cubicBezTo>
                  <a:pt x="55852" y="1247479"/>
                  <a:pt x="0" y="1191627"/>
                  <a:pt x="0" y="1122731"/>
                </a:cubicBezTo>
                <a:lnTo>
                  <a:pt x="0" y="124748"/>
                </a:lnTo>
                <a:close/>
              </a:path>
            </a:pathLst>
          </a:custGeom>
          <a:gradFill>
            <a:gsLst>
              <a:gs pos="0">
                <a:schemeClr val="accent3">
                  <a:satMod val="103000"/>
                  <a:tint val="94000"/>
                  <a:lumMod val="54000"/>
                  <a:lumOff val="46000"/>
                </a:schemeClr>
              </a:gs>
              <a:gs pos="50000">
                <a:schemeClr val="accent3">
                  <a:satMod val="110000"/>
                  <a:lumMod val="100000"/>
                  <a:shade val="100000"/>
                </a:schemeClr>
              </a:gs>
              <a:gs pos="100000">
                <a:schemeClr val="accent3">
                  <a:lumMod val="99000"/>
                  <a:satMod val="120000"/>
                  <a:shade val="78000"/>
                </a:schemeClr>
              </a:gs>
            </a:gsLst>
          </a:gradFill>
        </p:spPr>
        <p:style>
          <a:lnRef idx="1">
            <a:schemeClr val="accent3"/>
          </a:lnRef>
          <a:fillRef idx="3">
            <a:schemeClr val="accent3"/>
          </a:fillRef>
          <a:effectRef idx="2">
            <a:schemeClr val="accent3"/>
          </a:effectRef>
          <a:fontRef idx="minor">
            <a:schemeClr val="lt1"/>
          </a:fontRef>
        </p:style>
        <p:txBody>
          <a:bodyPr spcFirstLastPara="0" vert="horz" wrap="square" lIns="89877" tIns="89877" rIns="89877" bIns="89877" numCol="1" spcCol="1270" anchor="t" anchorCtr="0">
            <a:noAutofit/>
          </a:bodyPr>
          <a:lstStyle/>
          <a:p>
            <a:pPr marL="57150" lvl="1" indent="-57150" defTabSz="488950">
              <a:lnSpc>
                <a:spcPct val="90000"/>
              </a:lnSpc>
              <a:spcBef>
                <a:spcPct val="0"/>
              </a:spcBef>
              <a:spcAft>
                <a:spcPct val="15000"/>
              </a:spcAft>
              <a:buFontTx/>
              <a:buChar char="••"/>
              <a:defRPr/>
            </a:pPr>
            <a:r>
              <a:rPr lang="fr-CA" sz="1200" dirty="0">
                <a:solidFill>
                  <a:srgbClr val="FFFFFF"/>
                </a:solidFill>
              </a:rPr>
              <a:t>Modifier la réglementation pour fournir de nouveaux outils et de nouveaux renseignements pour mieux protéger les consommateurs canadiens contre les prix </a:t>
            </a:r>
            <a:r>
              <a:rPr lang="fr-CA" sz="1200" dirty="0" smtClean="0">
                <a:solidFill>
                  <a:srgbClr val="FFFFFF"/>
                </a:solidFill>
              </a:rPr>
              <a:t>excessifs</a:t>
            </a:r>
            <a:endParaRPr lang="fr-CA" sz="1200" dirty="0">
              <a:solidFill>
                <a:srgbClr val="FFFFFF"/>
              </a:solidFill>
            </a:endParaRPr>
          </a:p>
        </p:txBody>
      </p:sp>
      <p:sp>
        <p:nvSpPr>
          <p:cNvPr id="32" name="Freeform 31"/>
          <p:cNvSpPr/>
          <p:nvPr>
            <p:custDataLst>
              <p:tags r:id="rId13"/>
            </p:custDataLst>
          </p:nvPr>
        </p:nvSpPr>
        <p:spPr>
          <a:xfrm>
            <a:off x="2232936" y="5528265"/>
            <a:ext cx="2339064" cy="1279751"/>
          </a:xfrm>
          <a:custGeom>
            <a:avLst/>
            <a:gdLst>
              <a:gd name="connsiteX0" fmla="*/ 0 w 1293137"/>
              <a:gd name="connsiteY0" fmla="*/ 124748 h 1247479"/>
              <a:gd name="connsiteX1" fmla="*/ 124748 w 1293137"/>
              <a:gd name="connsiteY1" fmla="*/ 0 h 1247479"/>
              <a:gd name="connsiteX2" fmla="*/ 1168389 w 1293137"/>
              <a:gd name="connsiteY2" fmla="*/ 0 h 1247479"/>
              <a:gd name="connsiteX3" fmla="*/ 1293137 w 1293137"/>
              <a:gd name="connsiteY3" fmla="*/ 124748 h 1247479"/>
              <a:gd name="connsiteX4" fmla="*/ 1293137 w 1293137"/>
              <a:gd name="connsiteY4" fmla="*/ 1122731 h 1247479"/>
              <a:gd name="connsiteX5" fmla="*/ 1168389 w 1293137"/>
              <a:gd name="connsiteY5" fmla="*/ 1247479 h 1247479"/>
              <a:gd name="connsiteX6" fmla="*/ 124748 w 1293137"/>
              <a:gd name="connsiteY6" fmla="*/ 1247479 h 1247479"/>
              <a:gd name="connsiteX7" fmla="*/ 0 w 1293137"/>
              <a:gd name="connsiteY7" fmla="*/ 1122731 h 1247479"/>
              <a:gd name="connsiteX8" fmla="*/ 0 w 1293137"/>
              <a:gd name="connsiteY8" fmla="*/ 124748 h 12474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93137" h="1247479">
                <a:moveTo>
                  <a:pt x="0" y="124748"/>
                </a:moveTo>
                <a:cubicBezTo>
                  <a:pt x="0" y="55852"/>
                  <a:pt x="55852" y="0"/>
                  <a:pt x="124748" y="0"/>
                </a:cubicBezTo>
                <a:lnTo>
                  <a:pt x="1168389" y="0"/>
                </a:lnTo>
                <a:cubicBezTo>
                  <a:pt x="1237285" y="0"/>
                  <a:pt x="1293137" y="55852"/>
                  <a:pt x="1293137" y="124748"/>
                </a:cubicBezTo>
                <a:lnTo>
                  <a:pt x="1293137" y="1122731"/>
                </a:lnTo>
                <a:cubicBezTo>
                  <a:pt x="1293137" y="1191627"/>
                  <a:pt x="1237285" y="1247479"/>
                  <a:pt x="1168389" y="1247479"/>
                </a:cubicBezTo>
                <a:lnTo>
                  <a:pt x="124748" y="1247479"/>
                </a:lnTo>
                <a:cubicBezTo>
                  <a:pt x="55852" y="1247479"/>
                  <a:pt x="0" y="1191627"/>
                  <a:pt x="0" y="1122731"/>
                </a:cubicBezTo>
                <a:lnTo>
                  <a:pt x="0" y="124748"/>
                </a:lnTo>
                <a:close/>
              </a:path>
            </a:pathLst>
          </a:custGeom>
        </p:spPr>
        <p:style>
          <a:lnRef idx="1">
            <a:schemeClr val="accent3"/>
          </a:lnRef>
          <a:fillRef idx="3">
            <a:schemeClr val="accent3"/>
          </a:fillRef>
          <a:effectRef idx="2">
            <a:schemeClr val="accent3"/>
          </a:effectRef>
          <a:fontRef idx="minor">
            <a:schemeClr val="lt1"/>
          </a:fontRef>
        </p:style>
        <p:txBody>
          <a:bodyPr spcFirstLastPara="0" vert="horz" wrap="square" lIns="89877" tIns="89877" rIns="89877" bIns="89877" numCol="1" spcCol="1270" anchor="t" anchorCtr="0">
            <a:noAutofit/>
          </a:bodyPr>
          <a:lstStyle/>
          <a:p>
            <a:pPr marL="57150" lvl="1" indent="-57150" defTabSz="466725">
              <a:lnSpc>
                <a:spcPct val="90000"/>
              </a:lnSpc>
              <a:spcBef>
                <a:spcPct val="0"/>
              </a:spcBef>
              <a:spcAft>
                <a:spcPct val="15000"/>
              </a:spcAft>
              <a:buFontTx/>
              <a:buChar char="••"/>
              <a:defRPr/>
            </a:pPr>
            <a:r>
              <a:rPr lang="fr-CA" sz="1400" dirty="0">
                <a:solidFill>
                  <a:srgbClr val="FFFFFF"/>
                </a:solidFill>
              </a:rPr>
              <a:t>Rationaliser les processus réglementaires, accélérer </a:t>
            </a:r>
            <a:r>
              <a:rPr lang="fr-CA" sz="1400" dirty="0" smtClean="0">
                <a:solidFill>
                  <a:srgbClr val="FFFFFF"/>
                </a:solidFill>
              </a:rPr>
              <a:t>l’approbation </a:t>
            </a:r>
            <a:r>
              <a:rPr lang="fr-CA" sz="1400" dirty="0">
                <a:solidFill>
                  <a:srgbClr val="FFFFFF"/>
                </a:solidFill>
              </a:rPr>
              <a:t>de produits nouveaux et innovateurs et réduire les retards </a:t>
            </a:r>
            <a:r>
              <a:rPr lang="fr-CA" sz="1400" dirty="0" smtClean="0">
                <a:solidFill>
                  <a:srgbClr val="FFFFFF"/>
                </a:solidFill>
              </a:rPr>
              <a:t>inutiles</a:t>
            </a:r>
            <a:endParaRPr lang="fr-CA" sz="1400" dirty="0">
              <a:solidFill>
                <a:srgbClr val="FFFFFF"/>
              </a:solidFill>
            </a:endParaRPr>
          </a:p>
        </p:txBody>
      </p:sp>
      <p:sp>
        <p:nvSpPr>
          <p:cNvPr id="33" name="Freeform 32"/>
          <p:cNvSpPr>
            <a:spLocks noChangeAspect="1"/>
          </p:cNvSpPr>
          <p:nvPr>
            <p:custDataLst>
              <p:tags r:id="rId14"/>
            </p:custDataLst>
          </p:nvPr>
        </p:nvSpPr>
        <p:spPr>
          <a:xfrm>
            <a:off x="5961028" y="774170"/>
            <a:ext cx="2340000" cy="2340000"/>
          </a:xfrm>
          <a:custGeom>
            <a:avLst/>
            <a:gdLst>
              <a:gd name="connsiteX0" fmla="*/ 1835454 w 2585860"/>
              <a:gd name="connsiteY0" fmla="*/ 412286 h 2585860"/>
              <a:gd name="connsiteX1" fmla="*/ 2036593 w 2585860"/>
              <a:gd name="connsiteY1" fmla="*/ 243501 h 2585860"/>
              <a:gd name="connsiteX2" fmla="*/ 2197280 w 2585860"/>
              <a:gd name="connsiteY2" fmla="*/ 378333 h 2585860"/>
              <a:gd name="connsiteX3" fmla="*/ 2065987 w 2585860"/>
              <a:gd name="connsiteY3" fmla="*/ 605725 h 2585860"/>
              <a:gd name="connsiteX4" fmla="*/ 2274595 w 2585860"/>
              <a:gd name="connsiteY4" fmla="*/ 967045 h 2585860"/>
              <a:gd name="connsiteX5" fmla="*/ 2537169 w 2585860"/>
              <a:gd name="connsiteY5" fmla="*/ 967038 h 2585860"/>
              <a:gd name="connsiteX6" fmla="*/ 2573594 w 2585860"/>
              <a:gd name="connsiteY6" fmla="*/ 1173613 h 2585860"/>
              <a:gd name="connsiteX7" fmla="*/ 2326853 w 2585860"/>
              <a:gd name="connsiteY7" fmla="*/ 1263412 h 2585860"/>
              <a:gd name="connsiteX8" fmla="*/ 2254404 w 2585860"/>
              <a:gd name="connsiteY8" fmla="*/ 1674290 h 2585860"/>
              <a:gd name="connsiteX9" fmla="*/ 2455552 w 2585860"/>
              <a:gd name="connsiteY9" fmla="*/ 1843064 h 2585860"/>
              <a:gd name="connsiteX10" fmla="*/ 2350671 w 2585860"/>
              <a:gd name="connsiteY10" fmla="*/ 2024723 h 2585860"/>
              <a:gd name="connsiteX11" fmla="*/ 2103934 w 2585860"/>
              <a:gd name="connsiteY11" fmla="*/ 1934911 h 2585860"/>
              <a:gd name="connsiteX12" fmla="*/ 1784328 w 2585860"/>
              <a:gd name="connsiteY12" fmla="*/ 2203092 h 2585860"/>
              <a:gd name="connsiteX13" fmla="*/ 1829930 w 2585860"/>
              <a:gd name="connsiteY13" fmla="*/ 2461676 h 2585860"/>
              <a:gd name="connsiteX14" fmla="*/ 1632819 w 2585860"/>
              <a:gd name="connsiteY14" fmla="*/ 2533419 h 2585860"/>
              <a:gd name="connsiteX15" fmla="*/ 1501538 w 2585860"/>
              <a:gd name="connsiteY15" fmla="*/ 2306019 h 2585860"/>
              <a:gd name="connsiteX16" fmla="*/ 1084322 w 2585860"/>
              <a:gd name="connsiteY16" fmla="*/ 2306019 h 2585860"/>
              <a:gd name="connsiteX17" fmla="*/ 953041 w 2585860"/>
              <a:gd name="connsiteY17" fmla="*/ 2533419 h 2585860"/>
              <a:gd name="connsiteX18" fmla="*/ 755930 w 2585860"/>
              <a:gd name="connsiteY18" fmla="*/ 2461676 h 2585860"/>
              <a:gd name="connsiteX19" fmla="*/ 801532 w 2585860"/>
              <a:gd name="connsiteY19" fmla="*/ 2203092 h 2585860"/>
              <a:gd name="connsiteX20" fmla="*/ 481926 w 2585860"/>
              <a:gd name="connsiteY20" fmla="*/ 1934911 h 2585860"/>
              <a:gd name="connsiteX21" fmla="*/ 235189 w 2585860"/>
              <a:gd name="connsiteY21" fmla="*/ 2024723 h 2585860"/>
              <a:gd name="connsiteX22" fmla="*/ 130308 w 2585860"/>
              <a:gd name="connsiteY22" fmla="*/ 1843064 h 2585860"/>
              <a:gd name="connsiteX23" fmla="*/ 331456 w 2585860"/>
              <a:gd name="connsiteY23" fmla="*/ 1674290 h 2585860"/>
              <a:gd name="connsiteX24" fmla="*/ 259007 w 2585860"/>
              <a:gd name="connsiteY24" fmla="*/ 1263412 h 2585860"/>
              <a:gd name="connsiteX25" fmla="*/ 12266 w 2585860"/>
              <a:gd name="connsiteY25" fmla="*/ 1173613 h 2585860"/>
              <a:gd name="connsiteX26" fmla="*/ 48691 w 2585860"/>
              <a:gd name="connsiteY26" fmla="*/ 967038 h 2585860"/>
              <a:gd name="connsiteX27" fmla="*/ 311265 w 2585860"/>
              <a:gd name="connsiteY27" fmla="*/ 967045 h 2585860"/>
              <a:gd name="connsiteX28" fmla="*/ 519873 w 2585860"/>
              <a:gd name="connsiteY28" fmla="*/ 605725 h 2585860"/>
              <a:gd name="connsiteX29" fmla="*/ 388580 w 2585860"/>
              <a:gd name="connsiteY29" fmla="*/ 378333 h 2585860"/>
              <a:gd name="connsiteX30" fmla="*/ 549267 w 2585860"/>
              <a:gd name="connsiteY30" fmla="*/ 243501 h 2585860"/>
              <a:gd name="connsiteX31" fmla="*/ 750406 w 2585860"/>
              <a:gd name="connsiteY31" fmla="*/ 412286 h 2585860"/>
              <a:gd name="connsiteX32" fmla="*/ 1142461 w 2585860"/>
              <a:gd name="connsiteY32" fmla="*/ 269590 h 2585860"/>
              <a:gd name="connsiteX33" fmla="*/ 1188049 w 2585860"/>
              <a:gd name="connsiteY33" fmla="*/ 11003 h 2585860"/>
              <a:gd name="connsiteX34" fmla="*/ 1397811 w 2585860"/>
              <a:gd name="connsiteY34" fmla="*/ 11003 h 2585860"/>
              <a:gd name="connsiteX35" fmla="*/ 1443399 w 2585860"/>
              <a:gd name="connsiteY35" fmla="*/ 269589 h 2585860"/>
              <a:gd name="connsiteX36" fmla="*/ 1835454 w 2585860"/>
              <a:gd name="connsiteY36" fmla="*/ 412285 h 2585860"/>
              <a:gd name="connsiteX37" fmla="*/ 1835454 w 2585860"/>
              <a:gd name="connsiteY37" fmla="*/ 412286 h 2585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585860" h="2585860">
                <a:moveTo>
                  <a:pt x="1835454" y="412286"/>
                </a:moveTo>
                <a:lnTo>
                  <a:pt x="2036593" y="243501"/>
                </a:lnTo>
                <a:lnTo>
                  <a:pt x="2197280" y="378333"/>
                </a:lnTo>
                <a:lnTo>
                  <a:pt x="2065987" y="605725"/>
                </a:lnTo>
                <a:cubicBezTo>
                  <a:pt x="2159344" y="710745"/>
                  <a:pt x="2230324" y="833685"/>
                  <a:pt x="2274595" y="967045"/>
                </a:cubicBezTo>
                <a:lnTo>
                  <a:pt x="2537169" y="967038"/>
                </a:lnTo>
                <a:lnTo>
                  <a:pt x="2573594" y="1173613"/>
                </a:lnTo>
                <a:lnTo>
                  <a:pt x="2326853" y="1263412"/>
                </a:lnTo>
                <a:cubicBezTo>
                  <a:pt x="2330863" y="1403871"/>
                  <a:pt x="2306212" y="1543673"/>
                  <a:pt x="2254404" y="1674290"/>
                </a:cubicBezTo>
                <a:lnTo>
                  <a:pt x="2455552" y="1843064"/>
                </a:lnTo>
                <a:lnTo>
                  <a:pt x="2350671" y="2024723"/>
                </a:lnTo>
                <a:lnTo>
                  <a:pt x="2103934" y="1934911"/>
                </a:lnTo>
                <a:cubicBezTo>
                  <a:pt x="2016721" y="2045086"/>
                  <a:pt x="1907974" y="2136336"/>
                  <a:pt x="1784328" y="2203092"/>
                </a:cubicBezTo>
                <a:lnTo>
                  <a:pt x="1829930" y="2461676"/>
                </a:lnTo>
                <a:lnTo>
                  <a:pt x="1632819" y="2533419"/>
                </a:lnTo>
                <a:lnTo>
                  <a:pt x="1501538" y="2306019"/>
                </a:lnTo>
                <a:cubicBezTo>
                  <a:pt x="1363910" y="2334358"/>
                  <a:pt x="1221950" y="2334358"/>
                  <a:pt x="1084322" y="2306019"/>
                </a:cubicBezTo>
                <a:lnTo>
                  <a:pt x="953041" y="2533419"/>
                </a:lnTo>
                <a:lnTo>
                  <a:pt x="755930" y="2461676"/>
                </a:lnTo>
                <a:lnTo>
                  <a:pt x="801532" y="2203092"/>
                </a:lnTo>
                <a:cubicBezTo>
                  <a:pt x="677886" y="2136335"/>
                  <a:pt x="569139" y="2045086"/>
                  <a:pt x="481926" y="1934911"/>
                </a:cubicBezTo>
                <a:lnTo>
                  <a:pt x="235189" y="2024723"/>
                </a:lnTo>
                <a:lnTo>
                  <a:pt x="130308" y="1843064"/>
                </a:lnTo>
                <a:lnTo>
                  <a:pt x="331456" y="1674290"/>
                </a:lnTo>
                <a:cubicBezTo>
                  <a:pt x="279648" y="1543674"/>
                  <a:pt x="254997" y="1403871"/>
                  <a:pt x="259007" y="1263412"/>
                </a:cubicBezTo>
                <a:lnTo>
                  <a:pt x="12266" y="1173613"/>
                </a:lnTo>
                <a:lnTo>
                  <a:pt x="48691" y="967038"/>
                </a:lnTo>
                <a:lnTo>
                  <a:pt x="311265" y="967045"/>
                </a:lnTo>
                <a:cubicBezTo>
                  <a:pt x="355536" y="833686"/>
                  <a:pt x="426516" y="710745"/>
                  <a:pt x="519873" y="605725"/>
                </a:cubicBezTo>
                <a:lnTo>
                  <a:pt x="388580" y="378333"/>
                </a:lnTo>
                <a:lnTo>
                  <a:pt x="549267" y="243501"/>
                </a:lnTo>
                <a:lnTo>
                  <a:pt x="750406" y="412286"/>
                </a:lnTo>
                <a:cubicBezTo>
                  <a:pt x="870042" y="338584"/>
                  <a:pt x="1003440" y="290031"/>
                  <a:pt x="1142461" y="269590"/>
                </a:cubicBezTo>
                <a:lnTo>
                  <a:pt x="1188049" y="11003"/>
                </a:lnTo>
                <a:lnTo>
                  <a:pt x="1397811" y="11003"/>
                </a:lnTo>
                <a:lnTo>
                  <a:pt x="1443399" y="269589"/>
                </a:lnTo>
                <a:cubicBezTo>
                  <a:pt x="1582420" y="290030"/>
                  <a:pt x="1715818" y="338583"/>
                  <a:pt x="1835454" y="412285"/>
                </a:cubicBezTo>
                <a:lnTo>
                  <a:pt x="1835454" y="412286"/>
                </a:lnTo>
                <a:close/>
              </a:path>
            </a:pathLst>
          </a:custGeom>
          <a:solidFill>
            <a:srgbClr val="78CACE"/>
          </a:solidFill>
        </p:spPr>
        <p:style>
          <a:lnRef idx="2">
            <a:schemeClr val="lt2">
              <a:hueOff val="0"/>
              <a:satOff val="0"/>
              <a:lumOff val="0"/>
              <a:alphaOff val="0"/>
            </a:schemeClr>
          </a:lnRef>
          <a:fillRef idx="1">
            <a:schemeClr val="dk2">
              <a:hueOff val="0"/>
              <a:satOff val="0"/>
              <a:lumOff val="0"/>
              <a:alphaOff val="0"/>
            </a:schemeClr>
          </a:fillRef>
          <a:effectRef idx="0">
            <a:schemeClr val="dk2">
              <a:hueOff val="0"/>
              <a:satOff val="0"/>
              <a:lumOff val="0"/>
              <a:alphaOff val="0"/>
            </a:schemeClr>
          </a:effectRef>
          <a:fontRef idx="minor">
            <a:schemeClr val="lt1"/>
          </a:fontRef>
        </p:style>
        <p:txBody>
          <a:bodyPr spcFirstLastPara="0" vert="horz" wrap="square" lIns="537653" tIns="623505" rIns="537653" bIns="668729" numCol="1" spcCol="1270" anchor="ctr" anchorCtr="0">
            <a:noAutofit/>
          </a:bodyPr>
          <a:lstStyle/>
          <a:p>
            <a:pPr marL="0" marR="0" lvl="0" indent="0" algn="ctr" defTabSz="622300" rtl="0" eaLnBrk="1" fontAlgn="auto" latinLnBrk="0" hangingPunct="1">
              <a:lnSpc>
                <a:spcPct val="90000"/>
              </a:lnSpc>
              <a:spcBef>
                <a:spcPct val="0"/>
              </a:spcBef>
              <a:spcAft>
                <a:spcPct val="35000"/>
              </a:spcAft>
              <a:buClrTx/>
              <a:buSzTx/>
              <a:buFontTx/>
              <a:buNone/>
              <a:tabLst/>
              <a:defRPr/>
            </a:pPr>
            <a:r>
              <a:rPr kumimoji="0" lang="fr-CA" sz="1400" b="0" i="0" u="none" strike="noStrike" kern="1200" cap="none" spc="0" normalizeH="0" baseline="0" noProof="0" dirty="0">
                <a:ln>
                  <a:noFill/>
                </a:ln>
                <a:solidFill>
                  <a:srgbClr val="FFFFFF"/>
                </a:solidFill>
                <a:effectLst/>
                <a:uLnTx/>
                <a:uFillTx/>
                <a:latin typeface="Arial" panose="020B0604020202020204"/>
              </a:rPr>
              <a:t>Formulaire national*</a:t>
            </a:r>
            <a:endParaRPr kumimoji="0" lang="fr-CA" sz="1400" b="0" i="0" u="none" strike="noStrike" kern="1200" cap="none" spc="0" normalizeH="0" baseline="0" noProof="0" dirty="0">
              <a:ln>
                <a:noFill/>
              </a:ln>
              <a:solidFill>
                <a:srgbClr val="FFFFFF"/>
              </a:solidFill>
              <a:effectLst/>
              <a:uLnTx/>
              <a:uFillTx/>
              <a:latin typeface="Arial" panose="020B0604020202020204"/>
              <a:ea typeface="+mn-ea"/>
              <a:cs typeface="+mn-cs"/>
            </a:endParaRPr>
          </a:p>
        </p:txBody>
      </p:sp>
      <p:sp>
        <p:nvSpPr>
          <p:cNvPr id="17" name="Freeform 16"/>
          <p:cNvSpPr/>
          <p:nvPr>
            <p:custDataLst>
              <p:tags r:id="rId15"/>
            </p:custDataLst>
          </p:nvPr>
        </p:nvSpPr>
        <p:spPr>
          <a:xfrm>
            <a:off x="6175359" y="3142800"/>
            <a:ext cx="1917509" cy="919535"/>
          </a:xfrm>
          <a:custGeom>
            <a:avLst/>
            <a:gdLst>
              <a:gd name="connsiteX0" fmla="*/ 0 w 1645547"/>
              <a:gd name="connsiteY0" fmla="*/ 98733 h 987328"/>
              <a:gd name="connsiteX1" fmla="*/ 98733 w 1645547"/>
              <a:gd name="connsiteY1" fmla="*/ 0 h 987328"/>
              <a:gd name="connsiteX2" fmla="*/ 1546814 w 1645547"/>
              <a:gd name="connsiteY2" fmla="*/ 0 h 987328"/>
              <a:gd name="connsiteX3" fmla="*/ 1645547 w 1645547"/>
              <a:gd name="connsiteY3" fmla="*/ 98733 h 987328"/>
              <a:gd name="connsiteX4" fmla="*/ 1645547 w 1645547"/>
              <a:gd name="connsiteY4" fmla="*/ 888595 h 987328"/>
              <a:gd name="connsiteX5" fmla="*/ 1546814 w 1645547"/>
              <a:gd name="connsiteY5" fmla="*/ 987328 h 987328"/>
              <a:gd name="connsiteX6" fmla="*/ 98733 w 1645547"/>
              <a:gd name="connsiteY6" fmla="*/ 987328 h 987328"/>
              <a:gd name="connsiteX7" fmla="*/ 0 w 1645547"/>
              <a:gd name="connsiteY7" fmla="*/ 888595 h 987328"/>
              <a:gd name="connsiteX8" fmla="*/ 0 w 1645547"/>
              <a:gd name="connsiteY8" fmla="*/ 98733 h 9873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45547" h="987328">
                <a:moveTo>
                  <a:pt x="0" y="98733"/>
                </a:moveTo>
                <a:cubicBezTo>
                  <a:pt x="0" y="44204"/>
                  <a:pt x="44204" y="0"/>
                  <a:pt x="98733" y="0"/>
                </a:cubicBezTo>
                <a:lnTo>
                  <a:pt x="1546814" y="0"/>
                </a:lnTo>
                <a:cubicBezTo>
                  <a:pt x="1601343" y="0"/>
                  <a:pt x="1645547" y="44204"/>
                  <a:pt x="1645547" y="98733"/>
                </a:cubicBezTo>
                <a:lnTo>
                  <a:pt x="1645547" y="888595"/>
                </a:lnTo>
                <a:cubicBezTo>
                  <a:pt x="1645547" y="943124"/>
                  <a:pt x="1601343" y="987328"/>
                  <a:pt x="1546814" y="987328"/>
                </a:cubicBezTo>
                <a:lnTo>
                  <a:pt x="98733" y="987328"/>
                </a:lnTo>
                <a:cubicBezTo>
                  <a:pt x="44204" y="987328"/>
                  <a:pt x="0" y="943124"/>
                  <a:pt x="0" y="888595"/>
                </a:cubicBezTo>
                <a:lnTo>
                  <a:pt x="0" y="98733"/>
                </a:lnTo>
                <a:close/>
              </a:path>
            </a:pathLst>
          </a:custGeom>
        </p:spPr>
        <p:style>
          <a:lnRef idx="1">
            <a:schemeClr val="accent3"/>
          </a:lnRef>
          <a:fillRef idx="3">
            <a:schemeClr val="accent3"/>
          </a:fillRef>
          <a:effectRef idx="2">
            <a:schemeClr val="accent3"/>
          </a:effectRef>
          <a:fontRef idx="minor">
            <a:schemeClr val="lt1"/>
          </a:fontRef>
        </p:style>
        <p:txBody>
          <a:bodyPr spcFirstLastPara="0" vert="horz" wrap="square" lIns="82258" tIns="82258" rIns="82258" bIns="82258" numCol="1" spcCol="1270" anchor="t" anchorCtr="0">
            <a:noAutofit/>
          </a:bodyPr>
          <a:lstStyle/>
          <a:p>
            <a:pPr marL="57150" lvl="1" indent="-57150" defTabSz="488950">
              <a:lnSpc>
                <a:spcPct val="90000"/>
              </a:lnSpc>
              <a:spcBef>
                <a:spcPct val="0"/>
              </a:spcBef>
              <a:spcAft>
                <a:spcPct val="15000"/>
              </a:spcAft>
              <a:buFontTx/>
              <a:buChar char="••"/>
              <a:defRPr/>
            </a:pPr>
            <a:r>
              <a:rPr lang="fr-CA" sz="1200" dirty="0">
                <a:solidFill>
                  <a:srgbClr val="FFFFFF"/>
                </a:solidFill>
              </a:rPr>
              <a:t>Une liste complète et factuelle des médicaments remboursés à </a:t>
            </a:r>
            <a:r>
              <a:rPr lang="fr-CA" sz="1200" dirty="0" smtClean="0">
                <a:solidFill>
                  <a:srgbClr val="FFFFFF"/>
                </a:solidFill>
              </a:rPr>
              <a:t>l’échelle </a:t>
            </a:r>
            <a:r>
              <a:rPr lang="fr-CA" sz="1200" dirty="0">
                <a:solidFill>
                  <a:srgbClr val="FFFFFF"/>
                </a:solidFill>
              </a:rPr>
              <a:t>nationale</a:t>
            </a:r>
          </a:p>
        </p:txBody>
      </p:sp>
      <p:sp>
        <p:nvSpPr>
          <p:cNvPr id="23" name="Circular Arrow 22"/>
          <p:cNvSpPr/>
          <p:nvPr>
            <p:custDataLst>
              <p:tags r:id="rId16"/>
            </p:custDataLst>
          </p:nvPr>
        </p:nvSpPr>
        <p:spPr>
          <a:xfrm rot="1498971">
            <a:off x="3259873" y="3241250"/>
            <a:ext cx="2517468" cy="2517468"/>
          </a:xfrm>
          <a:prstGeom prst="circularArrow">
            <a:avLst>
              <a:gd name="adj1" fmla="val 5984"/>
              <a:gd name="adj2" fmla="val 394124"/>
              <a:gd name="adj3" fmla="val 13313824"/>
              <a:gd name="adj4" fmla="val 10988768"/>
              <a:gd name="adj5" fmla="val 6981"/>
            </a:avLst>
          </a:prstGeom>
        </p:spPr>
        <p:style>
          <a:lnRef idx="0">
            <a:schemeClr val="accent1">
              <a:shade val="90000"/>
              <a:hueOff val="72744"/>
              <a:satOff val="1373"/>
              <a:lumOff val="14712"/>
              <a:alphaOff val="0"/>
            </a:schemeClr>
          </a:lnRef>
          <a:fillRef idx="1">
            <a:schemeClr val="accent1">
              <a:shade val="90000"/>
              <a:hueOff val="72744"/>
              <a:satOff val="1373"/>
              <a:lumOff val="14712"/>
              <a:alphaOff val="0"/>
            </a:schemeClr>
          </a:fillRef>
          <a:effectRef idx="0">
            <a:schemeClr val="accent1">
              <a:shade val="90000"/>
              <a:hueOff val="72744"/>
              <a:satOff val="1373"/>
              <a:lumOff val="14712"/>
              <a:alphaOff val="0"/>
            </a:schemeClr>
          </a:effectRef>
          <a:fontRef idx="minor">
            <a:schemeClr val="lt1"/>
          </a:fontRef>
        </p:style>
      </p:sp>
      <p:sp>
        <p:nvSpPr>
          <p:cNvPr id="25" name="Shape 24"/>
          <p:cNvSpPr/>
          <p:nvPr>
            <p:custDataLst>
              <p:tags r:id="rId17"/>
            </p:custDataLst>
          </p:nvPr>
        </p:nvSpPr>
        <p:spPr>
          <a:xfrm rot="13835582">
            <a:off x="4035844" y="1400689"/>
            <a:ext cx="2385536" cy="2477083"/>
          </a:xfrm>
          <a:prstGeom prst="leftCircularArrow">
            <a:avLst>
              <a:gd name="adj1" fmla="val 6452"/>
              <a:gd name="adj2" fmla="val 429999"/>
              <a:gd name="adj3" fmla="val 10489124"/>
              <a:gd name="adj4" fmla="val 12372081"/>
              <a:gd name="adj5" fmla="val 7527"/>
            </a:avLst>
          </a:prstGeom>
        </p:spPr>
        <p:style>
          <a:lnRef idx="0">
            <a:schemeClr val="accent1">
              <a:shade val="90000"/>
              <a:hueOff val="36372"/>
              <a:satOff val="686"/>
              <a:lumOff val="7356"/>
              <a:alphaOff val="0"/>
            </a:schemeClr>
          </a:lnRef>
          <a:fillRef idx="1">
            <a:schemeClr val="accent1">
              <a:shade val="90000"/>
              <a:hueOff val="36372"/>
              <a:satOff val="686"/>
              <a:lumOff val="7356"/>
              <a:alphaOff val="0"/>
            </a:schemeClr>
          </a:fillRef>
          <a:effectRef idx="0">
            <a:schemeClr val="accent1">
              <a:shade val="90000"/>
              <a:hueOff val="36372"/>
              <a:satOff val="686"/>
              <a:lumOff val="7356"/>
              <a:alphaOff val="0"/>
            </a:schemeClr>
          </a:effectRef>
          <a:fontRef idx="minor">
            <a:schemeClr val="lt1"/>
          </a:fontRef>
        </p:style>
      </p:sp>
      <p:sp>
        <p:nvSpPr>
          <p:cNvPr id="36" name="Shape 35"/>
          <p:cNvSpPr/>
          <p:nvPr>
            <p:custDataLst>
              <p:tags r:id="rId18"/>
            </p:custDataLst>
          </p:nvPr>
        </p:nvSpPr>
        <p:spPr>
          <a:xfrm rot="16034149">
            <a:off x="7802424" y="2151523"/>
            <a:ext cx="2385536" cy="2477083"/>
          </a:xfrm>
          <a:prstGeom prst="leftCircularArrow">
            <a:avLst>
              <a:gd name="adj1" fmla="val 6452"/>
              <a:gd name="adj2" fmla="val 429999"/>
              <a:gd name="adj3" fmla="val 10489124"/>
              <a:gd name="adj4" fmla="val 13194944"/>
              <a:gd name="adj5" fmla="val 7527"/>
            </a:avLst>
          </a:prstGeom>
        </p:spPr>
        <p:style>
          <a:lnRef idx="0">
            <a:schemeClr val="accent1">
              <a:shade val="90000"/>
              <a:hueOff val="36372"/>
              <a:satOff val="686"/>
              <a:lumOff val="7356"/>
              <a:alphaOff val="0"/>
            </a:schemeClr>
          </a:lnRef>
          <a:fillRef idx="1">
            <a:schemeClr val="accent1">
              <a:shade val="90000"/>
              <a:hueOff val="36372"/>
              <a:satOff val="686"/>
              <a:lumOff val="7356"/>
              <a:alphaOff val="0"/>
            </a:schemeClr>
          </a:fillRef>
          <a:effectRef idx="0">
            <a:schemeClr val="accent1">
              <a:shade val="90000"/>
              <a:hueOff val="36372"/>
              <a:satOff val="686"/>
              <a:lumOff val="7356"/>
              <a:alphaOff val="0"/>
            </a:schemeClr>
          </a:effectRef>
          <a:fontRef idx="minor">
            <a:schemeClr val="lt1"/>
          </a:fontRef>
        </p:style>
      </p:sp>
    </p:spTree>
    <p:extLst>
      <p:ext uri="{BB962C8B-B14F-4D97-AF65-F5344CB8AC3E}">
        <p14:creationId xmlns:p14="http://schemas.microsoft.com/office/powerpoint/2010/main" val="99884981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p:txBody>
          <a:bodyPr/>
          <a:lstStyle/>
          <a:p>
            <a:r>
              <a:rPr lang="fr-CA" dirty="0" smtClean="0"/>
              <a:t>Historique de </a:t>
            </a:r>
            <a:r>
              <a:rPr lang="fr-CA" dirty="0"/>
              <a:t>la réforme </a:t>
            </a:r>
            <a:r>
              <a:rPr lang="fr-CA" dirty="0" smtClean="0"/>
              <a:t>du </a:t>
            </a:r>
            <a:r>
              <a:rPr lang="fr-CA" dirty="0"/>
              <a:t>CEPMB</a:t>
            </a:r>
          </a:p>
        </p:txBody>
      </p:sp>
      <p:sp>
        <p:nvSpPr>
          <p:cNvPr id="16" name="Slide Number Placeholder 15"/>
          <p:cNvSpPr>
            <a:spLocks noGrp="1"/>
          </p:cNvSpPr>
          <p:nvPr>
            <p:ph type="sldNum" sz="quarter" idx="4294967295"/>
            <p:custDataLst>
              <p:tags r:id="rId2"/>
            </p:custDataLst>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47DBEAC-8B79-F045-AB5E-EB5B72EE06CE}" type="slidenum">
              <a:rPr kumimoji="0" lang="en-US" sz="1200" b="0" i="0" u="none" strike="noStrike" kern="1200" cap="none" spc="0" normalizeH="0" baseline="0" noProof="0">
                <a:ln>
                  <a:noFill/>
                </a:ln>
                <a:solidFill>
                  <a:srgbClr val="1A94B8"/>
                </a:solidFill>
                <a:effectLst/>
                <a:uLnTx/>
                <a:uFillTx/>
                <a:latin typeface="Arial" panose="020B06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a:ln>
                <a:noFill/>
              </a:ln>
              <a:solidFill>
                <a:srgbClr val="1A94B8"/>
              </a:solidFill>
              <a:effectLst/>
              <a:uLnTx/>
              <a:uFillTx/>
              <a:latin typeface="Arial" panose="020B0604020202020204"/>
              <a:ea typeface="+mn-ea"/>
              <a:cs typeface="+mn-cs"/>
            </a:endParaRPr>
          </a:p>
        </p:txBody>
      </p:sp>
      <p:grpSp>
        <p:nvGrpSpPr>
          <p:cNvPr id="10" name="Group 9"/>
          <p:cNvGrpSpPr/>
          <p:nvPr>
            <p:custDataLst>
              <p:tags r:id="rId3"/>
            </p:custDataLst>
          </p:nvPr>
        </p:nvGrpSpPr>
        <p:grpSpPr>
          <a:xfrm>
            <a:off x="927038" y="1222934"/>
            <a:ext cx="11221625" cy="3009868"/>
            <a:chOff x="970375" y="1357277"/>
            <a:chExt cx="11221625" cy="3009868"/>
          </a:xfrm>
        </p:grpSpPr>
        <p:sp>
          <p:nvSpPr>
            <p:cNvPr id="5" name="Rectangle 4"/>
            <p:cNvSpPr/>
            <p:nvPr/>
          </p:nvSpPr>
          <p:spPr>
            <a:xfrm>
              <a:off x="2736426" y="1942053"/>
              <a:ext cx="2262533" cy="1169551"/>
            </a:xfrm>
            <a:prstGeom prst="rect">
              <a:avLst/>
            </a:prstGeom>
          </p:spPr>
          <p:txBody>
            <a:bodyPr wrap="square">
              <a:spAutoFit/>
            </a:bodyPr>
            <a:lstStyle/>
            <a:p>
              <a:pPr algn="ctr">
                <a:defRPr/>
              </a:pPr>
              <a:r>
                <a:rPr lang="fr-CA" sz="1400" b="1" dirty="0">
                  <a:solidFill>
                    <a:srgbClr val="000000"/>
                  </a:solidFill>
                </a:rPr>
                <a:t>Consultations préalables de </a:t>
              </a:r>
              <a:r>
                <a:rPr lang="fr-CA" sz="1400" b="1" dirty="0" smtClean="0">
                  <a:solidFill>
                    <a:srgbClr val="000000"/>
                  </a:solidFill>
                </a:rPr>
                <a:t>Santé Canada</a:t>
              </a:r>
              <a:r>
                <a:rPr kumimoji="0" lang="fr-CA" sz="1400" b="1" i="0" u="none" strike="noStrike" cap="none" normalizeH="0" baseline="0" noProof="0" dirty="0" smtClean="0">
                  <a:ln>
                    <a:noFill/>
                  </a:ln>
                  <a:solidFill>
                    <a:srgbClr val="000000"/>
                  </a:solidFill>
                  <a:uLnTx/>
                  <a:uFillTx/>
                  <a:latin typeface="Arial" panose="020B0604020202020204"/>
                  <a:ea typeface="+mn-ea"/>
                  <a:cs typeface="+mn-cs"/>
                </a:rPr>
                <a:t> </a:t>
              </a:r>
              <a:r>
                <a:rPr kumimoji="0" lang="fr-CA" sz="1400" b="1" i="0" u="none" strike="noStrike" cap="none" normalizeH="0" baseline="0" noProof="0" dirty="0">
                  <a:ln>
                    <a:noFill/>
                  </a:ln>
                  <a:solidFill>
                    <a:srgbClr val="000000"/>
                  </a:solidFill>
                  <a:uLnTx/>
                  <a:uFillTx/>
                  <a:latin typeface="Arial" panose="020B0604020202020204"/>
                  <a:ea typeface="+mn-ea"/>
                  <a:cs typeface="+mn-cs"/>
                </a:rPr>
                <a:t>sur les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CA" sz="1400" b="1" i="0" u="none" strike="noStrike" cap="none" normalizeH="0" baseline="0" noProof="0" dirty="0">
                  <a:ln>
                    <a:noFill/>
                  </a:ln>
                  <a:solidFill>
                    <a:srgbClr val="000000"/>
                  </a:solidFill>
                  <a:uLnTx/>
                  <a:uFillTx/>
                  <a:latin typeface="Arial" panose="020B0604020202020204"/>
                  <a:ea typeface="+mn-ea"/>
                  <a:cs typeface="+mn-cs"/>
                </a:rPr>
                <a:t>modifications réglementaires</a:t>
              </a:r>
            </a:p>
          </p:txBody>
        </p:sp>
        <p:sp>
          <p:nvSpPr>
            <p:cNvPr id="7" name="Rectangle 6"/>
            <p:cNvSpPr/>
            <p:nvPr/>
          </p:nvSpPr>
          <p:spPr>
            <a:xfrm>
              <a:off x="6575870" y="2467548"/>
              <a:ext cx="1873140" cy="1169551"/>
            </a:xfrm>
            <a:prstGeom prst="rect">
              <a:avLst/>
            </a:prstGeom>
          </p:spPr>
          <p:txBody>
            <a:bodyPr wrap="square">
              <a:spAutoFit/>
            </a:bodyPr>
            <a:lstStyle/>
            <a:p>
              <a:pPr lvl="0" algn="ctr">
                <a:defRPr/>
              </a:pPr>
              <a:r>
                <a:rPr lang="fr-CA" sz="1400" b="1" dirty="0">
                  <a:solidFill>
                    <a:srgbClr val="000000"/>
                  </a:solidFill>
                </a:rPr>
                <a:t>Document </a:t>
              </a:r>
              <a:r>
                <a:rPr lang="fr-CA" sz="1400" b="1" dirty="0" smtClean="0">
                  <a:solidFill>
                    <a:srgbClr val="000000"/>
                  </a:solidFill>
                </a:rPr>
                <a:t>d’orientation </a:t>
              </a:r>
              <a:r>
                <a:rPr lang="fr-CA" sz="1400" b="1" dirty="0">
                  <a:solidFill>
                    <a:srgbClr val="000000"/>
                  </a:solidFill>
                </a:rPr>
                <a:t>sur les lignes </a:t>
              </a:r>
              <a:r>
                <a:rPr kumimoji="0" lang="fr-CA" sz="1400" b="1" i="0" u="none" strike="noStrike" cap="none" normalizeH="0" baseline="0" noProof="0" dirty="0">
                  <a:ln>
                    <a:noFill/>
                  </a:ln>
                  <a:solidFill>
                    <a:srgbClr val="000000"/>
                  </a:solidFill>
                  <a:uLnTx/>
                  <a:uFillTx/>
                  <a:latin typeface="Arial" panose="020B0604020202020204"/>
                  <a:ea typeface="+mn-ea"/>
                  <a:cs typeface="+mn-cs"/>
                </a:rPr>
                <a:t>directrices du CEPMB</a:t>
              </a:r>
            </a:p>
          </p:txBody>
        </p:sp>
        <p:sp>
          <p:nvSpPr>
            <p:cNvPr id="8" name="Rectangle 7"/>
            <p:cNvSpPr/>
            <p:nvPr/>
          </p:nvSpPr>
          <p:spPr>
            <a:xfrm>
              <a:off x="970375" y="1357277"/>
              <a:ext cx="2015196" cy="1169551"/>
            </a:xfrm>
            <a:prstGeom prst="rect">
              <a:avLst/>
            </a:prstGeom>
          </p:spPr>
          <p:txBody>
            <a:bodyPr wrap="square">
              <a:spAutoFit/>
            </a:bodyPr>
            <a:lstStyle/>
            <a:p>
              <a:pPr lvl="0" algn="ctr">
                <a:defRPr/>
              </a:pPr>
              <a:r>
                <a:rPr kumimoji="0" lang="fr-CA" sz="1400" b="1" i="0" u="none" strike="noStrike" cap="none" normalizeH="0" baseline="0" noProof="0" dirty="0">
                  <a:ln>
                    <a:noFill/>
                  </a:ln>
                  <a:solidFill>
                    <a:srgbClr val="000000"/>
                  </a:solidFill>
                  <a:uLnTx/>
                  <a:uFillTx/>
                  <a:latin typeface="Arial" panose="020B0604020202020204"/>
                  <a:ea typeface="+mn-ea"/>
                  <a:cs typeface="+mn-cs"/>
                </a:rPr>
                <a:t>Document de </a:t>
              </a:r>
              <a:r>
                <a:rPr kumimoji="0" lang="fr-CA" sz="1400" b="1" i="0" u="none" strike="noStrike" cap="none" normalizeH="0" baseline="0" noProof="0" dirty="0" smtClean="0">
                  <a:ln>
                    <a:noFill/>
                  </a:ln>
                  <a:solidFill>
                    <a:srgbClr val="000000"/>
                  </a:solidFill>
                  <a:uLnTx/>
                  <a:uFillTx/>
                  <a:latin typeface="Arial" panose="020B0604020202020204"/>
                  <a:ea typeface="+mn-ea"/>
                  <a:cs typeface="+mn-cs"/>
                </a:rPr>
                <a:t>discussion sur </a:t>
              </a:r>
              <a:r>
                <a:rPr kumimoji="0" lang="fr-CA" sz="1400" b="1" i="0" u="none" strike="noStrike" cap="none" normalizeH="0" baseline="0" noProof="0" dirty="0">
                  <a:ln>
                    <a:noFill/>
                  </a:ln>
                  <a:solidFill>
                    <a:srgbClr val="000000"/>
                  </a:solidFill>
                  <a:uLnTx/>
                  <a:uFillTx/>
                  <a:latin typeface="Arial" panose="020B0604020202020204"/>
                  <a:ea typeface="+mn-ea"/>
                  <a:cs typeface="+mn-cs"/>
                </a:rPr>
                <a:t>la modernisation des lignes </a:t>
              </a:r>
              <a:r>
                <a:rPr lang="fr-CA" sz="1400" b="1" dirty="0">
                  <a:solidFill>
                    <a:srgbClr val="000000"/>
                  </a:solidFill>
                </a:rPr>
                <a:t>directrices du CEPMB </a:t>
              </a:r>
              <a:endParaRPr kumimoji="0" lang="fr-CA" sz="1400" b="1" i="0" u="none" strike="noStrike" cap="none" normalizeH="0" baseline="0" noProof="0" dirty="0">
                <a:ln>
                  <a:noFill/>
                </a:ln>
                <a:solidFill>
                  <a:srgbClr val="000000"/>
                </a:solidFill>
                <a:uLnTx/>
                <a:uFillTx/>
                <a:latin typeface="Arial" panose="020B0604020202020204"/>
                <a:ea typeface="+mn-ea"/>
                <a:cs typeface="+mn-cs"/>
              </a:endParaRPr>
            </a:p>
          </p:txBody>
        </p:sp>
        <p:sp>
          <p:nvSpPr>
            <p:cNvPr id="9" name="Rectangle 8"/>
            <p:cNvSpPr/>
            <p:nvPr/>
          </p:nvSpPr>
          <p:spPr>
            <a:xfrm>
              <a:off x="4647233" y="2650054"/>
              <a:ext cx="2156941" cy="738664"/>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CA" sz="1400" b="1" i="0" u="none" strike="noStrike" cap="none" normalizeH="0" baseline="0" noProof="0" dirty="0">
                  <a:ln>
                    <a:noFill/>
                  </a:ln>
                  <a:solidFill>
                    <a:srgbClr val="000000"/>
                  </a:solidFill>
                  <a:uLnTx/>
                  <a:uFillTx/>
                  <a:latin typeface="Arial" panose="020B0604020202020204"/>
                  <a:ea typeface="+mn-ea"/>
                  <a:cs typeface="+mn-cs"/>
                </a:rPr>
                <a:t>Santé </a:t>
              </a:r>
              <a:r>
                <a:rPr kumimoji="0" lang="fr-CA" sz="1400" b="1" i="0" u="none" strike="noStrike" cap="none" normalizeH="0" baseline="0" noProof="0" dirty="0" smtClean="0">
                  <a:ln>
                    <a:noFill/>
                  </a:ln>
                  <a:solidFill>
                    <a:srgbClr val="000000"/>
                  </a:solidFill>
                  <a:uLnTx/>
                  <a:uFillTx/>
                  <a:latin typeface="Arial" panose="020B0604020202020204"/>
                  <a:ea typeface="+mn-ea"/>
                  <a:cs typeface="+mn-cs"/>
                </a:rPr>
                <a:t>Canada, Partie I de la </a:t>
              </a:r>
              <a:endParaRPr kumimoji="0" lang="fr-CA" sz="1400" b="1" i="0" u="none" strike="noStrike" cap="none" normalizeH="0" baseline="0" noProof="0" dirty="0">
                <a:ln>
                  <a:noFill/>
                </a:ln>
                <a:solidFill>
                  <a:srgbClr val="000000"/>
                </a:solidFill>
                <a:uLnTx/>
                <a:uFillTx/>
                <a:latin typeface="Arial" panose="020B060402020202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CA" sz="1400" b="1" i="1" u="none" strike="noStrike" cap="none" normalizeH="0" baseline="0" noProof="0" dirty="0">
                  <a:ln>
                    <a:noFill/>
                  </a:ln>
                  <a:solidFill>
                    <a:srgbClr val="000000"/>
                  </a:solidFill>
                  <a:uLnTx/>
                  <a:uFillTx/>
                  <a:latin typeface="Arial" panose="020B0604020202020204"/>
                  <a:ea typeface="+mn-ea"/>
                  <a:cs typeface="+mn-cs"/>
                </a:rPr>
                <a:t>Gazette du Canada </a:t>
              </a:r>
            </a:p>
          </p:txBody>
        </p:sp>
        <p:sp>
          <p:nvSpPr>
            <p:cNvPr id="19" name="Rectangle 18"/>
            <p:cNvSpPr/>
            <p:nvPr/>
          </p:nvSpPr>
          <p:spPr>
            <a:xfrm>
              <a:off x="8362534" y="3073556"/>
              <a:ext cx="2219137" cy="738664"/>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CA" sz="1400" b="1" i="0" u="none" strike="noStrike" cap="none" normalizeH="0" baseline="0" noProof="0" dirty="0">
                  <a:ln>
                    <a:noFill/>
                  </a:ln>
                  <a:solidFill>
                    <a:srgbClr val="000000"/>
                  </a:solidFill>
                  <a:uLnTx/>
                  <a:uFillTx/>
                  <a:latin typeface="Arial" panose="020B0604020202020204"/>
                  <a:ea typeface="+mn-ea"/>
                  <a:cs typeface="+mn-cs"/>
                </a:rPr>
                <a:t>Santé </a:t>
              </a:r>
              <a:r>
                <a:rPr kumimoji="0" lang="fr-CA" sz="1400" b="1" i="0" u="none" strike="noStrike" cap="none" normalizeH="0" baseline="0" noProof="0" dirty="0" smtClean="0">
                  <a:ln>
                    <a:noFill/>
                  </a:ln>
                  <a:solidFill>
                    <a:srgbClr val="000000"/>
                  </a:solidFill>
                  <a:uLnTx/>
                  <a:uFillTx/>
                  <a:latin typeface="Arial" panose="020B0604020202020204"/>
                  <a:ea typeface="+mn-ea"/>
                  <a:cs typeface="+mn-cs"/>
                </a:rPr>
                <a:t>Canada, Partie II de la  </a:t>
              </a:r>
              <a:endParaRPr kumimoji="0" lang="fr-CA" sz="1400" b="1" i="0" u="none" strike="noStrike" cap="none" normalizeH="0" baseline="0" noProof="0" dirty="0">
                <a:ln>
                  <a:noFill/>
                </a:ln>
                <a:solidFill>
                  <a:srgbClr val="000000"/>
                </a:solidFill>
                <a:uLnTx/>
                <a:uFillTx/>
                <a:latin typeface="Arial" panose="020B060402020202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CA" sz="1400" b="1" i="1" u="none" strike="noStrike" cap="none" normalizeH="0" baseline="0" noProof="0" dirty="0">
                  <a:ln>
                    <a:noFill/>
                  </a:ln>
                  <a:solidFill>
                    <a:srgbClr val="000000"/>
                  </a:solidFill>
                  <a:uLnTx/>
                  <a:uFillTx/>
                  <a:latin typeface="Arial" panose="020B0604020202020204"/>
                  <a:ea typeface="+mn-ea"/>
                  <a:cs typeface="+mn-cs"/>
                </a:rPr>
                <a:t>Gazette du </a:t>
              </a:r>
              <a:r>
                <a:rPr kumimoji="0" lang="fr-CA" sz="1400" b="1" i="1" u="none" strike="noStrike" cap="none" normalizeH="0" baseline="0" noProof="0" dirty="0" smtClean="0">
                  <a:ln>
                    <a:noFill/>
                  </a:ln>
                  <a:solidFill>
                    <a:srgbClr val="000000"/>
                  </a:solidFill>
                  <a:uLnTx/>
                  <a:uFillTx/>
                  <a:latin typeface="Arial" panose="020B0604020202020204"/>
                  <a:ea typeface="+mn-ea"/>
                  <a:cs typeface="+mn-cs"/>
                </a:rPr>
                <a:t>Canada</a:t>
              </a:r>
              <a:endParaRPr kumimoji="0" lang="fr-CA" sz="1400" b="1" i="1" u="none" strike="noStrike" cap="none" normalizeH="0" baseline="0" noProof="0" dirty="0">
                <a:ln>
                  <a:noFill/>
                </a:ln>
                <a:solidFill>
                  <a:srgbClr val="000000"/>
                </a:solidFill>
                <a:uLnTx/>
                <a:uFillTx/>
                <a:latin typeface="Arial" panose="020B0604020202020204"/>
                <a:ea typeface="+mn-ea"/>
                <a:cs typeface="+mn-cs"/>
              </a:endParaRPr>
            </a:p>
          </p:txBody>
        </p:sp>
        <p:sp>
          <p:nvSpPr>
            <p:cNvPr id="23" name="Rectangle 22"/>
            <p:cNvSpPr/>
            <p:nvPr/>
          </p:nvSpPr>
          <p:spPr>
            <a:xfrm>
              <a:off x="10327933" y="3628481"/>
              <a:ext cx="1864067" cy="738664"/>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CA" sz="1400" b="1" i="0" u="none" strike="noStrike" cap="none" normalizeH="0" baseline="0" noProof="0" dirty="0" smtClean="0">
                  <a:ln>
                    <a:noFill/>
                  </a:ln>
                  <a:solidFill>
                    <a:srgbClr val="000000"/>
                  </a:solidFill>
                  <a:uLnTx/>
                  <a:uFillTx/>
                  <a:latin typeface="Arial" panose="020B0604020202020204"/>
                  <a:ea typeface="+mn-ea"/>
                  <a:cs typeface="+mn-cs"/>
                </a:rPr>
                <a:t>Lignes directrices provisoires du CEPMB</a:t>
              </a:r>
              <a:endParaRPr kumimoji="0" lang="fr-CA" sz="1400" b="1" i="0" u="none" strike="noStrike" cap="none" normalizeH="0" baseline="0" noProof="0" dirty="0">
                <a:ln>
                  <a:noFill/>
                </a:ln>
                <a:solidFill>
                  <a:srgbClr val="000000"/>
                </a:solidFill>
                <a:uLnTx/>
                <a:uFillTx/>
                <a:latin typeface="Arial" panose="020B0604020202020204"/>
                <a:ea typeface="+mn-ea"/>
                <a:cs typeface="+mn-cs"/>
              </a:endParaRPr>
            </a:p>
          </p:txBody>
        </p:sp>
      </p:grpSp>
      <p:sp>
        <p:nvSpPr>
          <p:cNvPr id="17" name="Slide Number Placeholder 3"/>
          <p:cNvSpPr>
            <a:spLocks noGrp="1"/>
          </p:cNvSpPr>
          <p:nvPr>
            <p:ph type="sldNum" sz="quarter" idx="4294967295"/>
            <p:custDataLst>
              <p:tags r:id="rId4"/>
            </p:custDataLst>
          </p:nvPr>
        </p:nvSpPr>
        <p:spPr>
          <a:xfrm>
            <a:off x="259080" y="5730240"/>
            <a:ext cx="516449" cy="525780"/>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47DBEAC-8B79-F045-AB5E-EB5B72EE06CE}" type="slidenum">
              <a:rPr kumimoji="0" lang="en-US" sz="1200" b="0" i="0" u="none" strike="noStrike" kern="1200" cap="none" spc="0" normalizeH="0" baseline="0" noProof="0" smtClean="0">
                <a:ln>
                  <a:noFill/>
                </a:ln>
                <a:solidFill>
                  <a:srgbClr val="000000">
                    <a:tint val="75000"/>
                  </a:srgbClr>
                </a:solidFill>
                <a:effectLst/>
                <a:uLnTx/>
                <a:uFillTx/>
                <a:latin typeface="Arial" panose="020B06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a:ln>
                <a:noFill/>
              </a:ln>
              <a:solidFill>
                <a:srgbClr val="000000">
                  <a:tint val="75000"/>
                </a:srgbClr>
              </a:solidFill>
              <a:effectLst/>
              <a:uLnTx/>
              <a:uFillTx/>
              <a:latin typeface="Arial" panose="020B0604020202020204"/>
              <a:ea typeface="+mn-ea"/>
              <a:cs typeface="+mn-cs"/>
            </a:endParaRPr>
          </a:p>
        </p:txBody>
      </p:sp>
      <p:pic>
        <p:nvPicPr>
          <p:cNvPr id="29" name="Picture 12">
            <a:extLst>
              <a:ext uri="{FF2B5EF4-FFF2-40B4-BE49-F238E27FC236}">
                <a16:creationId xmlns:a16="http://schemas.microsoft.com/office/drawing/2014/main" id="{2D79DD01-238B-45F7-A6C3-4F9454600792}"/>
              </a:ext>
            </a:extLst>
          </p:cNvPr>
          <p:cNvPicPr>
            <a:picLocks noChangeAspect="1"/>
          </p:cNvPicPr>
          <p:nvPr>
            <p:custDataLst>
              <p:tags r:id="rId5"/>
            </p:custDataLst>
          </p:nvPr>
        </p:nvPicPr>
        <p:blipFill>
          <a:blip r:embed="rId13" cstate="print">
            <a:extLst>
              <a:ext uri="{28A0092B-C50C-407E-A947-70E740481C1C}">
                <a14:useLocalDpi xmlns:a14="http://schemas.microsoft.com/office/drawing/2010/main" val="0"/>
              </a:ext>
            </a:extLst>
          </a:blip>
          <a:stretch>
            <a:fillRect/>
          </a:stretch>
        </p:blipFill>
        <p:spPr>
          <a:xfrm>
            <a:off x="10426212" y="4206082"/>
            <a:ext cx="1676668" cy="2190785"/>
          </a:xfrm>
          <a:prstGeom prst="rect">
            <a:avLst/>
          </a:prstGeom>
        </p:spPr>
      </p:pic>
      <p:pic>
        <p:nvPicPr>
          <p:cNvPr id="30" name="Picture 14">
            <a:extLst>
              <a:ext uri="{FF2B5EF4-FFF2-40B4-BE49-F238E27FC236}">
                <a16:creationId xmlns:a16="http://schemas.microsoft.com/office/drawing/2014/main" id="{26F10B97-807B-4F0D-8BC2-F7ABCDDABAB4}"/>
              </a:ext>
            </a:extLst>
          </p:cNvPr>
          <p:cNvPicPr>
            <a:picLocks noChangeAspect="1"/>
          </p:cNvPicPr>
          <p:nvPr>
            <p:custDataLst>
              <p:tags r:id="rId6"/>
            </p:custDataLst>
          </p:nvPr>
        </p:nvPicPr>
        <p:blipFill>
          <a:blip r:embed="rId14" cstate="print">
            <a:extLst>
              <a:ext uri="{28A0092B-C50C-407E-A947-70E740481C1C}">
                <a14:useLocalDpi xmlns:a14="http://schemas.microsoft.com/office/drawing/2010/main" val="0"/>
              </a:ext>
            </a:extLst>
          </a:blip>
          <a:stretch>
            <a:fillRect/>
          </a:stretch>
        </p:blipFill>
        <p:spPr>
          <a:xfrm>
            <a:off x="8538981" y="3607696"/>
            <a:ext cx="1658137" cy="2437505"/>
          </a:xfrm>
          <a:prstGeom prst="rect">
            <a:avLst/>
          </a:prstGeom>
        </p:spPr>
      </p:pic>
      <p:sp>
        <p:nvSpPr>
          <p:cNvPr id="31" name="object 6">
            <a:extLst>
              <a:ext uri="{FF2B5EF4-FFF2-40B4-BE49-F238E27FC236}">
                <a16:creationId xmlns:a16="http://schemas.microsoft.com/office/drawing/2014/main" id="{3A056ECF-E813-4BA7-9E0C-35537FBE94F9}"/>
              </a:ext>
            </a:extLst>
          </p:cNvPr>
          <p:cNvSpPr/>
          <p:nvPr>
            <p:custDataLst>
              <p:tags r:id="rId7"/>
            </p:custDataLst>
          </p:nvPr>
        </p:nvSpPr>
        <p:spPr>
          <a:xfrm>
            <a:off x="6661045" y="3445068"/>
            <a:ext cx="1790458" cy="2321658"/>
          </a:xfrm>
          <a:prstGeom prst="rect">
            <a:avLst/>
          </a:prstGeom>
          <a:blipFill>
            <a:blip r:embed="rId15" cstate="print"/>
            <a:stretch>
              <a:fillRect/>
            </a:stretch>
          </a:blipFill>
        </p:spPr>
        <p:txBody>
          <a:bodyPr wrap="square" lIns="0" tIns="0" rIns="0" bIns="0" rtlCol="0"/>
          <a:lstStyle/>
          <a:p>
            <a:endParaRPr/>
          </a:p>
        </p:txBody>
      </p:sp>
      <p:sp>
        <p:nvSpPr>
          <p:cNvPr id="32" name="object 10">
            <a:extLst>
              <a:ext uri="{FF2B5EF4-FFF2-40B4-BE49-F238E27FC236}">
                <a16:creationId xmlns:a16="http://schemas.microsoft.com/office/drawing/2014/main" id="{63485BF4-61A5-4911-8888-CC686D552AB3}"/>
              </a:ext>
            </a:extLst>
          </p:cNvPr>
          <p:cNvSpPr/>
          <p:nvPr>
            <p:custDataLst>
              <p:tags r:id="rId8"/>
            </p:custDataLst>
          </p:nvPr>
        </p:nvSpPr>
        <p:spPr>
          <a:xfrm>
            <a:off x="4793838" y="3230991"/>
            <a:ext cx="1786664" cy="2120818"/>
          </a:xfrm>
          <a:prstGeom prst="rect">
            <a:avLst/>
          </a:prstGeom>
          <a:blipFill>
            <a:blip r:embed="rId16" cstate="print"/>
            <a:stretch>
              <a:fillRect/>
            </a:stretch>
          </a:blipFill>
        </p:spPr>
        <p:txBody>
          <a:bodyPr wrap="square" lIns="0" tIns="0" rIns="0" bIns="0" rtlCol="0"/>
          <a:lstStyle/>
          <a:p>
            <a:endParaRPr dirty="0"/>
          </a:p>
        </p:txBody>
      </p:sp>
      <p:sp>
        <p:nvSpPr>
          <p:cNvPr id="33" name="object 11">
            <a:extLst>
              <a:ext uri="{FF2B5EF4-FFF2-40B4-BE49-F238E27FC236}">
                <a16:creationId xmlns:a16="http://schemas.microsoft.com/office/drawing/2014/main" id="{E111FD08-3D9C-4159-BDB4-269136F02B08}"/>
              </a:ext>
            </a:extLst>
          </p:cNvPr>
          <p:cNvSpPr/>
          <p:nvPr>
            <p:custDataLst>
              <p:tags r:id="rId9"/>
            </p:custDataLst>
          </p:nvPr>
        </p:nvSpPr>
        <p:spPr>
          <a:xfrm>
            <a:off x="2942234" y="2910404"/>
            <a:ext cx="1796792" cy="2321658"/>
          </a:xfrm>
          <a:prstGeom prst="rect">
            <a:avLst/>
          </a:prstGeom>
          <a:blipFill>
            <a:blip r:embed="rId17" cstate="print"/>
            <a:stretch>
              <a:fillRect/>
            </a:stretch>
          </a:blipFill>
        </p:spPr>
        <p:txBody>
          <a:bodyPr wrap="square" lIns="0" tIns="0" rIns="0" bIns="0" rtlCol="0"/>
          <a:lstStyle/>
          <a:p>
            <a:endParaRPr/>
          </a:p>
        </p:txBody>
      </p:sp>
      <p:sp>
        <p:nvSpPr>
          <p:cNvPr id="34" name="object 4">
            <a:extLst>
              <a:ext uri="{FF2B5EF4-FFF2-40B4-BE49-F238E27FC236}">
                <a16:creationId xmlns:a16="http://schemas.microsoft.com/office/drawing/2014/main" id="{C947DB91-2304-417F-8129-5F011F816FB5}"/>
              </a:ext>
            </a:extLst>
          </p:cNvPr>
          <p:cNvSpPr/>
          <p:nvPr>
            <p:custDataLst>
              <p:tags r:id="rId10"/>
            </p:custDataLst>
          </p:nvPr>
        </p:nvSpPr>
        <p:spPr>
          <a:xfrm>
            <a:off x="1140153" y="2381924"/>
            <a:ext cx="1795409" cy="2322368"/>
          </a:xfrm>
          <a:prstGeom prst="rect">
            <a:avLst/>
          </a:prstGeom>
          <a:blipFill>
            <a:blip r:embed="rId18" cstate="print"/>
            <a:stretch>
              <a:fillRect/>
            </a:stretch>
          </a:blipFill>
        </p:spPr>
        <p:txBody>
          <a:bodyPr wrap="square" lIns="0" tIns="0" rIns="0" bIns="0" rtlCol="0"/>
          <a:lstStyle/>
          <a:p>
            <a:endParaRPr/>
          </a:p>
        </p:txBody>
      </p:sp>
    </p:spTree>
    <p:extLst>
      <p:ext uri="{BB962C8B-B14F-4D97-AF65-F5344CB8AC3E}">
        <p14:creationId xmlns:p14="http://schemas.microsoft.com/office/powerpoint/2010/main" val="85094989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custDataLst>
              <p:tags r:id="rId1"/>
            </p:custDataLst>
          </p:nvPr>
        </p:nvSpPr>
        <p:spPr/>
        <p:txBody>
          <a:bodyPr>
            <a:normAutofit/>
          </a:bodyPr>
          <a:lstStyle/>
          <a:p>
            <a:r>
              <a:rPr lang="fr-CA"/>
              <a:t>Août 2019 : Le Canada annonce « la mesure la plus importante pour faire baisser les prix des médicaments en une génération ».</a:t>
            </a:r>
            <a:endParaRPr lang="fr-CA" dirty="0"/>
          </a:p>
        </p:txBody>
      </p:sp>
      <p:pic>
        <p:nvPicPr>
          <p:cNvPr id="4" name="Picture 3"/>
          <p:cNvPicPr>
            <a:picLocks noChangeAspect="1"/>
          </p:cNvPicPr>
          <p:nvPr>
            <p:custDataLst>
              <p:tags r:id="rId2"/>
            </p:custDataLst>
          </p:nvPr>
        </p:nvPicPr>
        <p:blipFill>
          <a:blip r:embed="rId13"/>
          <a:stretch>
            <a:fillRect/>
          </a:stretch>
        </p:blipFill>
        <p:spPr>
          <a:xfrm>
            <a:off x="4694898" y="3215154"/>
            <a:ext cx="3748057" cy="2002414"/>
          </a:xfrm>
          <a:prstGeom prst="rect">
            <a:avLst/>
          </a:prstGeom>
        </p:spPr>
      </p:pic>
      <p:pic>
        <p:nvPicPr>
          <p:cNvPr id="10" name="Picture 9"/>
          <p:cNvPicPr>
            <a:picLocks noChangeAspect="1"/>
          </p:cNvPicPr>
          <p:nvPr>
            <p:custDataLst>
              <p:tags r:id="rId3"/>
            </p:custDataLst>
          </p:nvPr>
        </p:nvPicPr>
        <p:blipFill>
          <a:blip r:embed="rId14"/>
          <a:stretch>
            <a:fillRect/>
          </a:stretch>
        </p:blipFill>
        <p:spPr>
          <a:xfrm>
            <a:off x="1437630" y="5265697"/>
            <a:ext cx="3394966" cy="1090661"/>
          </a:xfrm>
          <a:prstGeom prst="rect">
            <a:avLst/>
          </a:prstGeom>
        </p:spPr>
      </p:pic>
      <p:pic>
        <p:nvPicPr>
          <p:cNvPr id="12" name="Picture 11"/>
          <p:cNvPicPr>
            <a:picLocks noChangeAspect="1"/>
          </p:cNvPicPr>
          <p:nvPr>
            <p:custDataLst>
              <p:tags r:id="rId4"/>
            </p:custDataLst>
          </p:nvPr>
        </p:nvPicPr>
        <p:blipFill>
          <a:blip r:embed="rId15"/>
          <a:stretch>
            <a:fillRect/>
          </a:stretch>
        </p:blipFill>
        <p:spPr>
          <a:xfrm>
            <a:off x="8917780" y="1871325"/>
            <a:ext cx="3024046" cy="534178"/>
          </a:xfrm>
          <a:prstGeom prst="rect">
            <a:avLst/>
          </a:prstGeom>
        </p:spPr>
      </p:pic>
      <p:pic>
        <p:nvPicPr>
          <p:cNvPr id="13" name="Picture 12"/>
          <p:cNvPicPr>
            <a:picLocks noChangeAspect="1"/>
          </p:cNvPicPr>
          <p:nvPr>
            <p:custDataLst>
              <p:tags r:id="rId5"/>
            </p:custDataLst>
          </p:nvPr>
        </p:nvPicPr>
        <p:blipFill>
          <a:blip r:embed="rId16"/>
          <a:stretch>
            <a:fillRect/>
          </a:stretch>
        </p:blipFill>
        <p:spPr>
          <a:xfrm>
            <a:off x="8917780" y="2347853"/>
            <a:ext cx="3024046" cy="1814876"/>
          </a:xfrm>
          <a:prstGeom prst="rect">
            <a:avLst/>
          </a:prstGeom>
        </p:spPr>
      </p:pic>
      <p:pic>
        <p:nvPicPr>
          <p:cNvPr id="14" name="Picture 13"/>
          <p:cNvPicPr>
            <a:picLocks noChangeAspect="1"/>
          </p:cNvPicPr>
          <p:nvPr>
            <p:custDataLst>
              <p:tags r:id="rId6"/>
            </p:custDataLst>
          </p:nvPr>
        </p:nvPicPr>
        <p:blipFill>
          <a:blip r:embed="rId17"/>
          <a:stretch>
            <a:fillRect/>
          </a:stretch>
        </p:blipFill>
        <p:spPr>
          <a:xfrm>
            <a:off x="571383" y="3824457"/>
            <a:ext cx="4273335" cy="951269"/>
          </a:xfrm>
          <a:prstGeom prst="rect">
            <a:avLst/>
          </a:prstGeom>
        </p:spPr>
      </p:pic>
      <p:pic>
        <p:nvPicPr>
          <p:cNvPr id="15" name="Picture 14"/>
          <p:cNvPicPr>
            <a:picLocks noChangeAspect="1"/>
          </p:cNvPicPr>
          <p:nvPr>
            <p:custDataLst>
              <p:tags r:id="rId7"/>
            </p:custDataLst>
          </p:nvPr>
        </p:nvPicPr>
        <p:blipFill>
          <a:blip r:embed="rId18"/>
          <a:stretch>
            <a:fillRect/>
          </a:stretch>
        </p:blipFill>
        <p:spPr>
          <a:xfrm>
            <a:off x="1196027" y="1980075"/>
            <a:ext cx="3748057" cy="1638195"/>
          </a:xfrm>
          <a:prstGeom prst="rect">
            <a:avLst/>
          </a:prstGeom>
        </p:spPr>
      </p:pic>
      <p:pic>
        <p:nvPicPr>
          <p:cNvPr id="17" name="Picture 16"/>
          <p:cNvPicPr>
            <a:picLocks noChangeAspect="1"/>
          </p:cNvPicPr>
          <p:nvPr>
            <p:custDataLst>
              <p:tags r:id="rId8"/>
            </p:custDataLst>
          </p:nvPr>
        </p:nvPicPr>
        <p:blipFill>
          <a:blip r:embed="rId19"/>
          <a:stretch>
            <a:fillRect/>
          </a:stretch>
        </p:blipFill>
        <p:spPr>
          <a:xfrm>
            <a:off x="5123349" y="991671"/>
            <a:ext cx="2891157" cy="2136148"/>
          </a:xfrm>
          <a:prstGeom prst="rect">
            <a:avLst/>
          </a:prstGeom>
        </p:spPr>
      </p:pic>
      <p:pic>
        <p:nvPicPr>
          <p:cNvPr id="19" name="Picture 18"/>
          <p:cNvPicPr>
            <a:picLocks noChangeAspect="1"/>
          </p:cNvPicPr>
          <p:nvPr>
            <p:custDataLst>
              <p:tags r:id="rId9"/>
            </p:custDataLst>
          </p:nvPr>
        </p:nvPicPr>
        <p:blipFill>
          <a:blip r:embed="rId20"/>
          <a:stretch>
            <a:fillRect/>
          </a:stretch>
        </p:blipFill>
        <p:spPr>
          <a:xfrm>
            <a:off x="6431846" y="5398941"/>
            <a:ext cx="4127873" cy="1322542"/>
          </a:xfrm>
          <a:prstGeom prst="rect">
            <a:avLst/>
          </a:prstGeom>
        </p:spPr>
      </p:pic>
      <p:sp>
        <p:nvSpPr>
          <p:cNvPr id="16" name="Slide Number Placeholder 3"/>
          <p:cNvSpPr>
            <a:spLocks noGrp="1"/>
          </p:cNvSpPr>
          <p:nvPr>
            <p:ph type="sldNum" sz="quarter" idx="4294967295"/>
            <p:custDataLst>
              <p:tags r:id="rId10"/>
            </p:custDataLst>
          </p:nvPr>
        </p:nvSpPr>
        <p:spPr>
          <a:xfrm>
            <a:off x="259080" y="5730240"/>
            <a:ext cx="516449" cy="525780"/>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47DBEAC-8B79-F045-AB5E-EB5B72EE06CE}" type="slidenum">
              <a:rPr kumimoji="0" lang="en-US" sz="1200" b="0" i="0" u="none" strike="noStrike" kern="1200" cap="none" spc="0" normalizeH="0" baseline="0" noProof="0" smtClean="0">
                <a:ln>
                  <a:noFill/>
                </a:ln>
                <a:solidFill>
                  <a:srgbClr val="000000">
                    <a:tint val="75000"/>
                  </a:srgbClr>
                </a:solidFill>
                <a:effectLst/>
                <a:uLnTx/>
                <a:uFillTx/>
                <a:latin typeface="Arial" panose="020B06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fr-CA" sz="1200" b="0" i="0" u="none" strike="noStrike" kern="1200" cap="none" spc="0" normalizeH="0" baseline="0" noProof="0" dirty="0">
              <a:ln>
                <a:noFill/>
              </a:ln>
              <a:solidFill>
                <a:srgbClr val="000000">
                  <a:tint val="75000"/>
                </a:srgbClr>
              </a:solidFill>
              <a:effectLst/>
              <a:uLnTx/>
              <a:uFillTx/>
              <a:latin typeface="Arial" panose="020B0604020202020204"/>
              <a:ea typeface="+mn-ea"/>
              <a:cs typeface="+mn-cs"/>
            </a:endParaRPr>
          </a:p>
        </p:txBody>
      </p:sp>
    </p:spTree>
    <p:extLst>
      <p:ext uri="{BB962C8B-B14F-4D97-AF65-F5344CB8AC3E}">
        <p14:creationId xmlns:p14="http://schemas.microsoft.com/office/powerpoint/2010/main" val="334593476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sz="quarter" idx="10"/>
            <p:custDataLst>
              <p:tags r:id="rId1"/>
            </p:custDataLst>
          </p:nvPr>
        </p:nvSpPr>
        <p:spPr/>
        <p:txBody>
          <a:bodyPr/>
          <a:lstStyle/>
          <a:p>
            <a:r>
              <a:rPr lang="fr-CA" dirty="0"/>
              <a:t>Modifications au </a:t>
            </a:r>
            <a:r>
              <a:rPr lang="fr-CA" i="1" dirty="0"/>
              <a:t>Règlement sur les médicaments brevetés</a:t>
            </a:r>
          </a:p>
        </p:txBody>
      </p:sp>
      <p:sp>
        <p:nvSpPr>
          <p:cNvPr id="3" name="Text Placeholder 3"/>
          <p:cNvSpPr txBox="1">
            <a:spLocks/>
          </p:cNvSpPr>
          <p:nvPr>
            <p:custDataLst>
              <p:tags r:id="rId2"/>
            </p:custDataLst>
          </p:nvPr>
        </p:nvSpPr>
        <p:spPr>
          <a:xfrm>
            <a:off x="-1" y="3950210"/>
            <a:ext cx="7616757" cy="890588"/>
          </a:xfrm>
          <a:prstGeom prst="rect">
            <a:avLst/>
          </a:prstGeom>
        </p:spPr>
        <p:txBody>
          <a:bodyPr vert="horz" lIns="91440" tIns="45720" rIns="91440" bIns="45720" rtlCol="0" anchor="ctr" anchorCtr="1">
            <a:normAutofit fontScale="47500" lnSpcReduction="20000"/>
          </a:bodyPr>
          <a:lstStyle>
            <a:lvl1pPr marL="0" indent="0" algn="ctr" defTabSz="914400" rtl="0" eaLnBrk="1" latinLnBrk="0" hangingPunct="1">
              <a:lnSpc>
                <a:spcPct val="90000"/>
              </a:lnSpc>
              <a:spcBef>
                <a:spcPts val="1000"/>
              </a:spcBef>
              <a:buFont typeface="Arial" panose="020B0604020202020204" pitchFamily="34" charset="0"/>
              <a:buNone/>
              <a:defRPr sz="4000" kern="1200">
                <a:solidFill>
                  <a:schemeClr val="bg2">
                    <a:lumMod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fr-CA" sz="4000" b="0" i="0" u="none" strike="noStrike" kern="1200" cap="none" spc="0" normalizeH="0" baseline="0" noProof="0" dirty="0">
                <a:ln>
                  <a:noFill/>
                </a:ln>
                <a:solidFill>
                  <a:srgbClr val="E7E6E6">
                    <a:lumMod val="50000"/>
                  </a:srgbClr>
                </a:solidFill>
                <a:effectLst/>
                <a:uLnTx/>
                <a:uFillTx/>
                <a:latin typeface="Arial" panose="020B0604020202020204"/>
              </a:rPr>
              <a:t>Publié dans la </a:t>
            </a:r>
            <a:r>
              <a:rPr kumimoji="0" lang="fr-CA" sz="4000" b="0" i="1" u="none" strike="noStrike" kern="1200" cap="none" spc="0" normalizeH="0" baseline="0" noProof="0" dirty="0">
                <a:ln>
                  <a:noFill/>
                </a:ln>
                <a:solidFill>
                  <a:srgbClr val="E7E6E6">
                    <a:lumMod val="50000"/>
                  </a:srgbClr>
                </a:solidFill>
                <a:effectLst/>
                <a:uLnTx/>
                <a:uFillTx/>
                <a:latin typeface="Arial" panose="020B0604020202020204"/>
              </a:rPr>
              <a:t>Gazette du Canada</a:t>
            </a:r>
            <a:r>
              <a:rPr kumimoji="0" lang="fr-CA" sz="4000" b="0" i="0" u="none" strike="noStrike" kern="1200" cap="none" spc="0" normalizeH="0" baseline="0" noProof="0" dirty="0">
                <a:ln>
                  <a:noFill/>
                </a:ln>
                <a:solidFill>
                  <a:srgbClr val="E7E6E6">
                    <a:lumMod val="50000"/>
                  </a:srgbClr>
                </a:solidFill>
                <a:effectLst/>
                <a:uLnTx/>
                <a:uFillTx/>
                <a:latin typeface="Arial" panose="020B0604020202020204"/>
              </a:rPr>
              <a:t>, </a:t>
            </a:r>
            <a:r>
              <a:rPr kumimoji="0" lang="fr-CA" sz="4000" b="0" i="0" u="none" strike="noStrike" kern="1200" cap="none" spc="0" normalizeH="0" baseline="0" noProof="0" dirty="0" smtClean="0">
                <a:ln>
                  <a:noFill/>
                </a:ln>
                <a:solidFill>
                  <a:srgbClr val="E7E6E6">
                    <a:lumMod val="50000"/>
                  </a:srgbClr>
                </a:solidFill>
                <a:effectLst/>
                <a:uLnTx/>
                <a:uFillTx/>
                <a:latin typeface="Arial" panose="020B0604020202020204"/>
              </a:rPr>
              <a:t>Partie</a:t>
            </a:r>
            <a:r>
              <a:rPr kumimoji="0" lang="fr-CA" sz="4000" b="0" i="0" u="none" strike="noStrike" kern="1200" cap="none" spc="0" normalizeH="0" noProof="0" dirty="0" smtClean="0">
                <a:ln>
                  <a:noFill/>
                </a:ln>
                <a:solidFill>
                  <a:srgbClr val="E7E6E6">
                    <a:lumMod val="50000"/>
                  </a:srgbClr>
                </a:solidFill>
                <a:effectLst/>
                <a:uLnTx/>
                <a:uFillTx/>
                <a:latin typeface="Arial" panose="020B0604020202020204"/>
              </a:rPr>
              <a:t> II</a:t>
            </a:r>
            <a:r>
              <a:rPr kumimoji="0" lang="fr-CA" sz="4000" b="0" i="0" u="none" strike="noStrike" kern="1200" cap="none" spc="0" normalizeH="0" baseline="0" noProof="0" dirty="0" smtClean="0">
                <a:ln>
                  <a:noFill/>
                </a:ln>
                <a:solidFill>
                  <a:srgbClr val="E7E6E6">
                    <a:lumMod val="50000"/>
                  </a:srgbClr>
                </a:solidFill>
                <a:effectLst/>
                <a:uLnTx/>
                <a:uFillTx/>
                <a:latin typeface="Arial" panose="020B0604020202020204"/>
              </a:rPr>
              <a:t>, </a:t>
            </a:r>
            <a:r>
              <a:rPr kumimoji="0" lang="fr-CA" sz="4000" b="0" i="0" u="none" strike="noStrike" kern="1200" cap="none" spc="0" normalizeH="0" baseline="0" noProof="0" dirty="0">
                <a:ln>
                  <a:noFill/>
                </a:ln>
                <a:solidFill>
                  <a:srgbClr val="E7E6E6">
                    <a:lumMod val="50000"/>
                  </a:srgbClr>
                </a:solidFill>
                <a:effectLst/>
                <a:uLnTx/>
                <a:uFillTx/>
                <a:latin typeface="Arial" panose="020B0604020202020204"/>
              </a:rPr>
              <a:t>le 21 août 2019.</a:t>
            </a:r>
          </a:p>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fr-CA" sz="4000" b="0" i="0" u="none" strike="noStrike" kern="1200" cap="none" spc="0" normalizeH="0" baseline="0" noProof="0" dirty="0" smtClean="0">
                <a:ln>
                  <a:noFill/>
                </a:ln>
                <a:solidFill>
                  <a:srgbClr val="E7E6E6">
                    <a:lumMod val="50000"/>
                  </a:srgbClr>
                </a:solidFill>
                <a:effectLst/>
                <a:uLnTx/>
                <a:uFillTx/>
                <a:latin typeface="Arial" panose="020B0604020202020204"/>
              </a:rPr>
              <a:t>Entrée en vigueur </a:t>
            </a:r>
            <a:r>
              <a:rPr kumimoji="0" lang="fr-CA" sz="4000" b="0" i="0" u="none" strike="noStrike" kern="1200" cap="none" spc="0" normalizeH="0" baseline="0" noProof="0" dirty="0">
                <a:ln>
                  <a:noFill/>
                </a:ln>
                <a:solidFill>
                  <a:srgbClr val="E7E6E6">
                    <a:lumMod val="50000"/>
                  </a:srgbClr>
                </a:solidFill>
                <a:effectLst/>
                <a:uLnTx/>
                <a:uFillTx/>
                <a:latin typeface="Arial" panose="020B0604020202020204"/>
              </a:rPr>
              <a:t>le </a:t>
            </a:r>
            <a:r>
              <a:rPr kumimoji="0" lang="fr-CA" sz="4000" b="0" i="0" u="none" strike="noStrike" kern="1200" cap="none" spc="0" normalizeH="0" baseline="0" noProof="0" dirty="0" smtClean="0">
                <a:ln>
                  <a:noFill/>
                </a:ln>
                <a:solidFill>
                  <a:srgbClr val="E7E6E6">
                    <a:lumMod val="50000"/>
                  </a:srgbClr>
                </a:solidFill>
                <a:effectLst/>
                <a:uLnTx/>
                <a:uFillTx/>
                <a:latin typeface="Arial" panose="020B0604020202020204"/>
              </a:rPr>
              <a:t>1</a:t>
            </a:r>
            <a:r>
              <a:rPr kumimoji="0" lang="fr-CA" sz="4000" b="0" i="0" u="none" strike="noStrike" kern="1200" cap="none" spc="0" normalizeH="0" baseline="30000" noProof="0" dirty="0" smtClean="0">
                <a:ln>
                  <a:noFill/>
                </a:ln>
                <a:solidFill>
                  <a:srgbClr val="E7E6E6">
                    <a:lumMod val="50000"/>
                  </a:srgbClr>
                </a:solidFill>
                <a:effectLst/>
                <a:uLnTx/>
                <a:uFillTx/>
                <a:latin typeface="Arial" panose="020B0604020202020204"/>
              </a:rPr>
              <a:t>er</a:t>
            </a:r>
            <a:r>
              <a:rPr kumimoji="0" lang="fr-CA" sz="4000" b="0" i="0" u="none" strike="noStrike" kern="1200" cap="none" spc="0" normalizeH="0" baseline="0" noProof="0" dirty="0" smtClean="0">
                <a:ln>
                  <a:noFill/>
                </a:ln>
                <a:solidFill>
                  <a:srgbClr val="E7E6E6">
                    <a:lumMod val="50000"/>
                  </a:srgbClr>
                </a:solidFill>
                <a:effectLst/>
                <a:uLnTx/>
                <a:uFillTx/>
                <a:latin typeface="Arial" panose="020B0604020202020204"/>
              </a:rPr>
              <a:t> juillet </a:t>
            </a:r>
            <a:r>
              <a:rPr kumimoji="0" lang="fr-CA" sz="4000" b="0" i="0" u="none" strike="noStrike" kern="1200" cap="none" spc="0" normalizeH="0" baseline="0" noProof="0" dirty="0">
                <a:ln>
                  <a:noFill/>
                </a:ln>
                <a:solidFill>
                  <a:srgbClr val="E7E6E6">
                    <a:lumMod val="50000"/>
                  </a:srgbClr>
                </a:solidFill>
                <a:effectLst/>
                <a:uLnTx/>
                <a:uFillTx/>
                <a:latin typeface="Arial" panose="020B0604020202020204"/>
              </a:rPr>
              <a:t>2020</a:t>
            </a:r>
          </a:p>
        </p:txBody>
      </p:sp>
    </p:spTree>
    <p:extLst>
      <p:ext uri="{BB962C8B-B14F-4D97-AF65-F5344CB8AC3E}">
        <p14:creationId xmlns:p14="http://schemas.microsoft.com/office/powerpoint/2010/main" val="179203417"/>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ENGAGE" val="{&quot;SavedSwatch&quot;:&quot;-11579311|-10846711|-14797230|-8244963|-11249614|SPAC&quot;,&quot;Id&quot;:&quot;5dfcefca373642823426b601&quot;,&quot;SmartGridHorizontal&quot;:0,&quot;LinkedExcelSources&quot;:{},&quot;LinkedProjectSources&quot;:{},&quot;FlowConfig&quot;:{&quot;Canvas&quot;:{&quot;Slide&quot;:-1,&quot;Width&quot;:0,&quot;Height&quot;:0},&quot;Timeline&quot;:{&quot;Actions&quot;:[]}},&quot;LinkedSlideMergeSources&quot;:{},&quot;LinkedSharePointSlideMergeSources&quot;:{}}"/>
</p:tagLst>
</file>

<file path=ppt/tags/tag10.xml><?xml version="1.0" encoding="utf-8"?>
<p:tagLst xmlns:a="http://schemas.openxmlformats.org/drawingml/2006/main" xmlns:r="http://schemas.openxmlformats.org/officeDocument/2006/relationships" xmlns:p="http://schemas.openxmlformats.org/presentationml/2006/main">
  <p:tag name="NUM" val="4"/>
</p:tagLst>
</file>

<file path=ppt/tags/tag100.xml><?xml version="1.0" encoding="utf-8"?>
<p:tagLst xmlns:a="http://schemas.openxmlformats.org/drawingml/2006/main" xmlns:r="http://schemas.openxmlformats.org/officeDocument/2006/relationships" xmlns:p="http://schemas.openxmlformats.org/presentationml/2006/main">
  <p:tag name="NUM" val="3"/>
</p:tagLst>
</file>

<file path=ppt/tags/tag101.xml><?xml version="1.0" encoding="utf-8"?>
<p:tagLst xmlns:a="http://schemas.openxmlformats.org/drawingml/2006/main" xmlns:r="http://schemas.openxmlformats.org/officeDocument/2006/relationships" xmlns:p="http://schemas.openxmlformats.org/presentationml/2006/main">
  <p:tag name="NUM" val="1"/>
</p:tagLst>
</file>

<file path=ppt/tags/tag102.xml><?xml version="1.0" encoding="utf-8"?>
<p:tagLst xmlns:a="http://schemas.openxmlformats.org/drawingml/2006/main" xmlns:r="http://schemas.openxmlformats.org/officeDocument/2006/relationships" xmlns:p="http://schemas.openxmlformats.org/presentationml/2006/main">
  <p:tag name="NUM" val="2"/>
</p:tagLst>
</file>

<file path=ppt/tags/tag103.xml><?xml version="1.0" encoding="utf-8"?>
<p:tagLst xmlns:a="http://schemas.openxmlformats.org/drawingml/2006/main" xmlns:r="http://schemas.openxmlformats.org/officeDocument/2006/relationships" xmlns:p="http://schemas.openxmlformats.org/presentationml/2006/main">
  <p:tag name="NUM" val="1"/>
</p:tagLst>
</file>

<file path=ppt/tags/tag104.xml><?xml version="1.0" encoding="utf-8"?>
<p:tagLst xmlns:a="http://schemas.openxmlformats.org/drawingml/2006/main" xmlns:r="http://schemas.openxmlformats.org/officeDocument/2006/relationships" xmlns:p="http://schemas.openxmlformats.org/presentationml/2006/main">
  <p:tag name="NUM" val="2"/>
</p:tagLst>
</file>

<file path=ppt/tags/tag105.xml><?xml version="1.0" encoding="utf-8"?>
<p:tagLst xmlns:a="http://schemas.openxmlformats.org/drawingml/2006/main" xmlns:r="http://schemas.openxmlformats.org/officeDocument/2006/relationships" xmlns:p="http://schemas.openxmlformats.org/presentationml/2006/main">
  <p:tag name="NUM" val="3"/>
</p:tagLst>
</file>

<file path=ppt/tags/tag106.xml><?xml version="1.0" encoding="utf-8"?>
<p:tagLst xmlns:a="http://schemas.openxmlformats.org/drawingml/2006/main" xmlns:r="http://schemas.openxmlformats.org/officeDocument/2006/relationships" xmlns:p="http://schemas.openxmlformats.org/presentationml/2006/main">
  <p:tag name="NUM" val="1"/>
</p:tagLst>
</file>

<file path=ppt/tags/tag107.xml><?xml version="1.0" encoding="utf-8"?>
<p:tagLst xmlns:a="http://schemas.openxmlformats.org/drawingml/2006/main" xmlns:r="http://schemas.openxmlformats.org/officeDocument/2006/relationships" xmlns:p="http://schemas.openxmlformats.org/presentationml/2006/main">
  <p:tag name="NUM" val="2"/>
</p:tagLst>
</file>

<file path=ppt/tags/tag108.xml><?xml version="1.0" encoding="utf-8"?>
<p:tagLst xmlns:a="http://schemas.openxmlformats.org/drawingml/2006/main" xmlns:r="http://schemas.openxmlformats.org/officeDocument/2006/relationships" xmlns:p="http://schemas.openxmlformats.org/presentationml/2006/main">
  <p:tag name="NUM" val="3"/>
</p:tagLst>
</file>

<file path=ppt/tags/tag109.xml><?xml version="1.0" encoding="utf-8"?>
<p:tagLst xmlns:a="http://schemas.openxmlformats.org/drawingml/2006/main" xmlns:r="http://schemas.openxmlformats.org/officeDocument/2006/relationships" xmlns:p="http://schemas.openxmlformats.org/presentationml/2006/main">
  <p:tag name="NUM" val="4"/>
</p:tagLst>
</file>

<file path=ppt/tags/tag11.xml><?xml version="1.0" encoding="utf-8"?>
<p:tagLst xmlns:a="http://schemas.openxmlformats.org/drawingml/2006/main" xmlns:r="http://schemas.openxmlformats.org/officeDocument/2006/relationships" xmlns:p="http://schemas.openxmlformats.org/presentationml/2006/main">
  <p:tag name="NUM" val="5"/>
</p:tagLst>
</file>

<file path=ppt/tags/tag110.xml><?xml version="1.0" encoding="utf-8"?>
<p:tagLst xmlns:a="http://schemas.openxmlformats.org/drawingml/2006/main" xmlns:r="http://schemas.openxmlformats.org/officeDocument/2006/relationships" xmlns:p="http://schemas.openxmlformats.org/presentationml/2006/main">
  <p:tag name="NUM" val="1"/>
</p:tagLst>
</file>

<file path=ppt/tags/tag111.xml><?xml version="1.0" encoding="utf-8"?>
<p:tagLst xmlns:a="http://schemas.openxmlformats.org/drawingml/2006/main" xmlns:r="http://schemas.openxmlformats.org/officeDocument/2006/relationships" xmlns:p="http://schemas.openxmlformats.org/presentationml/2006/main">
  <p:tag name="NUM" val="3"/>
</p:tagLst>
</file>

<file path=ppt/tags/tag112.xml><?xml version="1.0" encoding="utf-8"?>
<p:tagLst xmlns:a="http://schemas.openxmlformats.org/drawingml/2006/main" xmlns:r="http://schemas.openxmlformats.org/officeDocument/2006/relationships" xmlns:p="http://schemas.openxmlformats.org/presentationml/2006/main">
  <p:tag name="NUM" val="4"/>
</p:tagLst>
</file>

<file path=ppt/tags/tag113.xml><?xml version="1.0" encoding="utf-8"?>
<p:tagLst xmlns:a="http://schemas.openxmlformats.org/drawingml/2006/main" xmlns:r="http://schemas.openxmlformats.org/officeDocument/2006/relationships" xmlns:p="http://schemas.openxmlformats.org/presentationml/2006/main">
  <p:tag name="NUM" val="1"/>
</p:tagLst>
</file>

<file path=ppt/tags/tag114.xml><?xml version="1.0" encoding="utf-8"?>
<p:tagLst xmlns:a="http://schemas.openxmlformats.org/drawingml/2006/main" xmlns:r="http://schemas.openxmlformats.org/officeDocument/2006/relationships" xmlns:p="http://schemas.openxmlformats.org/presentationml/2006/main">
  <p:tag name="NUM" val="2"/>
</p:tagLst>
</file>

<file path=ppt/tags/tag115.xml><?xml version="1.0" encoding="utf-8"?>
<p:tagLst xmlns:a="http://schemas.openxmlformats.org/drawingml/2006/main" xmlns:r="http://schemas.openxmlformats.org/officeDocument/2006/relationships" xmlns:p="http://schemas.openxmlformats.org/presentationml/2006/main">
  <p:tag name="NUM" val="3"/>
</p:tagLst>
</file>

<file path=ppt/tags/tag116.xml><?xml version="1.0" encoding="utf-8"?>
<p:tagLst xmlns:a="http://schemas.openxmlformats.org/drawingml/2006/main" xmlns:r="http://schemas.openxmlformats.org/officeDocument/2006/relationships" xmlns:p="http://schemas.openxmlformats.org/presentationml/2006/main">
  <p:tag name="NUM" val="4"/>
</p:tagLst>
</file>

<file path=ppt/tags/tag117.xml><?xml version="1.0" encoding="utf-8"?>
<p:tagLst xmlns:a="http://schemas.openxmlformats.org/drawingml/2006/main" xmlns:r="http://schemas.openxmlformats.org/officeDocument/2006/relationships" xmlns:p="http://schemas.openxmlformats.org/presentationml/2006/main">
  <p:tag name="NUM" val="5"/>
</p:tagLst>
</file>

<file path=ppt/tags/tag118.xml><?xml version="1.0" encoding="utf-8"?>
<p:tagLst xmlns:a="http://schemas.openxmlformats.org/drawingml/2006/main" xmlns:r="http://schemas.openxmlformats.org/officeDocument/2006/relationships" xmlns:p="http://schemas.openxmlformats.org/presentationml/2006/main">
  <p:tag name="NUM" val="1"/>
</p:tagLst>
</file>

<file path=ppt/tags/tag119.xml><?xml version="1.0" encoding="utf-8"?>
<p:tagLst xmlns:a="http://schemas.openxmlformats.org/drawingml/2006/main" xmlns:r="http://schemas.openxmlformats.org/officeDocument/2006/relationships" xmlns:p="http://schemas.openxmlformats.org/presentationml/2006/main">
  <p:tag name="NUM" val="3"/>
</p:tagLst>
</file>

<file path=ppt/tags/tag12.xml><?xml version="1.0" encoding="utf-8"?>
<p:tagLst xmlns:a="http://schemas.openxmlformats.org/drawingml/2006/main" xmlns:r="http://schemas.openxmlformats.org/officeDocument/2006/relationships" xmlns:p="http://schemas.openxmlformats.org/presentationml/2006/main">
  <p:tag name="NUM" val="6"/>
</p:tagLst>
</file>

<file path=ppt/tags/tag120.xml><?xml version="1.0" encoding="utf-8"?>
<p:tagLst xmlns:a="http://schemas.openxmlformats.org/drawingml/2006/main" xmlns:r="http://schemas.openxmlformats.org/officeDocument/2006/relationships" xmlns:p="http://schemas.openxmlformats.org/presentationml/2006/main">
  <p:tag name="NUM" val="4"/>
</p:tagLst>
</file>

<file path=ppt/tags/tag121.xml><?xml version="1.0" encoding="utf-8"?>
<p:tagLst xmlns:a="http://schemas.openxmlformats.org/drawingml/2006/main" xmlns:r="http://schemas.openxmlformats.org/officeDocument/2006/relationships" xmlns:p="http://schemas.openxmlformats.org/presentationml/2006/main">
  <p:tag name="NUM" val="1"/>
</p:tagLst>
</file>

<file path=ppt/tags/tag122.xml><?xml version="1.0" encoding="utf-8"?>
<p:tagLst xmlns:a="http://schemas.openxmlformats.org/drawingml/2006/main" xmlns:r="http://schemas.openxmlformats.org/officeDocument/2006/relationships" xmlns:p="http://schemas.openxmlformats.org/presentationml/2006/main">
  <p:tag name="NUM" val="2"/>
</p:tagLst>
</file>

<file path=ppt/tags/tag123.xml><?xml version="1.0" encoding="utf-8"?>
<p:tagLst xmlns:a="http://schemas.openxmlformats.org/drawingml/2006/main" xmlns:r="http://schemas.openxmlformats.org/officeDocument/2006/relationships" xmlns:p="http://schemas.openxmlformats.org/presentationml/2006/main">
  <p:tag name="NUM" val="4"/>
</p:tagLst>
</file>

<file path=ppt/tags/tag124.xml><?xml version="1.0" encoding="utf-8"?>
<p:tagLst xmlns:a="http://schemas.openxmlformats.org/drawingml/2006/main" xmlns:r="http://schemas.openxmlformats.org/officeDocument/2006/relationships" xmlns:p="http://schemas.openxmlformats.org/presentationml/2006/main">
  <p:tag name="NUM" val="5"/>
</p:tagLst>
</file>

<file path=ppt/tags/tag125.xml><?xml version="1.0" encoding="utf-8"?>
<p:tagLst xmlns:a="http://schemas.openxmlformats.org/drawingml/2006/main" xmlns:r="http://schemas.openxmlformats.org/officeDocument/2006/relationships" xmlns:p="http://schemas.openxmlformats.org/presentationml/2006/main">
  <p:tag name="NUM" val="1"/>
</p:tagLst>
</file>

<file path=ppt/tags/tag126.xml><?xml version="1.0" encoding="utf-8"?>
<p:tagLst xmlns:a="http://schemas.openxmlformats.org/drawingml/2006/main" xmlns:r="http://schemas.openxmlformats.org/officeDocument/2006/relationships" xmlns:p="http://schemas.openxmlformats.org/presentationml/2006/main">
  <p:tag name="NUM" val="2"/>
</p:tagLst>
</file>

<file path=ppt/tags/tag127.xml><?xml version="1.0" encoding="utf-8"?>
<p:tagLst xmlns:a="http://schemas.openxmlformats.org/drawingml/2006/main" xmlns:r="http://schemas.openxmlformats.org/officeDocument/2006/relationships" xmlns:p="http://schemas.openxmlformats.org/presentationml/2006/main">
  <p:tag name="NUM" val="3"/>
</p:tagLst>
</file>

<file path=ppt/tags/tag128.xml><?xml version="1.0" encoding="utf-8"?>
<p:tagLst xmlns:a="http://schemas.openxmlformats.org/drawingml/2006/main" xmlns:r="http://schemas.openxmlformats.org/officeDocument/2006/relationships" xmlns:p="http://schemas.openxmlformats.org/presentationml/2006/main">
  <p:tag name="NUM" val="4"/>
</p:tagLst>
</file>

<file path=ppt/tags/tag129.xml><?xml version="1.0" encoding="utf-8"?>
<p:tagLst xmlns:a="http://schemas.openxmlformats.org/drawingml/2006/main" xmlns:r="http://schemas.openxmlformats.org/officeDocument/2006/relationships" xmlns:p="http://schemas.openxmlformats.org/presentationml/2006/main">
  <p:tag name="NUM" val="5"/>
</p:tagLst>
</file>

<file path=ppt/tags/tag13.xml><?xml version="1.0" encoding="utf-8"?>
<p:tagLst xmlns:a="http://schemas.openxmlformats.org/drawingml/2006/main" xmlns:r="http://schemas.openxmlformats.org/officeDocument/2006/relationships" xmlns:p="http://schemas.openxmlformats.org/presentationml/2006/main">
  <p:tag name="NUM" val="7"/>
</p:tagLst>
</file>

<file path=ppt/tags/tag130.xml><?xml version="1.0" encoding="utf-8"?>
<p:tagLst xmlns:a="http://schemas.openxmlformats.org/drawingml/2006/main" xmlns:r="http://schemas.openxmlformats.org/officeDocument/2006/relationships" xmlns:p="http://schemas.openxmlformats.org/presentationml/2006/main">
  <p:tag name="NUM" val="1"/>
</p:tagLst>
</file>

<file path=ppt/tags/tag131.xml><?xml version="1.0" encoding="utf-8"?>
<p:tagLst xmlns:a="http://schemas.openxmlformats.org/drawingml/2006/main" xmlns:r="http://schemas.openxmlformats.org/officeDocument/2006/relationships" xmlns:p="http://schemas.openxmlformats.org/presentationml/2006/main">
  <p:tag name="NUM" val="2"/>
</p:tagLst>
</file>

<file path=ppt/tags/tag132.xml><?xml version="1.0" encoding="utf-8"?>
<p:tagLst xmlns:a="http://schemas.openxmlformats.org/drawingml/2006/main" xmlns:r="http://schemas.openxmlformats.org/officeDocument/2006/relationships" xmlns:p="http://schemas.openxmlformats.org/presentationml/2006/main">
  <p:tag name="NUM" val="4"/>
</p:tagLst>
</file>

<file path=ppt/tags/tag133.xml><?xml version="1.0" encoding="utf-8"?>
<p:tagLst xmlns:a="http://schemas.openxmlformats.org/drawingml/2006/main" xmlns:r="http://schemas.openxmlformats.org/officeDocument/2006/relationships" xmlns:p="http://schemas.openxmlformats.org/presentationml/2006/main">
  <p:tag name="NUM" val="6"/>
</p:tagLst>
</file>

<file path=ppt/tags/tag134.xml><?xml version="1.0" encoding="utf-8"?>
<p:tagLst xmlns:a="http://schemas.openxmlformats.org/drawingml/2006/main" xmlns:r="http://schemas.openxmlformats.org/officeDocument/2006/relationships" xmlns:p="http://schemas.openxmlformats.org/presentationml/2006/main">
  <p:tag name="NUM" val="7"/>
</p:tagLst>
</file>

<file path=ppt/tags/tag135.xml><?xml version="1.0" encoding="utf-8"?>
<p:tagLst xmlns:a="http://schemas.openxmlformats.org/drawingml/2006/main" xmlns:r="http://schemas.openxmlformats.org/officeDocument/2006/relationships" xmlns:p="http://schemas.openxmlformats.org/presentationml/2006/main">
  <p:tag name="NUM" val="8"/>
</p:tagLst>
</file>

<file path=ppt/tags/tag136.xml><?xml version="1.0" encoding="utf-8"?>
<p:tagLst xmlns:a="http://schemas.openxmlformats.org/drawingml/2006/main" xmlns:r="http://schemas.openxmlformats.org/officeDocument/2006/relationships" xmlns:p="http://schemas.openxmlformats.org/presentationml/2006/main">
  <p:tag name="NUM" val="9"/>
</p:tagLst>
</file>

<file path=ppt/tags/tag137.xml><?xml version="1.0" encoding="utf-8"?>
<p:tagLst xmlns:a="http://schemas.openxmlformats.org/drawingml/2006/main" xmlns:r="http://schemas.openxmlformats.org/officeDocument/2006/relationships" xmlns:p="http://schemas.openxmlformats.org/presentationml/2006/main">
  <p:tag name="NUM" val="10"/>
</p:tagLst>
</file>

<file path=ppt/tags/tag138.xml><?xml version="1.0" encoding="utf-8"?>
<p:tagLst xmlns:a="http://schemas.openxmlformats.org/drawingml/2006/main" xmlns:r="http://schemas.openxmlformats.org/officeDocument/2006/relationships" xmlns:p="http://schemas.openxmlformats.org/presentationml/2006/main">
  <p:tag name="NUM" val="1"/>
</p:tagLst>
</file>

<file path=ppt/tags/tag139.xml><?xml version="1.0" encoding="utf-8"?>
<p:tagLst xmlns:a="http://schemas.openxmlformats.org/drawingml/2006/main" xmlns:r="http://schemas.openxmlformats.org/officeDocument/2006/relationships" xmlns:p="http://schemas.openxmlformats.org/presentationml/2006/main">
  <p:tag name="NUM" val="3"/>
</p:tagLst>
</file>

<file path=ppt/tags/tag14.xml><?xml version="1.0" encoding="utf-8"?>
<p:tagLst xmlns:a="http://schemas.openxmlformats.org/drawingml/2006/main" xmlns:r="http://schemas.openxmlformats.org/officeDocument/2006/relationships" xmlns:p="http://schemas.openxmlformats.org/presentationml/2006/main">
  <p:tag name="NUM" val="8"/>
</p:tagLst>
</file>

<file path=ppt/tags/tag140.xml><?xml version="1.0" encoding="utf-8"?>
<p:tagLst xmlns:a="http://schemas.openxmlformats.org/drawingml/2006/main" xmlns:r="http://schemas.openxmlformats.org/officeDocument/2006/relationships" xmlns:p="http://schemas.openxmlformats.org/presentationml/2006/main">
  <p:tag name="NUM" val="1"/>
</p:tagLst>
</file>

<file path=ppt/tags/tag141.xml><?xml version="1.0" encoding="utf-8"?>
<p:tagLst xmlns:a="http://schemas.openxmlformats.org/drawingml/2006/main" xmlns:r="http://schemas.openxmlformats.org/officeDocument/2006/relationships" xmlns:p="http://schemas.openxmlformats.org/presentationml/2006/main">
  <p:tag name="NUM" val="2"/>
</p:tagLst>
</file>

<file path=ppt/tags/tag142.xml><?xml version="1.0" encoding="utf-8"?>
<p:tagLst xmlns:a="http://schemas.openxmlformats.org/drawingml/2006/main" xmlns:r="http://schemas.openxmlformats.org/officeDocument/2006/relationships" xmlns:p="http://schemas.openxmlformats.org/presentationml/2006/main">
  <p:tag name="NUM" val="3"/>
</p:tagLst>
</file>

<file path=ppt/tags/tag143.xml><?xml version="1.0" encoding="utf-8"?>
<p:tagLst xmlns:a="http://schemas.openxmlformats.org/drawingml/2006/main" xmlns:r="http://schemas.openxmlformats.org/officeDocument/2006/relationships" xmlns:p="http://schemas.openxmlformats.org/presentationml/2006/main">
  <p:tag name="NUM" val="1"/>
</p:tagLst>
</file>

<file path=ppt/tags/tag144.xml><?xml version="1.0" encoding="utf-8"?>
<p:tagLst xmlns:a="http://schemas.openxmlformats.org/drawingml/2006/main" xmlns:r="http://schemas.openxmlformats.org/officeDocument/2006/relationships" xmlns:p="http://schemas.openxmlformats.org/presentationml/2006/main">
  <p:tag name="NUM" val="2"/>
</p:tagLst>
</file>

<file path=ppt/tags/tag145.xml><?xml version="1.0" encoding="utf-8"?>
<p:tagLst xmlns:a="http://schemas.openxmlformats.org/drawingml/2006/main" xmlns:r="http://schemas.openxmlformats.org/officeDocument/2006/relationships" xmlns:p="http://schemas.openxmlformats.org/presentationml/2006/main">
  <p:tag name="NUM" val="3"/>
</p:tagLst>
</file>

<file path=ppt/tags/tag146.xml><?xml version="1.0" encoding="utf-8"?>
<p:tagLst xmlns:a="http://schemas.openxmlformats.org/drawingml/2006/main" xmlns:r="http://schemas.openxmlformats.org/officeDocument/2006/relationships" xmlns:p="http://schemas.openxmlformats.org/presentationml/2006/main">
  <p:tag name="NUM" val="4"/>
</p:tagLst>
</file>

<file path=ppt/tags/tag147.xml><?xml version="1.0" encoding="utf-8"?>
<p:tagLst xmlns:a="http://schemas.openxmlformats.org/drawingml/2006/main" xmlns:r="http://schemas.openxmlformats.org/officeDocument/2006/relationships" xmlns:p="http://schemas.openxmlformats.org/presentationml/2006/main">
  <p:tag name="NUM" val="5"/>
</p:tagLst>
</file>

<file path=ppt/tags/tag148.xml><?xml version="1.0" encoding="utf-8"?>
<p:tagLst xmlns:a="http://schemas.openxmlformats.org/drawingml/2006/main" xmlns:r="http://schemas.openxmlformats.org/officeDocument/2006/relationships" xmlns:p="http://schemas.openxmlformats.org/presentationml/2006/main">
  <p:tag name="NUM" val="1"/>
</p:tagLst>
</file>

<file path=ppt/tags/tag149.xml><?xml version="1.0" encoding="utf-8"?>
<p:tagLst xmlns:a="http://schemas.openxmlformats.org/drawingml/2006/main" xmlns:r="http://schemas.openxmlformats.org/officeDocument/2006/relationships" xmlns:p="http://schemas.openxmlformats.org/presentationml/2006/main">
  <p:tag name="NUM" val="2"/>
</p:tagLst>
</file>

<file path=ppt/tags/tag15.xml><?xml version="1.0" encoding="utf-8"?>
<p:tagLst xmlns:a="http://schemas.openxmlformats.org/drawingml/2006/main" xmlns:r="http://schemas.openxmlformats.org/officeDocument/2006/relationships" xmlns:p="http://schemas.openxmlformats.org/presentationml/2006/main">
  <p:tag name="NUM" val="9"/>
</p:tagLst>
</file>

<file path=ppt/tags/tag150.xml><?xml version="1.0" encoding="utf-8"?>
<p:tagLst xmlns:a="http://schemas.openxmlformats.org/drawingml/2006/main" xmlns:r="http://schemas.openxmlformats.org/officeDocument/2006/relationships" xmlns:p="http://schemas.openxmlformats.org/presentationml/2006/main">
  <p:tag name="NUM" val="3"/>
</p:tagLst>
</file>

<file path=ppt/tags/tag151.xml><?xml version="1.0" encoding="utf-8"?>
<p:tagLst xmlns:a="http://schemas.openxmlformats.org/drawingml/2006/main" xmlns:r="http://schemas.openxmlformats.org/officeDocument/2006/relationships" xmlns:p="http://schemas.openxmlformats.org/presentationml/2006/main">
  <p:tag name="NUM" val="4"/>
</p:tagLst>
</file>

<file path=ppt/tags/tag152.xml><?xml version="1.0" encoding="utf-8"?>
<p:tagLst xmlns:a="http://schemas.openxmlformats.org/drawingml/2006/main" xmlns:r="http://schemas.openxmlformats.org/officeDocument/2006/relationships" xmlns:p="http://schemas.openxmlformats.org/presentationml/2006/main">
  <p:tag name="NUM" val="1"/>
</p:tagLst>
</file>

<file path=ppt/tags/tag153.xml><?xml version="1.0" encoding="utf-8"?>
<p:tagLst xmlns:a="http://schemas.openxmlformats.org/drawingml/2006/main" xmlns:r="http://schemas.openxmlformats.org/officeDocument/2006/relationships" xmlns:p="http://schemas.openxmlformats.org/presentationml/2006/main">
  <p:tag name="NUM" val="2"/>
</p:tagLst>
</file>

<file path=ppt/tags/tag154.xml><?xml version="1.0" encoding="utf-8"?>
<p:tagLst xmlns:a="http://schemas.openxmlformats.org/drawingml/2006/main" xmlns:r="http://schemas.openxmlformats.org/officeDocument/2006/relationships" xmlns:p="http://schemas.openxmlformats.org/presentationml/2006/main">
  <p:tag name="NUM" val="3"/>
</p:tagLst>
</file>

<file path=ppt/tags/tag155.xml><?xml version="1.0" encoding="utf-8"?>
<p:tagLst xmlns:a="http://schemas.openxmlformats.org/drawingml/2006/main" xmlns:r="http://schemas.openxmlformats.org/officeDocument/2006/relationships" xmlns:p="http://schemas.openxmlformats.org/presentationml/2006/main">
  <p:tag name="NUM" val="5"/>
</p:tagLst>
</file>

<file path=ppt/tags/tag156.xml><?xml version="1.0" encoding="utf-8"?>
<p:tagLst xmlns:a="http://schemas.openxmlformats.org/drawingml/2006/main" xmlns:r="http://schemas.openxmlformats.org/officeDocument/2006/relationships" xmlns:p="http://schemas.openxmlformats.org/presentationml/2006/main">
  <p:tag name="NUM" val="1"/>
</p:tagLst>
</file>

<file path=ppt/tags/tag157.xml><?xml version="1.0" encoding="utf-8"?>
<p:tagLst xmlns:a="http://schemas.openxmlformats.org/drawingml/2006/main" xmlns:r="http://schemas.openxmlformats.org/officeDocument/2006/relationships" xmlns:p="http://schemas.openxmlformats.org/presentationml/2006/main">
  <p:tag name="NUM" val="3"/>
</p:tagLst>
</file>

<file path=ppt/tags/tag158.xml><?xml version="1.0" encoding="utf-8"?>
<p:tagLst xmlns:a="http://schemas.openxmlformats.org/drawingml/2006/main" xmlns:r="http://schemas.openxmlformats.org/officeDocument/2006/relationships" xmlns:p="http://schemas.openxmlformats.org/presentationml/2006/main">
  <p:tag name="NUM" val="4"/>
</p:tagLst>
</file>

<file path=ppt/tags/tag159.xml><?xml version="1.0" encoding="utf-8"?>
<p:tagLst xmlns:a="http://schemas.openxmlformats.org/drawingml/2006/main" xmlns:r="http://schemas.openxmlformats.org/officeDocument/2006/relationships" xmlns:p="http://schemas.openxmlformats.org/presentationml/2006/main">
  <p:tag name="NUM" val="1"/>
</p:tagLst>
</file>

<file path=ppt/tags/tag16.xml><?xml version="1.0" encoding="utf-8"?>
<p:tagLst xmlns:a="http://schemas.openxmlformats.org/drawingml/2006/main" xmlns:r="http://schemas.openxmlformats.org/officeDocument/2006/relationships" xmlns:p="http://schemas.openxmlformats.org/presentationml/2006/main">
  <p:tag name="NUM" val="10"/>
</p:tagLst>
</file>

<file path=ppt/tags/tag160.xml><?xml version="1.0" encoding="utf-8"?>
<p:tagLst xmlns:a="http://schemas.openxmlformats.org/drawingml/2006/main" xmlns:r="http://schemas.openxmlformats.org/officeDocument/2006/relationships" xmlns:p="http://schemas.openxmlformats.org/presentationml/2006/main">
  <p:tag name="NUM" val="2"/>
</p:tagLst>
</file>

<file path=ppt/tags/tag161.xml><?xml version="1.0" encoding="utf-8"?>
<p:tagLst xmlns:a="http://schemas.openxmlformats.org/drawingml/2006/main" xmlns:r="http://schemas.openxmlformats.org/officeDocument/2006/relationships" xmlns:p="http://schemas.openxmlformats.org/presentationml/2006/main">
  <p:tag name="NUM" val="3"/>
</p:tagLst>
</file>

<file path=ppt/tags/tag162.xml><?xml version="1.0" encoding="utf-8"?>
<p:tagLst xmlns:a="http://schemas.openxmlformats.org/drawingml/2006/main" xmlns:r="http://schemas.openxmlformats.org/officeDocument/2006/relationships" xmlns:p="http://schemas.openxmlformats.org/presentationml/2006/main">
  <p:tag name="NUM" val="4"/>
</p:tagLst>
</file>

<file path=ppt/tags/tag163.xml><?xml version="1.0" encoding="utf-8"?>
<p:tagLst xmlns:a="http://schemas.openxmlformats.org/drawingml/2006/main" xmlns:r="http://schemas.openxmlformats.org/officeDocument/2006/relationships" xmlns:p="http://schemas.openxmlformats.org/presentationml/2006/main">
  <p:tag name="NUM" val="5"/>
</p:tagLst>
</file>

<file path=ppt/tags/tag164.xml><?xml version="1.0" encoding="utf-8"?>
<p:tagLst xmlns:a="http://schemas.openxmlformats.org/drawingml/2006/main" xmlns:r="http://schemas.openxmlformats.org/officeDocument/2006/relationships" xmlns:p="http://schemas.openxmlformats.org/presentationml/2006/main">
  <p:tag name="NUM" val="1"/>
</p:tagLst>
</file>

<file path=ppt/tags/tag165.xml><?xml version="1.0" encoding="utf-8"?>
<p:tagLst xmlns:a="http://schemas.openxmlformats.org/drawingml/2006/main" xmlns:r="http://schemas.openxmlformats.org/officeDocument/2006/relationships" xmlns:p="http://schemas.openxmlformats.org/presentationml/2006/main">
  <p:tag name="NUM" val="2"/>
</p:tagLst>
</file>

<file path=ppt/tags/tag166.xml><?xml version="1.0" encoding="utf-8"?>
<p:tagLst xmlns:a="http://schemas.openxmlformats.org/drawingml/2006/main" xmlns:r="http://schemas.openxmlformats.org/officeDocument/2006/relationships" xmlns:p="http://schemas.openxmlformats.org/presentationml/2006/main">
  <p:tag name="NUM" val="3"/>
</p:tagLst>
</file>

<file path=ppt/tags/tag167.xml><?xml version="1.0" encoding="utf-8"?>
<p:tagLst xmlns:a="http://schemas.openxmlformats.org/drawingml/2006/main" xmlns:r="http://schemas.openxmlformats.org/officeDocument/2006/relationships" xmlns:p="http://schemas.openxmlformats.org/presentationml/2006/main">
  <p:tag name="NUM" val="5"/>
</p:tagLst>
</file>

<file path=ppt/tags/tag168.xml><?xml version="1.0" encoding="utf-8"?>
<p:tagLst xmlns:a="http://schemas.openxmlformats.org/drawingml/2006/main" xmlns:r="http://schemas.openxmlformats.org/officeDocument/2006/relationships" xmlns:p="http://schemas.openxmlformats.org/presentationml/2006/main">
  <p:tag name="NUM" val="1"/>
</p:tagLst>
</file>

<file path=ppt/tags/tag169.xml><?xml version="1.0" encoding="utf-8"?>
<p:tagLst xmlns:a="http://schemas.openxmlformats.org/drawingml/2006/main" xmlns:r="http://schemas.openxmlformats.org/officeDocument/2006/relationships" xmlns:p="http://schemas.openxmlformats.org/presentationml/2006/main">
  <p:tag name="NUM" val="4"/>
</p:tagLst>
</file>

<file path=ppt/tags/tag17.xml><?xml version="1.0" encoding="utf-8"?>
<p:tagLst xmlns:a="http://schemas.openxmlformats.org/drawingml/2006/main" xmlns:r="http://schemas.openxmlformats.org/officeDocument/2006/relationships" xmlns:p="http://schemas.openxmlformats.org/presentationml/2006/main">
  <p:tag name="NUM" val="1"/>
</p:tagLst>
</file>

<file path=ppt/tags/tag170.xml><?xml version="1.0" encoding="utf-8"?>
<p:tagLst xmlns:a="http://schemas.openxmlformats.org/drawingml/2006/main" xmlns:r="http://schemas.openxmlformats.org/officeDocument/2006/relationships" xmlns:p="http://schemas.openxmlformats.org/presentationml/2006/main">
  <p:tag name="NUM" val="5"/>
</p:tagLst>
</file>

<file path=ppt/tags/tag171.xml><?xml version="1.0" encoding="utf-8"?>
<p:tagLst xmlns:a="http://schemas.openxmlformats.org/drawingml/2006/main" xmlns:r="http://schemas.openxmlformats.org/officeDocument/2006/relationships" xmlns:p="http://schemas.openxmlformats.org/presentationml/2006/main">
  <p:tag name="NUM" val="6"/>
</p:tagLst>
</file>

<file path=ppt/tags/tag172.xml><?xml version="1.0" encoding="utf-8"?>
<p:tagLst xmlns:a="http://schemas.openxmlformats.org/drawingml/2006/main" xmlns:r="http://schemas.openxmlformats.org/officeDocument/2006/relationships" xmlns:p="http://schemas.openxmlformats.org/presentationml/2006/main">
  <p:tag name="NUM" val="7"/>
</p:tagLst>
</file>

<file path=ppt/tags/tag173.xml><?xml version="1.0" encoding="utf-8"?>
<p:tagLst xmlns:a="http://schemas.openxmlformats.org/drawingml/2006/main" xmlns:r="http://schemas.openxmlformats.org/officeDocument/2006/relationships" xmlns:p="http://schemas.openxmlformats.org/presentationml/2006/main">
  <p:tag name="NUM" val="8"/>
</p:tagLst>
</file>

<file path=ppt/tags/tag174.xml><?xml version="1.0" encoding="utf-8"?>
<p:tagLst xmlns:a="http://schemas.openxmlformats.org/drawingml/2006/main" xmlns:r="http://schemas.openxmlformats.org/officeDocument/2006/relationships" xmlns:p="http://schemas.openxmlformats.org/presentationml/2006/main">
  <p:tag name="NUM" val="9"/>
</p:tagLst>
</file>

<file path=ppt/tags/tag175.xml><?xml version="1.0" encoding="utf-8"?>
<p:tagLst xmlns:a="http://schemas.openxmlformats.org/drawingml/2006/main" xmlns:r="http://schemas.openxmlformats.org/officeDocument/2006/relationships" xmlns:p="http://schemas.openxmlformats.org/presentationml/2006/main">
  <p:tag name="NUM" val="1"/>
</p:tagLst>
</file>

<file path=ppt/tags/tag176.xml><?xml version="1.0" encoding="utf-8"?>
<p:tagLst xmlns:a="http://schemas.openxmlformats.org/drawingml/2006/main" xmlns:r="http://schemas.openxmlformats.org/officeDocument/2006/relationships" xmlns:p="http://schemas.openxmlformats.org/presentationml/2006/main">
  <p:tag name="NUM" val="3"/>
</p:tagLst>
</file>

<file path=ppt/tags/tag177.xml><?xml version="1.0" encoding="utf-8"?>
<p:tagLst xmlns:a="http://schemas.openxmlformats.org/drawingml/2006/main" xmlns:r="http://schemas.openxmlformats.org/officeDocument/2006/relationships" xmlns:p="http://schemas.openxmlformats.org/presentationml/2006/main">
  <p:tag name="NUM" val="1"/>
</p:tagLst>
</file>

<file path=ppt/tags/tag178.xml><?xml version="1.0" encoding="utf-8"?>
<p:tagLst xmlns:a="http://schemas.openxmlformats.org/drawingml/2006/main" xmlns:r="http://schemas.openxmlformats.org/officeDocument/2006/relationships" xmlns:p="http://schemas.openxmlformats.org/presentationml/2006/main">
  <p:tag name="NUM" val="2"/>
</p:tagLst>
</file>

<file path=ppt/tags/tag179.xml><?xml version="1.0" encoding="utf-8"?>
<p:tagLst xmlns:a="http://schemas.openxmlformats.org/drawingml/2006/main" xmlns:r="http://schemas.openxmlformats.org/officeDocument/2006/relationships" xmlns:p="http://schemas.openxmlformats.org/presentationml/2006/main">
  <p:tag name="NUM" val="3"/>
</p:tagLst>
</file>

<file path=ppt/tags/tag18.xml><?xml version="1.0" encoding="utf-8"?>
<p:tagLst xmlns:a="http://schemas.openxmlformats.org/drawingml/2006/main" xmlns:r="http://schemas.openxmlformats.org/officeDocument/2006/relationships" xmlns:p="http://schemas.openxmlformats.org/presentationml/2006/main">
  <p:tag name="NUM" val="2"/>
</p:tagLst>
</file>

<file path=ppt/tags/tag180.xml><?xml version="1.0" encoding="utf-8"?>
<p:tagLst xmlns:a="http://schemas.openxmlformats.org/drawingml/2006/main" xmlns:r="http://schemas.openxmlformats.org/officeDocument/2006/relationships" xmlns:p="http://schemas.openxmlformats.org/presentationml/2006/main">
  <p:tag name="NUM" val="4"/>
</p:tagLst>
</file>

<file path=ppt/tags/tag181.xml><?xml version="1.0" encoding="utf-8"?>
<p:tagLst xmlns:a="http://schemas.openxmlformats.org/drawingml/2006/main" xmlns:r="http://schemas.openxmlformats.org/officeDocument/2006/relationships" xmlns:p="http://schemas.openxmlformats.org/presentationml/2006/main">
  <p:tag name="NUM" val="5"/>
</p:tagLst>
</file>

<file path=ppt/tags/tag182.xml><?xml version="1.0" encoding="utf-8"?>
<p:tagLst xmlns:a="http://schemas.openxmlformats.org/drawingml/2006/main" xmlns:r="http://schemas.openxmlformats.org/officeDocument/2006/relationships" xmlns:p="http://schemas.openxmlformats.org/presentationml/2006/main">
  <p:tag name="NUM" val="6"/>
</p:tagLst>
</file>

<file path=ppt/tags/tag183.xml><?xml version="1.0" encoding="utf-8"?>
<p:tagLst xmlns:a="http://schemas.openxmlformats.org/drawingml/2006/main" xmlns:r="http://schemas.openxmlformats.org/officeDocument/2006/relationships" xmlns:p="http://schemas.openxmlformats.org/presentationml/2006/main">
  <p:tag name="NUM" val="7"/>
</p:tagLst>
</file>

<file path=ppt/tags/tag184.xml><?xml version="1.0" encoding="utf-8"?>
<p:tagLst xmlns:a="http://schemas.openxmlformats.org/drawingml/2006/main" xmlns:r="http://schemas.openxmlformats.org/officeDocument/2006/relationships" xmlns:p="http://schemas.openxmlformats.org/presentationml/2006/main">
  <p:tag name="NUM" val="8"/>
</p:tagLst>
</file>

<file path=ppt/tags/tag185.xml><?xml version="1.0" encoding="utf-8"?>
<p:tagLst xmlns:a="http://schemas.openxmlformats.org/drawingml/2006/main" xmlns:r="http://schemas.openxmlformats.org/officeDocument/2006/relationships" xmlns:p="http://schemas.openxmlformats.org/presentationml/2006/main">
  <p:tag name="NUM" val="9"/>
</p:tagLst>
</file>

<file path=ppt/tags/tag186.xml><?xml version="1.0" encoding="utf-8"?>
<p:tagLst xmlns:a="http://schemas.openxmlformats.org/drawingml/2006/main" xmlns:r="http://schemas.openxmlformats.org/officeDocument/2006/relationships" xmlns:p="http://schemas.openxmlformats.org/presentationml/2006/main">
  <p:tag name="NUM" val="10"/>
</p:tagLst>
</file>

<file path=ppt/tags/tag187.xml><?xml version="1.0" encoding="utf-8"?>
<p:tagLst xmlns:a="http://schemas.openxmlformats.org/drawingml/2006/main" xmlns:r="http://schemas.openxmlformats.org/officeDocument/2006/relationships" xmlns:p="http://schemas.openxmlformats.org/presentationml/2006/main">
  <p:tag name="NUM" val="11"/>
</p:tagLst>
</file>

<file path=ppt/tags/tag188.xml><?xml version="1.0" encoding="utf-8"?>
<p:tagLst xmlns:a="http://schemas.openxmlformats.org/drawingml/2006/main" xmlns:r="http://schemas.openxmlformats.org/officeDocument/2006/relationships" xmlns:p="http://schemas.openxmlformats.org/presentationml/2006/main">
  <p:tag name="NUM" val="12"/>
</p:tagLst>
</file>

<file path=ppt/tags/tag189.xml><?xml version="1.0" encoding="utf-8"?>
<p:tagLst xmlns:a="http://schemas.openxmlformats.org/drawingml/2006/main" xmlns:r="http://schemas.openxmlformats.org/officeDocument/2006/relationships" xmlns:p="http://schemas.openxmlformats.org/presentationml/2006/main">
  <p:tag name="NUM" val="13"/>
</p:tagLst>
</file>

<file path=ppt/tags/tag19.xml><?xml version="1.0" encoding="utf-8"?>
<p:tagLst xmlns:a="http://schemas.openxmlformats.org/drawingml/2006/main" xmlns:r="http://schemas.openxmlformats.org/officeDocument/2006/relationships" xmlns:p="http://schemas.openxmlformats.org/presentationml/2006/main">
  <p:tag name="NUM" val="3"/>
</p:tagLst>
</file>

<file path=ppt/tags/tag190.xml><?xml version="1.0" encoding="utf-8"?>
<p:tagLst xmlns:a="http://schemas.openxmlformats.org/drawingml/2006/main" xmlns:r="http://schemas.openxmlformats.org/officeDocument/2006/relationships" xmlns:p="http://schemas.openxmlformats.org/presentationml/2006/main">
  <p:tag name="NUM" val="14"/>
</p:tagLst>
</file>

<file path=ppt/tags/tag191.xml><?xml version="1.0" encoding="utf-8"?>
<p:tagLst xmlns:a="http://schemas.openxmlformats.org/drawingml/2006/main" xmlns:r="http://schemas.openxmlformats.org/officeDocument/2006/relationships" xmlns:p="http://schemas.openxmlformats.org/presentationml/2006/main">
  <p:tag name="NUM" val="15"/>
</p:tagLst>
</file>

<file path=ppt/tags/tag192.xml><?xml version="1.0" encoding="utf-8"?>
<p:tagLst xmlns:a="http://schemas.openxmlformats.org/drawingml/2006/main" xmlns:r="http://schemas.openxmlformats.org/officeDocument/2006/relationships" xmlns:p="http://schemas.openxmlformats.org/presentationml/2006/main">
  <p:tag name="NUM" val="16"/>
</p:tagLst>
</file>

<file path=ppt/tags/tag193.xml><?xml version="1.0" encoding="utf-8"?>
<p:tagLst xmlns:a="http://schemas.openxmlformats.org/drawingml/2006/main" xmlns:r="http://schemas.openxmlformats.org/officeDocument/2006/relationships" xmlns:p="http://schemas.openxmlformats.org/presentationml/2006/main">
  <p:tag name="NUM" val="17"/>
</p:tagLst>
</file>

<file path=ppt/tags/tag194.xml><?xml version="1.0" encoding="utf-8"?>
<p:tagLst xmlns:a="http://schemas.openxmlformats.org/drawingml/2006/main" xmlns:r="http://schemas.openxmlformats.org/officeDocument/2006/relationships" xmlns:p="http://schemas.openxmlformats.org/presentationml/2006/main">
  <p:tag name="NUM" val="18"/>
</p:tagLst>
</file>

<file path=ppt/tags/tag195.xml><?xml version="1.0" encoding="utf-8"?>
<p:tagLst xmlns:a="http://schemas.openxmlformats.org/drawingml/2006/main" xmlns:r="http://schemas.openxmlformats.org/officeDocument/2006/relationships" xmlns:p="http://schemas.openxmlformats.org/presentationml/2006/main">
  <p:tag name="NUM" val="19"/>
</p:tagLst>
</file>

<file path=ppt/tags/tag196.xml><?xml version="1.0" encoding="utf-8"?>
<p:tagLst xmlns:a="http://schemas.openxmlformats.org/drawingml/2006/main" xmlns:r="http://schemas.openxmlformats.org/officeDocument/2006/relationships" xmlns:p="http://schemas.openxmlformats.org/presentationml/2006/main">
  <p:tag name="NUM" val="20"/>
</p:tagLst>
</file>

<file path=ppt/tags/tag197.xml><?xml version="1.0" encoding="utf-8"?>
<p:tagLst xmlns:a="http://schemas.openxmlformats.org/drawingml/2006/main" xmlns:r="http://schemas.openxmlformats.org/officeDocument/2006/relationships" xmlns:p="http://schemas.openxmlformats.org/presentationml/2006/main">
  <p:tag name="NUM" val="21"/>
</p:tagLst>
</file>

<file path=ppt/tags/tag198.xml><?xml version="1.0" encoding="utf-8"?>
<p:tagLst xmlns:a="http://schemas.openxmlformats.org/drawingml/2006/main" xmlns:r="http://schemas.openxmlformats.org/officeDocument/2006/relationships" xmlns:p="http://schemas.openxmlformats.org/presentationml/2006/main">
  <p:tag name="NUM" val="22"/>
</p:tagLst>
</file>

<file path=ppt/tags/tag199.xml><?xml version="1.0" encoding="utf-8"?>
<p:tagLst xmlns:a="http://schemas.openxmlformats.org/drawingml/2006/main" xmlns:r="http://schemas.openxmlformats.org/officeDocument/2006/relationships" xmlns:p="http://schemas.openxmlformats.org/presentationml/2006/main">
  <p:tag name="NUM" val="23"/>
</p:tagLst>
</file>

<file path=ppt/tags/tag2.xml><?xml version="1.0" encoding="utf-8"?>
<p:tagLst xmlns:a="http://schemas.openxmlformats.org/drawingml/2006/main" xmlns:r="http://schemas.openxmlformats.org/officeDocument/2006/relationships" xmlns:p="http://schemas.openxmlformats.org/presentationml/2006/main">
  <p:tag name="NUM" val="1"/>
</p:tagLst>
</file>

<file path=ppt/tags/tag20.xml><?xml version="1.0" encoding="utf-8"?>
<p:tagLst xmlns:a="http://schemas.openxmlformats.org/drawingml/2006/main" xmlns:r="http://schemas.openxmlformats.org/officeDocument/2006/relationships" xmlns:p="http://schemas.openxmlformats.org/presentationml/2006/main">
  <p:tag name="NUM" val="4"/>
</p:tagLst>
</file>

<file path=ppt/tags/tag200.xml><?xml version="1.0" encoding="utf-8"?>
<p:tagLst xmlns:a="http://schemas.openxmlformats.org/drawingml/2006/main" xmlns:r="http://schemas.openxmlformats.org/officeDocument/2006/relationships" xmlns:p="http://schemas.openxmlformats.org/presentationml/2006/main">
  <p:tag name="NUM" val="1"/>
</p:tagLst>
</file>

<file path=ppt/tags/tag201.xml><?xml version="1.0" encoding="utf-8"?>
<p:tagLst xmlns:a="http://schemas.openxmlformats.org/drawingml/2006/main" xmlns:r="http://schemas.openxmlformats.org/officeDocument/2006/relationships" xmlns:p="http://schemas.openxmlformats.org/presentationml/2006/main">
  <p:tag name="NUM" val="2"/>
</p:tagLst>
</file>

<file path=ppt/tags/tag202.xml><?xml version="1.0" encoding="utf-8"?>
<p:tagLst xmlns:a="http://schemas.openxmlformats.org/drawingml/2006/main" xmlns:r="http://schemas.openxmlformats.org/officeDocument/2006/relationships" xmlns:p="http://schemas.openxmlformats.org/presentationml/2006/main">
  <p:tag name="NUM" val="3"/>
</p:tagLst>
</file>

<file path=ppt/tags/tag203.xml><?xml version="1.0" encoding="utf-8"?>
<p:tagLst xmlns:a="http://schemas.openxmlformats.org/drawingml/2006/main" xmlns:r="http://schemas.openxmlformats.org/officeDocument/2006/relationships" xmlns:p="http://schemas.openxmlformats.org/presentationml/2006/main">
  <p:tag name="NUM" val="4"/>
</p:tagLst>
</file>

<file path=ppt/tags/tag204.xml><?xml version="1.0" encoding="utf-8"?>
<p:tagLst xmlns:a="http://schemas.openxmlformats.org/drawingml/2006/main" xmlns:r="http://schemas.openxmlformats.org/officeDocument/2006/relationships" xmlns:p="http://schemas.openxmlformats.org/presentationml/2006/main">
  <p:tag name="NUM" val="5"/>
</p:tagLst>
</file>

<file path=ppt/tags/tag205.xml><?xml version="1.0" encoding="utf-8"?>
<p:tagLst xmlns:a="http://schemas.openxmlformats.org/drawingml/2006/main" xmlns:r="http://schemas.openxmlformats.org/officeDocument/2006/relationships" xmlns:p="http://schemas.openxmlformats.org/presentationml/2006/main">
  <p:tag name="NUM" val="6"/>
</p:tagLst>
</file>

<file path=ppt/tags/tag206.xml><?xml version="1.0" encoding="utf-8"?>
<p:tagLst xmlns:a="http://schemas.openxmlformats.org/drawingml/2006/main" xmlns:r="http://schemas.openxmlformats.org/officeDocument/2006/relationships" xmlns:p="http://schemas.openxmlformats.org/presentationml/2006/main">
  <p:tag name="NUM" val="7"/>
</p:tagLst>
</file>

<file path=ppt/tags/tag207.xml><?xml version="1.0" encoding="utf-8"?>
<p:tagLst xmlns:a="http://schemas.openxmlformats.org/drawingml/2006/main" xmlns:r="http://schemas.openxmlformats.org/officeDocument/2006/relationships" xmlns:p="http://schemas.openxmlformats.org/presentationml/2006/main">
  <p:tag name="NUM" val="8"/>
</p:tagLst>
</file>

<file path=ppt/tags/tag208.xml><?xml version="1.0" encoding="utf-8"?>
<p:tagLst xmlns:a="http://schemas.openxmlformats.org/drawingml/2006/main" xmlns:r="http://schemas.openxmlformats.org/officeDocument/2006/relationships" xmlns:p="http://schemas.openxmlformats.org/presentationml/2006/main">
  <p:tag name="NUM" val="9"/>
</p:tagLst>
</file>

<file path=ppt/tags/tag209.xml><?xml version="1.0" encoding="utf-8"?>
<p:tagLst xmlns:a="http://schemas.openxmlformats.org/drawingml/2006/main" xmlns:r="http://schemas.openxmlformats.org/officeDocument/2006/relationships" xmlns:p="http://schemas.openxmlformats.org/presentationml/2006/main">
  <p:tag name="NUM" val="10"/>
</p:tagLst>
</file>

<file path=ppt/tags/tag21.xml><?xml version="1.0" encoding="utf-8"?>
<p:tagLst xmlns:a="http://schemas.openxmlformats.org/drawingml/2006/main" xmlns:r="http://schemas.openxmlformats.org/officeDocument/2006/relationships" xmlns:p="http://schemas.openxmlformats.org/presentationml/2006/main">
  <p:tag name="NUM" val="5"/>
</p:tagLst>
</file>

<file path=ppt/tags/tag210.xml><?xml version="1.0" encoding="utf-8"?>
<p:tagLst xmlns:a="http://schemas.openxmlformats.org/drawingml/2006/main" xmlns:r="http://schemas.openxmlformats.org/officeDocument/2006/relationships" xmlns:p="http://schemas.openxmlformats.org/presentationml/2006/main">
  <p:tag name="NUM" val="11"/>
</p:tagLst>
</file>

<file path=ppt/tags/tag211.xml><?xml version="1.0" encoding="utf-8"?>
<p:tagLst xmlns:a="http://schemas.openxmlformats.org/drawingml/2006/main" xmlns:r="http://schemas.openxmlformats.org/officeDocument/2006/relationships" xmlns:p="http://schemas.openxmlformats.org/presentationml/2006/main">
  <p:tag name="NUM" val="12"/>
</p:tagLst>
</file>

<file path=ppt/tags/tag212.xml><?xml version="1.0" encoding="utf-8"?>
<p:tagLst xmlns:a="http://schemas.openxmlformats.org/drawingml/2006/main" xmlns:r="http://schemas.openxmlformats.org/officeDocument/2006/relationships" xmlns:p="http://schemas.openxmlformats.org/presentationml/2006/main">
  <p:tag name="NUM" val="13"/>
</p:tagLst>
</file>

<file path=ppt/tags/tag213.xml><?xml version="1.0" encoding="utf-8"?>
<p:tagLst xmlns:a="http://schemas.openxmlformats.org/drawingml/2006/main" xmlns:r="http://schemas.openxmlformats.org/officeDocument/2006/relationships" xmlns:p="http://schemas.openxmlformats.org/presentationml/2006/main">
  <p:tag name="NUM" val="14"/>
</p:tagLst>
</file>

<file path=ppt/tags/tag214.xml><?xml version="1.0" encoding="utf-8"?>
<p:tagLst xmlns:a="http://schemas.openxmlformats.org/drawingml/2006/main" xmlns:r="http://schemas.openxmlformats.org/officeDocument/2006/relationships" xmlns:p="http://schemas.openxmlformats.org/presentationml/2006/main">
  <p:tag name="NUM" val="15"/>
</p:tagLst>
</file>

<file path=ppt/tags/tag215.xml><?xml version="1.0" encoding="utf-8"?>
<p:tagLst xmlns:a="http://schemas.openxmlformats.org/drawingml/2006/main" xmlns:r="http://schemas.openxmlformats.org/officeDocument/2006/relationships" xmlns:p="http://schemas.openxmlformats.org/presentationml/2006/main">
  <p:tag name="NUM" val="16"/>
</p:tagLst>
</file>

<file path=ppt/tags/tag216.xml><?xml version="1.0" encoding="utf-8"?>
<p:tagLst xmlns:a="http://schemas.openxmlformats.org/drawingml/2006/main" xmlns:r="http://schemas.openxmlformats.org/officeDocument/2006/relationships" xmlns:p="http://schemas.openxmlformats.org/presentationml/2006/main">
  <p:tag name="NUM" val="17"/>
</p:tagLst>
</file>

<file path=ppt/tags/tag217.xml><?xml version="1.0" encoding="utf-8"?>
<p:tagLst xmlns:a="http://schemas.openxmlformats.org/drawingml/2006/main" xmlns:r="http://schemas.openxmlformats.org/officeDocument/2006/relationships" xmlns:p="http://schemas.openxmlformats.org/presentationml/2006/main">
  <p:tag name="NUM" val="18"/>
</p:tagLst>
</file>

<file path=ppt/tags/tag218.xml><?xml version="1.0" encoding="utf-8"?>
<p:tagLst xmlns:a="http://schemas.openxmlformats.org/drawingml/2006/main" xmlns:r="http://schemas.openxmlformats.org/officeDocument/2006/relationships" xmlns:p="http://schemas.openxmlformats.org/presentationml/2006/main">
  <p:tag name="NUM" val="19"/>
</p:tagLst>
</file>

<file path=ppt/tags/tag219.xml><?xml version="1.0" encoding="utf-8"?>
<p:tagLst xmlns:a="http://schemas.openxmlformats.org/drawingml/2006/main" xmlns:r="http://schemas.openxmlformats.org/officeDocument/2006/relationships" xmlns:p="http://schemas.openxmlformats.org/presentationml/2006/main">
  <p:tag name="NUM" val="20"/>
</p:tagLst>
</file>

<file path=ppt/tags/tag22.xml><?xml version="1.0" encoding="utf-8"?>
<p:tagLst xmlns:a="http://schemas.openxmlformats.org/drawingml/2006/main" xmlns:r="http://schemas.openxmlformats.org/officeDocument/2006/relationships" xmlns:p="http://schemas.openxmlformats.org/presentationml/2006/main">
  <p:tag name="NUM" val="6"/>
</p:tagLst>
</file>

<file path=ppt/tags/tag220.xml><?xml version="1.0" encoding="utf-8"?>
<p:tagLst xmlns:a="http://schemas.openxmlformats.org/drawingml/2006/main" xmlns:r="http://schemas.openxmlformats.org/officeDocument/2006/relationships" xmlns:p="http://schemas.openxmlformats.org/presentationml/2006/main">
  <p:tag name="NUM" val="21"/>
</p:tagLst>
</file>

<file path=ppt/tags/tag221.xml><?xml version="1.0" encoding="utf-8"?>
<p:tagLst xmlns:a="http://schemas.openxmlformats.org/drawingml/2006/main" xmlns:r="http://schemas.openxmlformats.org/officeDocument/2006/relationships" xmlns:p="http://schemas.openxmlformats.org/presentationml/2006/main">
  <p:tag name="NUM" val="22"/>
</p:tagLst>
</file>

<file path=ppt/tags/tag222.xml><?xml version="1.0" encoding="utf-8"?>
<p:tagLst xmlns:a="http://schemas.openxmlformats.org/drawingml/2006/main" xmlns:r="http://schemas.openxmlformats.org/officeDocument/2006/relationships" xmlns:p="http://schemas.openxmlformats.org/presentationml/2006/main">
  <p:tag name="NUM" val="1"/>
</p:tagLst>
</file>

<file path=ppt/tags/tag223.xml><?xml version="1.0" encoding="utf-8"?>
<p:tagLst xmlns:a="http://schemas.openxmlformats.org/drawingml/2006/main" xmlns:r="http://schemas.openxmlformats.org/officeDocument/2006/relationships" xmlns:p="http://schemas.openxmlformats.org/presentationml/2006/main">
  <p:tag name="NUM" val="2"/>
</p:tagLst>
</file>

<file path=ppt/tags/tag224.xml><?xml version="1.0" encoding="utf-8"?>
<p:tagLst xmlns:a="http://schemas.openxmlformats.org/drawingml/2006/main" xmlns:r="http://schemas.openxmlformats.org/officeDocument/2006/relationships" xmlns:p="http://schemas.openxmlformats.org/presentationml/2006/main">
  <p:tag name="NUM" val="3"/>
</p:tagLst>
</file>

<file path=ppt/tags/tag225.xml><?xml version="1.0" encoding="utf-8"?>
<p:tagLst xmlns:a="http://schemas.openxmlformats.org/drawingml/2006/main" xmlns:r="http://schemas.openxmlformats.org/officeDocument/2006/relationships" xmlns:p="http://schemas.openxmlformats.org/presentationml/2006/main">
  <p:tag name="NUM" val="1"/>
</p:tagLst>
</file>

<file path=ppt/tags/tag226.xml><?xml version="1.0" encoding="utf-8"?>
<p:tagLst xmlns:a="http://schemas.openxmlformats.org/drawingml/2006/main" xmlns:r="http://schemas.openxmlformats.org/officeDocument/2006/relationships" xmlns:p="http://schemas.openxmlformats.org/presentationml/2006/main">
  <p:tag name="NUM" val="2"/>
</p:tagLst>
</file>

<file path=ppt/tags/tag227.xml><?xml version="1.0" encoding="utf-8"?>
<p:tagLst xmlns:a="http://schemas.openxmlformats.org/drawingml/2006/main" xmlns:r="http://schemas.openxmlformats.org/officeDocument/2006/relationships" xmlns:p="http://schemas.openxmlformats.org/presentationml/2006/main">
  <p:tag name="NUM" val="3"/>
</p:tagLst>
</file>

<file path=ppt/tags/tag228.xml><?xml version="1.0" encoding="utf-8"?>
<p:tagLst xmlns:a="http://schemas.openxmlformats.org/drawingml/2006/main" xmlns:r="http://schemas.openxmlformats.org/officeDocument/2006/relationships" xmlns:p="http://schemas.openxmlformats.org/presentationml/2006/main">
  <p:tag name="NUM" val="4"/>
</p:tagLst>
</file>

<file path=ppt/tags/tag229.xml><?xml version="1.0" encoding="utf-8"?>
<p:tagLst xmlns:a="http://schemas.openxmlformats.org/drawingml/2006/main" xmlns:r="http://schemas.openxmlformats.org/officeDocument/2006/relationships" xmlns:p="http://schemas.openxmlformats.org/presentationml/2006/main">
  <p:tag name="NUM" val="5"/>
</p:tagLst>
</file>

<file path=ppt/tags/tag23.xml><?xml version="1.0" encoding="utf-8"?>
<p:tagLst xmlns:a="http://schemas.openxmlformats.org/drawingml/2006/main" xmlns:r="http://schemas.openxmlformats.org/officeDocument/2006/relationships" xmlns:p="http://schemas.openxmlformats.org/presentationml/2006/main">
  <p:tag name="NUM" val="7"/>
</p:tagLst>
</file>

<file path=ppt/tags/tag230.xml><?xml version="1.0" encoding="utf-8"?>
<p:tagLst xmlns:a="http://schemas.openxmlformats.org/drawingml/2006/main" xmlns:r="http://schemas.openxmlformats.org/officeDocument/2006/relationships" xmlns:p="http://schemas.openxmlformats.org/presentationml/2006/main">
  <p:tag name="NUM" val="6"/>
</p:tagLst>
</file>

<file path=ppt/tags/tag231.xml><?xml version="1.0" encoding="utf-8"?>
<p:tagLst xmlns:a="http://schemas.openxmlformats.org/drawingml/2006/main" xmlns:r="http://schemas.openxmlformats.org/officeDocument/2006/relationships" xmlns:p="http://schemas.openxmlformats.org/presentationml/2006/main">
  <p:tag name="NUM" val="7"/>
</p:tagLst>
</file>

<file path=ppt/tags/tag232.xml><?xml version="1.0" encoding="utf-8"?>
<p:tagLst xmlns:a="http://schemas.openxmlformats.org/drawingml/2006/main" xmlns:r="http://schemas.openxmlformats.org/officeDocument/2006/relationships" xmlns:p="http://schemas.openxmlformats.org/presentationml/2006/main">
  <p:tag name="NUM" val="1"/>
</p:tagLst>
</file>

<file path=ppt/tags/tag233.xml><?xml version="1.0" encoding="utf-8"?>
<p:tagLst xmlns:a="http://schemas.openxmlformats.org/drawingml/2006/main" xmlns:r="http://schemas.openxmlformats.org/officeDocument/2006/relationships" xmlns:p="http://schemas.openxmlformats.org/presentationml/2006/main">
  <p:tag name="NUM" val="2"/>
</p:tagLst>
</file>

<file path=ppt/tags/tag234.xml><?xml version="1.0" encoding="utf-8"?>
<p:tagLst xmlns:a="http://schemas.openxmlformats.org/drawingml/2006/main" xmlns:r="http://schemas.openxmlformats.org/officeDocument/2006/relationships" xmlns:p="http://schemas.openxmlformats.org/presentationml/2006/main">
  <p:tag name="NUM" val="3"/>
</p:tagLst>
</file>

<file path=ppt/tags/tag235.xml><?xml version="1.0" encoding="utf-8"?>
<p:tagLst xmlns:a="http://schemas.openxmlformats.org/drawingml/2006/main" xmlns:r="http://schemas.openxmlformats.org/officeDocument/2006/relationships" xmlns:p="http://schemas.openxmlformats.org/presentationml/2006/main">
  <p:tag name="NUM" val="1"/>
</p:tagLst>
</file>

<file path=ppt/tags/tag236.xml><?xml version="1.0" encoding="utf-8"?>
<p:tagLst xmlns:a="http://schemas.openxmlformats.org/drawingml/2006/main" xmlns:r="http://schemas.openxmlformats.org/officeDocument/2006/relationships" xmlns:p="http://schemas.openxmlformats.org/presentationml/2006/main">
  <p:tag name="NUM" val="2"/>
</p:tagLst>
</file>

<file path=ppt/tags/tag237.xml><?xml version="1.0" encoding="utf-8"?>
<p:tagLst xmlns:a="http://schemas.openxmlformats.org/drawingml/2006/main" xmlns:r="http://schemas.openxmlformats.org/officeDocument/2006/relationships" xmlns:p="http://schemas.openxmlformats.org/presentationml/2006/main">
  <p:tag name="NUM" val="3"/>
</p:tagLst>
</file>

<file path=ppt/tags/tag238.xml><?xml version="1.0" encoding="utf-8"?>
<p:tagLst xmlns:a="http://schemas.openxmlformats.org/drawingml/2006/main" xmlns:r="http://schemas.openxmlformats.org/officeDocument/2006/relationships" xmlns:p="http://schemas.openxmlformats.org/presentationml/2006/main">
  <p:tag name="NUM" val="4"/>
</p:tagLst>
</file>

<file path=ppt/tags/tag239.xml><?xml version="1.0" encoding="utf-8"?>
<p:tagLst xmlns:a="http://schemas.openxmlformats.org/drawingml/2006/main" xmlns:r="http://schemas.openxmlformats.org/officeDocument/2006/relationships" xmlns:p="http://schemas.openxmlformats.org/presentationml/2006/main">
  <p:tag name="NUM" val="1"/>
</p:tagLst>
</file>

<file path=ppt/tags/tag24.xml><?xml version="1.0" encoding="utf-8"?>
<p:tagLst xmlns:a="http://schemas.openxmlformats.org/drawingml/2006/main" xmlns:r="http://schemas.openxmlformats.org/officeDocument/2006/relationships" xmlns:p="http://schemas.openxmlformats.org/presentationml/2006/main">
  <p:tag name="NUM" val="8"/>
</p:tagLst>
</file>

<file path=ppt/tags/tag240.xml><?xml version="1.0" encoding="utf-8"?>
<p:tagLst xmlns:a="http://schemas.openxmlformats.org/drawingml/2006/main" xmlns:r="http://schemas.openxmlformats.org/officeDocument/2006/relationships" xmlns:p="http://schemas.openxmlformats.org/presentationml/2006/main">
  <p:tag name="NUM" val="2"/>
</p:tagLst>
</file>

<file path=ppt/tags/tag241.xml><?xml version="1.0" encoding="utf-8"?>
<p:tagLst xmlns:a="http://schemas.openxmlformats.org/drawingml/2006/main" xmlns:r="http://schemas.openxmlformats.org/officeDocument/2006/relationships" xmlns:p="http://schemas.openxmlformats.org/presentationml/2006/main">
  <p:tag name="NUM" val="3"/>
</p:tagLst>
</file>

<file path=ppt/tags/tag242.xml><?xml version="1.0" encoding="utf-8"?>
<p:tagLst xmlns:a="http://schemas.openxmlformats.org/drawingml/2006/main" xmlns:r="http://schemas.openxmlformats.org/officeDocument/2006/relationships" xmlns:p="http://schemas.openxmlformats.org/presentationml/2006/main">
  <p:tag name="NUM" val="1"/>
</p:tagLst>
</file>

<file path=ppt/tags/tag243.xml><?xml version="1.0" encoding="utf-8"?>
<p:tagLst xmlns:a="http://schemas.openxmlformats.org/drawingml/2006/main" xmlns:r="http://schemas.openxmlformats.org/officeDocument/2006/relationships" xmlns:p="http://schemas.openxmlformats.org/presentationml/2006/main">
  <p:tag name="NUM" val="2"/>
</p:tagLst>
</file>

<file path=ppt/tags/tag25.xml><?xml version="1.0" encoding="utf-8"?>
<p:tagLst xmlns:a="http://schemas.openxmlformats.org/drawingml/2006/main" xmlns:r="http://schemas.openxmlformats.org/officeDocument/2006/relationships" xmlns:p="http://schemas.openxmlformats.org/presentationml/2006/main">
  <p:tag name="NUM" val="9"/>
</p:tagLst>
</file>

<file path=ppt/tags/tag26.xml><?xml version="1.0" encoding="utf-8"?>
<p:tagLst xmlns:a="http://schemas.openxmlformats.org/drawingml/2006/main" xmlns:r="http://schemas.openxmlformats.org/officeDocument/2006/relationships" xmlns:p="http://schemas.openxmlformats.org/presentationml/2006/main">
  <p:tag name="NUM" val="1"/>
</p:tagLst>
</file>

<file path=ppt/tags/tag27.xml><?xml version="1.0" encoding="utf-8"?>
<p:tagLst xmlns:a="http://schemas.openxmlformats.org/drawingml/2006/main" xmlns:r="http://schemas.openxmlformats.org/officeDocument/2006/relationships" xmlns:p="http://schemas.openxmlformats.org/presentationml/2006/main">
  <p:tag name="NUM" val="2"/>
</p:tagLst>
</file>

<file path=ppt/tags/tag28.xml><?xml version="1.0" encoding="utf-8"?>
<p:tagLst xmlns:a="http://schemas.openxmlformats.org/drawingml/2006/main" xmlns:r="http://schemas.openxmlformats.org/officeDocument/2006/relationships" xmlns:p="http://schemas.openxmlformats.org/presentationml/2006/main">
  <p:tag name="NUM" val="3"/>
</p:tagLst>
</file>

<file path=ppt/tags/tag29.xml><?xml version="1.0" encoding="utf-8"?>
<p:tagLst xmlns:a="http://schemas.openxmlformats.org/drawingml/2006/main" xmlns:r="http://schemas.openxmlformats.org/officeDocument/2006/relationships" xmlns:p="http://schemas.openxmlformats.org/presentationml/2006/main">
  <p:tag name="NUM" val="4"/>
</p:tagLst>
</file>

<file path=ppt/tags/tag3.xml><?xml version="1.0" encoding="utf-8"?>
<p:tagLst xmlns:a="http://schemas.openxmlformats.org/drawingml/2006/main" xmlns:r="http://schemas.openxmlformats.org/officeDocument/2006/relationships" xmlns:p="http://schemas.openxmlformats.org/presentationml/2006/main">
  <p:tag name="NUM" val="2"/>
</p:tagLst>
</file>

<file path=ppt/tags/tag30.xml><?xml version="1.0" encoding="utf-8"?>
<p:tagLst xmlns:a="http://schemas.openxmlformats.org/drawingml/2006/main" xmlns:r="http://schemas.openxmlformats.org/officeDocument/2006/relationships" xmlns:p="http://schemas.openxmlformats.org/presentationml/2006/main">
  <p:tag name="NUM" val="5"/>
</p:tagLst>
</file>

<file path=ppt/tags/tag31.xml><?xml version="1.0" encoding="utf-8"?>
<p:tagLst xmlns:a="http://schemas.openxmlformats.org/drawingml/2006/main" xmlns:r="http://schemas.openxmlformats.org/officeDocument/2006/relationships" xmlns:p="http://schemas.openxmlformats.org/presentationml/2006/main">
  <p:tag name="NUM" val="6"/>
</p:tagLst>
</file>

<file path=ppt/tags/tag32.xml><?xml version="1.0" encoding="utf-8"?>
<p:tagLst xmlns:a="http://schemas.openxmlformats.org/drawingml/2006/main" xmlns:r="http://schemas.openxmlformats.org/officeDocument/2006/relationships" xmlns:p="http://schemas.openxmlformats.org/presentationml/2006/main">
  <p:tag name="NUM" val="7"/>
</p:tagLst>
</file>

<file path=ppt/tags/tag33.xml><?xml version="1.0" encoding="utf-8"?>
<p:tagLst xmlns:a="http://schemas.openxmlformats.org/drawingml/2006/main" xmlns:r="http://schemas.openxmlformats.org/officeDocument/2006/relationships" xmlns:p="http://schemas.openxmlformats.org/presentationml/2006/main">
  <p:tag name="NUM" val="8"/>
</p:tagLst>
</file>

<file path=ppt/tags/tag34.xml><?xml version="1.0" encoding="utf-8"?>
<p:tagLst xmlns:a="http://schemas.openxmlformats.org/drawingml/2006/main" xmlns:r="http://schemas.openxmlformats.org/officeDocument/2006/relationships" xmlns:p="http://schemas.openxmlformats.org/presentationml/2006/main">
  <p:tag name="NUM" val="1"/>
</p:tagLst>
</file>

<file path=ppt/tags/tag35.xml><?xml version="1.0" encoding="utf-8"?>
<p:tagLst xmlns:a="http://schemas.openxmlformats.org/drawingml/2006/main" xmlns:r="http://schemas.openxmlformats.org/officeDocument/2006/relationships" xmlns:p="http://schemas.openxmlformats.org/presentationml/2006/main">
  <p:tag name="NUM" val="2"/>
</p:tagLst>
</file>

<file path=ppt/tags/tag36.xml><?xml version="1.0" encoding="utf-8"?>
<p:tagLst xmlns:a="http://schemas.openxmlformats.org/drawingml/2006/main" xmlns:r="http://schemas.openxmlformats.org/officeDocument/2006/relationships" xmlns:p="http://schemas.openxmlformats.org/presentationml/2006/main">
  <p:tag name="NUM" val="3"/>
</p:tagLst>
</file>

<file path=ppt/tags/tag37.xml><?xml version="1.0" encoding="utf-8"?>
<p:tagLst xmlns:a="http://schemas.openxmlformats.org/drawingml/2006/main" xmlns:r="http://schemas.openxmlformats.org/officeDocument/2006/relationships" xmlns:p="http://schemas.openxmlformats.org/presentationml/2006/main">
  <p:tag name="NUM" val="4"/>
</p:tagLst>
</file>

<file path=ppt/tags/tag38.xml><?xml version="1.0" encoding="utf-8"?>
<p:tagLst xmlns:a="http://schemas.openxmlformats.org/drawingml/2006/main" xmlns:r="http://schemas.openxmlformats.org/officeDocument/2006/relationships" xmlns:p="http://schemas.openxmlformats.org/presentationml/2006/main">
  <p:tag name="NUM" val="5"/>
</p:tagLst>
</file>

<file path=ppt/tags/tag39.xml><?xml version="1.0" encoding="utf-8"?>
<p:tagLst xmlns:a="http://schemas.openxmlformats.org/drawingml/2006/main" xmlns:r="http://schemas.openxmlformats.org/officeDocument/2006/relationships" xmlns:p="http://schemas.openxmlformats.org/presentationml/2006/main">
  <p:tag name="NUM" val="6"/>
</p:tagLst>
</file>

<file path=ppt/tags/tag4.xml><?xml version="1.0" encoding="utf-8"?>
<p:tagLst xmlns:a="http://schemas.openxmlformats.org/drawingml/2006/main" xmlns:r="http://schemas.openxmlformats.org/officeDocument/2006/relationships" xmlns:p="http://schemas.openxmlformats.org/presentationml/2006/main">
  <p:tag name="NUM" val="1"/>
</p:tagLst>
</file>

<file path=ppt/tags/tag40.xml><?xml version="1.0" encoding="utf-8"?>
<p:tagLst xmlns:a="http://schemas.openxmlformats.org/drawingml/2006/main" xmlns:r="http://schemas.openxmlformats.org/officeDocument/2006/relationships" xmlns:p="http://schemas.openxmlformats.org/presentationml/2006/main">
  <p:tag name="NUM" val="7"/>
</p:tagLst>
</file>

<file path=ppt/tags/tag41.xml><?xml version="1.0" encoding="utf-8"?>
<p:tagLst xmlns:a="http://schemas.openxmlformats.org/drawingml/2006/main" xmlns:r="http://schemas.openxmlformats.org/officeDocument/2006/relationships" xmlns:p="http://schemas.openxmlformats.org/presentationml/2006/main">
  <p:tag name="NUM" val="8"/>
</p:tagLst>
</file>

<file path=ppt/tags/tag42.xml><?xml version="1.0" encoding="utf-8"?>
<p:tagLst xmlns:a="http://schemas.openxmlformats.org/drawingml/2006/main" xmlns:r="http://schemas.openxmlformats.org/officeDocument/2006/relationships" xmlns:p="http://schemas.openxmlformats.org/presentationml/2006/main">
  <p:tag name="NUM" val="9"/>
</p:tagLst>
</file>

<file path=ppt/tags/tag43.xml><?xml version="1.0" encoding="utf-8"?>
<p:tagLst xmlns:a="http://schemas.openxmlformats.org/drawingml/2006/main" xmlns:r="http://schemas.openxmlformats.org/officeDocument/2006/relationships" xmlns:p="http://schemas.openxmlformats.org/presentationml/2006/main">
  <p:tag name="NUM" val="10"/>
</p:tagLst>
</file>

<file path=ppt/tags/tag44.xml><?xml version="1.0" encoding="utf-8"?>
<p:tagLst xmlns:a="http://schemas.openxmlformats.org/drawingml/2006/main" xmlns:r="http://schemas.openxmlformats.org/officeDocument/2006/relationships" xmlns:p="http://schemas.openxmlformats.org/presentationml/2006/main">
  <p:tag name="NUM" val="11"/>
</p:tagLst>
</file>

<file path=ppt/tags/tag45.xml><?xml version="1.0" encoding="utf-8"?>
<p:tagLst xmlns:a="http://schemas.openxmlformats.org/drawingml/2006/main" xmlns:r="http://schemas.openxmlformats.org/officeDocument/2006/relationships" xmlns:p="http://schemas.openxmlformats.org/presentationml/2006/main">
  <p:tag name="NUM" val="12"/>
</p:tagLst>
</file>

<file path=ppt/tags/tag46.xml><?xml version="1.0" encoding="utf-8"?>
<p:tagLst xmlns:a="http://schemas.openxmlformats.org/drawingml/2006/main" xmlns:r="http://schemas.openxmlformats.org/officeDocument/2006/relationships" xmlns:p="http://schemas.openxmlformats.org/presentationml/2006/main">
  <p:tag name="NUM" val="13"/>
</p:tagLst>
</file>

<file path=ppt/tags/tag47.xml><?xml version="1.0" encoding="utf-8"?>
<p:tagLst xmlns:a="http://schemas.openxmlformats.org/drawingml/2006/main" xmlns:r="http://schemas.openxmlformats.org/officeDocument/2006/relationships" xmlns:p="http://schemas.openxmlformats.org/presentationml/2006/main">
  <p:tag name="NUM" val="14"/>
</p:tagLst>
</file>

<file path=ppt/tags/tag48.xml><?xml version="1.0" encoding="utf-8"?>
<p:tagLst xmlns:a="http://schemas.openxmlformats.org/drawingml/2006/main" xmlns:r="http://schemas.openxmlformats.org/officeDocument/2006/relationships" xmlns:p="http://schemas.openxmlformats.org/presentationml/2006/main">
  <p:tag name="NUM" val="15"/>
</p:tagLst>
</file>

<file path=ppt/tags/tag49.xml><?xml version="1.0" encoding="utf-8"?>
<p:tagLst xmlns:a="http://schemas.openxmlformats.org/drawingml/2006/main" xmlns:r="http://schemas.openxmlformats.org/officeDocument/2006/relationships" xmlns:p="http://schemas.openxmlformats.org/presentationml/2006/main">
  <p:tag name="NUM" val="16"/>
</p:tagLst>
</file>

<file path=ppt/tags/tag5.xml><?xml version="1.0" encoding="utf-8"?>
<p:tagLst xmlns:a="http://schemas.openxmlformats.org/drawingml/2006/main" xmlns:r="http://schemas.openxmlformats.org/officeDocument/2006/relationships" xmlns:p="http://schemas.openxmlformats.org/presentationml/2006/main">
  <p:tag name="NUM" val="2"/>
</p:tagLst>
</file>

<file path=ppt/tags/tag50.xml><?xml version="1.0" encoding="utf-8"?>
<p:tagLst xmlns:a="http://schemas.openxmlformats.org/drawingml/2006/main" xmlns:r="http://schemas.openxmlformats.org/officeDocument/2006/relationships" xmlns:p="http://schemas.openxmlformats.org/presentationml/2006/main">
  <p:tag name="NUM" val="17"/>
</p:tagLst>
</file>

<file path=ppt/tags/tag51.xml><?xml version="1.0" encoding="utf-8"?>
<p:tagLst xmlns:a="http://schemas.openxmlformats.org/drawingml/2006/main" xmlns:r="http://schemas.openxmlformats.org/officeDocument/2006/relationships" xmlns:p="http://schemas.openxmlformats.org/presentationml/2006/main">
  <p:tag name="NUM" val="18"/>
</p:tagLst>
</file>

<file path=ppt/tags/tag52.xml><?xml version="1.0" encoding="utf-8"?>
<p:tagLst xmlns:a="http://schemas.openxmlformats.org/drawingml/2006/main" xmlns:r="http://schemas.openxmlformats.org/officeDocument/2006/relationships" xmlns:p="http://schemas.openxmlformats.org/presentationml/2006/main">
  <p:tag name="NUM" val="1"/>
</p:tagLst>
</file>

<file path=ppt/tags/tag53.xml><?xml version="1.0" encoding="utf-8"?>
<p:tagLst xmlns:a="http://schemas.openxmlformats.org/drawingml/2006/main" xmlns:r="http://schemas.openxmlformats.org/officeDocument/2006/relationships" xmlns:p="http://schemas.openxmlformats.org/presentationml/2006/main">
  <p:tag name="NUM" val="2"/>
</p:tagLst>
</file>

<file path=ppt/tags/tag54.xml><?xml version="1.0" encoding="utf-8"?>
<p:tagLst xmlns:a="http://schemas.openxmlformats.org/drawingml/2006/main" xmlns:r="http://schemas.openxmlformats.org/officeDocument/2006/relationships" xmlns:p="http://schemas.openxmlformats.org/presentationml/2006/main">
  <p:tag name="NUM" val="3"/>
</p:tagLst>
</file>

<file path=ppt/tags/tag55.xml><?xml version="1.0" encoding="utf-8"?>
<p:tagLst xmlns:a="http://schemas.openxmlformats.org/drawingml/2006/main" xmlns:r="http://schemas.openxmlformats.org/officeDocument/2006/relationships" xmlns:p="http://schemas.openxmlformats.org/presentationml/2006/main">
  <p:tag name="NUM" val="4"/>
</p:tagLst>
</file>

<file path=ppt/tags/tag56.xml><?xml version="1.0" encoding="utf-8"?>
<p:tagLst xmlns:a="http://schemas.openxmlformats.org/drawingml/2006/main" xmlns:r="http://schemas.openxmlformats.org/officeDocument/2006/relationships" xmlns:p="http://schemas.openxmlformats.org/presentationml/2006/main">
  <p:tag name="NUM" val="5"/>
</p:tagLst>
</file>

<file path=ppt/tags/tag57.xml><?xml version="1.0" encoding="utf-8"?>
<p:tagLst xmlns:a="http://schemas.openxmlformats.org/drawingml/2006/main" xmlns:r="http://schemas.openxmlformats.org/officeDocument/2006/relationships" xmlns:p="http://schemas.openxmlformats.org/presentationml/2006/main">
  <p:tag name="NUM" val="6"/>
</p:tagLst>
</file>

<file path=ppt/tags/tag58.xml><?xml version="1.0" encoding="utf-8"?>
<p:tagLst xmlns:a="http://schemas.openxmlformats.org/drawingml/2006/main" xmlns:r="http://schemas.openxmlformats.org/officeDocument/2006/relationships" xmlns:p="http://schemas.openxmlformats.org/presentationml/2006/main">
  <p:tag name="NUM" val="7"/>
</p:tagLst>
</file>

<file path=ppt/tags/tag59.xml><?xml version="1.0" encoding="utf-8"?>
<p:tagLst xmlns:a="http://schemas.openxmlformats.org/drawingml/2006/main" xmlns:r="http://schemas.openxmlformats.org/officeDocument/2006/relationships" xmlns:p="http://schemas.openxmlformats.org/presentationml/2006/main">
  <p:tag name="NUM" val="8"/>
</p:tagLst>
</file>

<file path=ppt/tags/tag6.xml><?xml version="1.0" encoding="utf-8"?>
<p:tagLst xmlns:a="http://schemas.openxmlformats.org/drawingml/2006/main" xmlns:r="http://schemas.openxmlformats.org/officeDocument/2006/relationships" xmlns:p="http://schemas.openxmlformats.org/presentationml/2006/main">
  <p:tag name="NUM" val="3"/>
</p:tagLst>
</file>

<file path=ppt/tags/tag60.xml><?xml version="1.0" encoding="utf-8"?>
<p:tagLst xmlns:a="http://schemas.openxmlformats.org/drawingml/2006/main" xmlns:r="http://schemas.openxmlformats.org/officeDocument/2006/relationships" xmlns:p="http://schemas.openxmlformats.org/presentationml/2006/main">
  <p:tag name="NUM" val="9"/>
</p:tagLst>
</file>

<file path=ppt/tags/tag61.xml><?xml version="1.0" encoding="utf-8"?>
<p:tagLst xmlns:a="http://schemas.openxmlformats.org/drawingml/2006/main" xmlns:r="http://schemas.openxmlformats.org/officeDocument/2006/relationships" xmlns:p="http://schemas.openxmlformats.org/presentationml/2006/main">
  <p:tag name="NUM" val="10"/>
</p:tagLst>
</file>

<file path=ppt/tags/tag62.xml><?xml version="1.0" encoding="utf-8"?>
<p:tagLst xmlns:a="http://schemas.openxmlformats.org/drawingml/2006/main" xmlns:r="http://schemas.openxmlformats.org/officeDocument/2006/relationships" xmlns:p="http://schemas.openxmlformats.org/presentationml/2006/main">
  <p:tag name="NUM" val="1"/>
</p:tagLst>
</file>

<file path=ppt/tags/tag63.xml><?xml version="1.0" encoding="utf-8"?>
<p:tagLst xmlns:a="http://schemas.openxmlformats.org/drawingml/2006/main" xmlns:r="http://schemas.openxmlformats.org/officeDocument/2006/relationships" xmlns:p="http://schemas.openxmlformats.org/presentationml/2006/main">
  <p:tag name="NUM" val="2"/>
</p:tagLst>
</file>

<file path=ppt/tags/tag64.xml><?xml version="1.0" encoding="utf-8"?>
<p:tagLst xmlns:a="http://schemas.openxmlformats.org/drawingml/2006/main" xmlns:r="http://schemas.openxmlformats.org/officeDocument/2006/relationships" xmlns:p="http://schemas.openxmlformats.org/presentationml/2006/main">
  <p:tag name="NUM" val="3"/>
</p:tagLst>
</file>

<file path=ppt/tags/tag65.xml><?xml version="1.0" encoding="utf-8"?>
<p:tagLst xmlns:a="http://schemas.openxmlformats.org/drawingml/2006/main" xmlns:r="http://schemas.openxmlformats.org/officeDocument/2006/relationships" xmlns:p="http://schemas.openxmlformats.org/presentationml/2006/main">
  <p:tag name="NUM" val="4"/>
</p:tagLst>
</file>

<file path=ppt/tags/tag66.xml><?xml version="1.0" encoding="utf-8"?>
<p:tagLst xmlns:a="http://schemas.openxmlformats.org/drawingml/2006/main" xmlns:r="http://schemas.openxmlformats.org/officeDocument/2006/relationships" xmlns:p="http://schemas.openxmlformats.org/presentationml/2006/main">
  <p:tag name="NUM" val="5"/>
</p:tagLst>
</file>

<file path=ppt/tags/tag67.xml><?xml version="1.0" encoding="utf-8"?>
<p:tagLst xmlns:a="http://schemas.openxmlformats.org/drawingml/2006/main" xmlns:r="http://schemas.openxmlformats.org/officeDocument/2006/relationships" xmlns:p="http://schemas.openxmlformats.org/presentationml/2006/main">
  <p:tag name="NUM" val="6"/>
</p:tagLst>
</file>

<file path=ppt/tags/tag68.xml><?xml version="1.0" encoding="utf-8"?>
<p:tagLst xmlns:a="http://schemas.openxmlformats.org/drawingml/2006/main" xmlns:r="http://schemas.openxmlformats.org/officeDocument/2006/relationships" xmlns:p="http://schemas.openxmlformats.org/presentationml/2006/main">
  <p:tag name="NUM" val="7"/>
</p:tagLst>
</file>

<file path=ppt/tags/tag69.xml><?xml version="1.0" encoding="utf-8"?>
<p:tagLst xmlns:a="http://schemas.openxmlformats.org/drawingml/2006/main" xmlns:r="http://schemas.openxmlformats.org/officeDocument/2006/relationships" xmlns:p="http://schemas.openxmlformats.org/presentationml/2006/main">
  <p:tag name="NUM" val="8"/>
</p:tagLst>
</file>

<file path=ppt/tags/tag7.xml><?xml version="1.0" encoding="utf-8"?>
<p:tagLst xmlns:a="http://schemas.openxmlformats.org/drawingml/2006/main" xmlns:r="http://schemas.openxmlformats.org/officeDocument/2006/relationships" xmlns:p="http://schemas.openxmlformats.org/presentationml/2006/main">
  <p:tag name="NUM" val="1"/>
</p:tagLst>
</file>

<file path=ppt/tags/tag70.xml><?xml version="1.0" encoding="utf-8"?>
<p:tagLst xmlns:a="http://schemas.openxmlformats.org/drawingml/2006/main" xmlns:r="http://schemas.openxmlformats.org/officeDocument/2006/relationships" xmlns:p="http://schemas.openxmlformats.org/presentationml/2006/main">
  <p:tag name="NUM" val="9"/>
</p:tagLst>
</file>

<file path=ppt/tags/tag71.xml><?xml version="1.0" encoding="utf-8"?>
<p:tagLst xmlns:a="http://schemas.openxmlformats.org/drawingml/2006/main" xmlns:r="http://schemas.openxmlformats.org/officeDocument/2006/relationships" xmlns:p="http://schemas.openxmlformats.org/presentationml/2006/main">
  <p:tag name="NUM" val="10"/>
</p:tagLst>
</file>

<file path=ppt/tags/tag72.xml><?xml version="1.0" encoding="utf-8"?>
<p:tagLst xmlns:a="http://schemas.openxmlformats.org/drawingml/2006/main" xmlns:r="http://schemas.openxmlformats.org/officeDocument/2006/relationships" xmlns:p="http://schemas.openxmlformats.org/presentationml/2006/main">
  <p:tag name="NUM" val="1"/>
</p:tagLst>
</file>

<file path=ppt/tags/tag73.xml><?xml version="1.0" encoding="utf-8"?>
<p:tagLst xmlns:a="http://schemas.openxmlformats.org/drawingml/2006/main" xmlns:r="http://schemas.openxmlformats.org/officeDocument/2006/relationships" xmlns:p="http://schemas.openxmlformats.org/presentationml/2006/main">
  <p:tag name="NUM" val="2"/>
</p:tagLst>
</file>

<file path=ppt/tags/tag74.xml><?xml version="1.0" encoding="utf-8"?>
<p:tagLst xmlns:a="http://schemas.openxmlformats.org/drawingml/2006/main" xmlns:r="http://schemas.openxmlformats.org/officeDocument/2006/relationships" xmlns:p="http://schemas.openxmlformats.org/presentationml/2006/main">
  <p:tag name="NUM" val="1"/>
</p:tagLst>
</file>

<file path=ppt/tags/tag75.xml><?xml version="1.0" encoding="utf-8"?>
<p:tagLst xmlns:a="http://schemas.openxmlformats.org/drawingml/2006/main" xmlns:r="http://schemas.openxmlformats.org/officeDocument/2006/relationships" xmlns:p="http://schemas.openxmlformats.org/presentationml/2006/main">
  <p:tag name="NUM" val="2"/>
</p:tagLst>
</file>

<file path=ppt/tags/tag76.xml><?xml version="1.0" encoding="utf-8"?>
<p:tagLst xmlns:a="http://schemas.openxmlformats.org/drawingml/2006/main" xmlns:r="http://schemas.openxmlformats.org/officeDocument/2006/relationships" xmlns:p="http://schemas.openxmlformats.org/presentationml/2006/main">
  <p:tag name="NUM" val="3"/>
</p:tagLst>
</file>

<file path=ppt/tags/tag77.xml><?xml version="1.0" encoding="utf-8"?>
<p:tagLst xmlns:a="http://schemas.openxmlformats.org/drawingml/2006/main" xmlns:r="http://schemas.openxmlformats.org/officeDocument/2006/relationships" xmlns:p="http://schemas.openxmlformats.org/presentationml/2006/main">
  <p:tag name="NUM" val="4"/>
</p:tagLst>
</file>

<file path=ppt/tags/tag78.xml><?xml version="1.0" encoding="utf-8"?>
<p:tagLst xmlns:a="http://schemas.openxmlformats.org/drawingml/2006/main" xmlns:r="http://schemas.openxmlformats.org/officeDocument/2006/relationships" xmlns:p="http://schemas.openxmlformats.org/presentationml/2006/main">
  <p:tag name="NUM" val="5"/>
</p:tagLst>
</file>

<file path=ppt/tags/tag79.xml><?xml version="1.0" encoding="utf-8"?>
<p:tagLst xmlns:a="http://schemas.openxmlformats.org/drawingml/2006/main" xmlns:r="http://schemas.openxmlformats.org/officeDocument/2006/relationships" xmlns:p="http://schemas.openxmlformats.org/presentationml/2006/main">
  <p:tag name="NUM" val="1"/>
</p:tagLst>
</file>

<file path=ppt/tags/tag8.xml><?xml version="1.0" encoding="utf-8"?>
<p:tagLst xmlns:a="http://schemas.openxmlformats.org/drawingml/2006/main" xmlns:r="http://schemas.openxmlformats.org/officeDocument/2006/relationships" xmlns:p="http://schemas.openxmlformats.org/presentationml/2006/main">
  <p:tag name="NUM" val="2"/>
</p:tagLst>
</file>

<file path=ppt/tags/tag80.xml><?xml version="1.0" encoding="utf-8"?>
<p:tagLst xmlns:a="http://schemas.openxmlformats.org/drawingml/2006/main" xmlns:r="http://schemas.openxmlformats.org/officeDocument/2006/relationships" xmlns:p="http://schemas.openxmlformats.org/presentationml/2006/main">
  <p:tag name="NUM" val="2"/>
</p:tagLst>
</file>

<file path=ppt/tags/tag81.xml><?xml version="1.0" encoding="utf-8"?>
<p:tagLst xmlns:a="http://schemas.openxmlformats.org/drawingml/2006/main" xmlns:r="http://schemas.openxmlformats.org/officeDocument/2006/relationships" xmlns:p="http://schemas.openxmlformats.org/presentationml/2006/main">
  <p:tag name="NUM" val="3"/>
</p:tagLst>
</file>

<file path=ppt/tags/tag82.xml><?xml version="1.0" encoding="utf-8"?>
<p:tagLst xmlns:a="http://schemas.openxmlformats.org/drawingml/2006/main" xmlns:r="http://schemas.openxmlformats.org/officeDocument/2006/relationships" xmlns:p="http://schemas.openxmlformats.org/presentationml/2006/main">
  <p:tag name="NUM" val="4"/>
</p:tagLst>
</file>

<file path=ppt/tags/tag83.xml><?xml version="1.0" encoding="utf-8"?>
<p:tagLst xmlns:a="http://schemas.openxmlformats.org/drawingml/2006/main" xmlns:r="http://schemas.openxmlformats.org/officeDocument/2006/relationships" xmlns:p="http://schemas.openxmlformats.org/presentationml/2006/main">
  <p:tag name="NUM" val="5"/>
</p:tagLst>
</file>

<file path=ppt/tags/tag84.xml><?xml version="1.0" encoding="utf-8"?>
<p:tagLst xmlns:a="http://schemas.openxmlformats.org/drawingml/2006/main" xmlns:r="http://schemas.openxmlformats.org/officeDocument/2006/relationships" xmlns:p="http://schemas.openxmlformats.org/presentationml/2006/main">
  <p:tag name="NUM" val="1"/>
</p:tagLst>
</file>

<file path=ppt/tags/tag85.xml><?xml version="1.0" encoding="utf-8"?>
<p:tagLst xmlns:a="http://schemas.openxmlformats.org/drawingml/2006/main" xmlns:r="http://schemas.openxmlformats.org/officeDocument/2006/relationships" xmlns:p="http://schemas.openxmlformats.org/presentationml/2006/main">
  <p:tag name="NUM" val="2"/>
</p:tagLst>
</file>

<file path=ppt/tags/tag86.xml><?xml version="1.0" encoding="utf-8"?>
<p:tagLst xmlns:a="http://schemas.openxmlformats.org/drawingml/2006/main" xmlns:r="http://schemas.openxmlformats.org/officeDocument/2006/relationships" xmlns:p="http://schemas.openxmlformats.org/presentationml/2006/main">
  <p:tag name="NUM" val="3"/>
</p:tagLst>
</file>

<file path=ppt/tags/tag87.xml><?xml version="1.0" encoding="utf-8"?>
<p:tagLst xmlns:a="http://schemas.openxmlformats.org/drawingml/2006/main" xmlns:r="http://schemas.openxmlformats.org/officeDocument/2006/relationships" xmlns:p="http://schemas.openxmlformats.org/presentationml/2006/main">
  <p:tag name="NUM" val="4"/>
</p:tagLst>
</file>

<file path=ppt/tags/tag88.xml><?xml version="1.0" encoding="utf-8"?>
<p:tagLst xmlns:a="http://schemas.openxmlformats.org/drawingml/2006/main" xmlns:r="http://schemas.openxmlformats.org/officeDocument/2006/relationships" xmlns:p="http://schemas.openxmlformats.org/presentationml/2006/main">
  <p:tag name="NUM" val="1"/>
</p:tagLst>
</file>

<file path=ppt/tags/tag89.xml><?xml version="1.0" encoding="utf-8"?>
<p:tagLst xmlns:a="http://schemas.openxmlformats.org/drawingml/2006/main" xmlns:r="http://schemas.openxmlformats.org/officeDocument/2006/relationships" xmlns:p="http://schemas.openxmlformats.org/presentationml/2006/main">
  <p:tag name="NUM" val="2"/>
</p:tagLst>
</file>

<file path=ppt/tags/tag9.xml><?xml version="1.0" encoding="utf-8"?>
<p:tagLst xmlns:a="http://schemas.openxmlformats.org/drawingml/2006/main" xmlns:r="http://schemas.openxmlformats.org/officeDocument/2006/relationships" xmlns:p="http://schemas.openxmlformats.org/presentationml/2006/main">
  <p:tag name="NUM" val="3"/>
</p:tagLst>
</file>

<file path=ppt/tags/tag90.xml><?xml version="1.0" encoding="utf-8"?>
<p:tagLst xmlns:a="http://schemas.openxmlformats.org/drawingml/2006/main" xmlns:r="http://schemas.openxmlformats.org/officeDocument/2006/relationships" xmlns:p="http://schemas.openxmlformats.org/presentationml/2006/main">
  <p:tag name="NUM" val="3"/>
</p:tagLst>
</file>

<file path=ppt/tags/tag91.xml><?xml version="1.0" encoding="utf-8"?>
<p:tagLst xmlns:a="http://schemas.openxmlformats.org/drawingml/2006/main" xmlns:r="http://schemas.openxmlformats.org/officeDocument/2006/relationships" xmlns:p="http://schemas.openxmlformats.org/presentationml/2006/main">
  <p:tag name="NUM" val="1"/>
</p:tagLst>
</file>

<file path=ppt/tags/tag92.xml><?xml version="1.0" encoding="utf-8"?>
<p:tagLst xmlns:a="http://schemas.openxmlformats.org/drawingml/2006/main" xmlns:r="http://schemas.openxmlformats.org/officeDocument/2006/relationships" xmlns:p="http://schemas.openxmlformats.org/presentationml/2006/main">
  <p:tag name="NUM" val="2"/>
</p:tagLst>
</file>

<file path=ppt/tags/tag93.xml><?xml version="1.0" encoding="utf-8"?>
<p:tagLst xmlns:a="http://schemas.openxmlformats.org/drawingml/2006/main" xmlns:r="http://schemas.openxmlformats.org/officeDocument/2006/relationships" xmlns:p="http://schemas.openxmlformats.org/presentationml/2006/main">
  <p:tag name="NUM" val="3"/>
</p:tagLst>
</file>

<file path=ppt/tags/tag94.xml><?xml version="1.0" encoding="utf-8"?>
<p:tagLst xmlns:a="http://schemas.openxmlformats.org/drawingml/2006/main" xmlns:r="http://schemas.openxmlformats.org/officeDocument/2006/relationships" xmlns:p="http://schemas.openxmlformats.org/presentationml/2006/main">
  <p:tag name="NUM" val="4"/>
</p:tagLst>
</file>

<file path=ppt/tags/tag95.xml><?xml version="1.0" encoding="utf-8"?>
<p:tagLst xmlns:a="http://schemas.openxmlformats.org/drawingml/2006/main" xmlns:r="http://schemas.openxmlformats.org/officeDocument/2006/relationships" xmlns:p="http://schemas.openxmlformats.org/presentationml/2006/main">
  <p:tag name="NUM" val="5"/>
</p:tagLst>
</file>

<file path=ppt/tags/tag96.xml><?xml version="1.0" encoding="utf-8"?>
<p:tagLst xmlns:a="http://schemas.openxmlformats.org/drawingml/2006/main" xmlns:r="http://schemas.openxmlformats.org/officeDocument/2006/relationships" xmlns:p="http://schemas.openxmlformats.org/presentationml/2006/main">
  <p:tag name="NUM" val="6"/>
</p:tagLst>
</file>

<file path=ppt/tags/tag97.xml><?xml version="1.0" encoding="utf-8"?>
<p:tagLst xmlns:a="http://schemas.openxmlformats.org/drawingml/2006/main" xmlns:r="http://schemas.openxmlformats.org/officeDocument/2006/relationships" xmlns:p="http://schemas.openxmlformats.org/presentationml/2006/main">
  <p:tag name="NUM" val="7"/>
</p:tagLst>
</file>

<file path=ppt/tags/tag98.xml><?xml version="1.0" encoding="utf-8"?>
<p:tagLst xmlns:a="http://schemas.openxmlformats.org/drawingml/2006/main" xmlns:r="http://schemas.openxmlformats.org/officeDocument/2006/relationships" xmlns:p="http://schemas.openxmlformats.org/presentationml/2006/main">
  <p:tag name="NUM" val="1"/>
</p:tagLst>
</file>

<file path=ppt/tags/tag99.xml><?xml version="1.0" encoding="utf-8"?>
<p:tagLst xmlns:a="http://schemas.openxmlformats.org/drawingml/2006/main" xmlns:r="http://schemas.openxmlformats.org/officeDocument/2006/relationships" xmlns:p="http://schemas.openxmlformats.org/presentationml/2006/main">
  <p:tag name="NUM" val="2"/>
</p:tagLst>
</file>

<file path=ppt/theme/theme1.xml><?xml version="1.0" encoding="utf-8"?>
<a:theme xmlns:a="http://schemas.openxmlformats.org/drawingml/2006/main" name="Office Theme">
  <a:themeElements>
    <a:clrScheme name="PMPRB">
      <a:dk1>
        <a:srgbClr val="000000"/>
      </a:dk1>
      <a:lt1>
        <a:srgbClr val="FFFFFF"/>
      </a:lt1>
      <a:dk2>
        <a:srgbClr val="005B94"/>
      </a:dk2>
      <a:lt2>
        <a:srgbClr val="E7E6E6"/>
      </a:lt2>
      <a:accent1>
        <a:srgbClr val="91BECD"/>
      </a:accent1>
      <a:accent2>
        <a:srgbClr val="EF523F"/>
      </a:accent2>
      <a:accent3>
        <a:srgbClr val="A5A5A5"/>
      </a:accent3>
      <a:accent4>
        <a:srgbClr val="1A94B8"/>
      </a:accent4>
      <a:accent5>
        <a:srgbClr val="D9D9D9"/>
      </a:accent5>
      <a:accent6>
        <a:srgbClr val="92BECD"/>
      </a:accent6>
      <a:hlink>
        <a:srgbClr val="005B94"/>
      </a:hlink>
      <a:folHlink>
        <a:srgbClr val="95133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17-211_PPT_TemplateConcept" id="{6C2E1557-8CC1-7740-8786-8A3DCA4BD7A5}" vid="{1A0852D8-AA8D-1E4D-BF4B-C22B2D1A7619}"/>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38940C9A3290AA4DAF30D7D2FDAFAD07" ma:contentTypeVersion="7" ma:contentTypeDescription="Create a new document." ma:contentTypeScope="" ma:versionID="785420d299ef235aa1085cd59bc12167">
  <xsd:schema xmlns:xsd="http://www.w3.org/2001/XMLSchema" xmlns:xs="http://www.w3.org/2001/XMLSchema" xmlns:p="http://schemas.microsoft.com/office/2006/metadata/properties" xmlns:ns3="ed6c7474-9b83-4749-aa40-188a1d277b02" targetNamespace="http://schemas.microsoft.com/office/2006/metadata/properties" ma:root="true" ma:fieldsID="067e51f8be300e0ac8c7a00f1612f808" ns3:_="">
    <xsd:import namespace="ed6c7474-9b83-4749-aa40-188a1d277b02"/>
    <xsd:element name="properties">
      <xsd:complexType>
        <xsd:sequence>
          <xsd:element name="documentManagement">
            <xsd:complexType>
              <xsd:all>
                <xsd:element ref="ns3:MediaServiceMetadata" minOccurs="0"/>
                <xsd:element ref="ns3:MediaServiceFastMetadata" minOccurs="0"/>
                <xsd:element ref="ns3:MediaServiceAutoTags" minOccurs="0"/>
                <xsd:element ref="ns3:MediaServiceOCR" minOccurs="0"/>
                <xsd:element ref="ns3:MediaServiceDateTaken" minOccurs="0"/>
                <xsd:element ref="ns3:MediaServiceGenerationTime" minOccurs="0"/>
                <xsd:element ref="ns3: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d6c7474-9b83-4749-aa40-188a1d277b02"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MediaServiceAutoTags" ma:internalName="MediaServiceAutoTags" ma:readOnly="true">
      <xsd:simpleType>
        <xsd:restriction base="dms:Text"/>
      </xsd:simpleType>
    </xsd:element>
    <xsd:element name="MediaServiceOCR" ma:index="11" nillable="true" ma:displayName="MediaServiceOCR" ma:internalName="MediaServiceOCR"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F03B03C0-8DE3-448A-A541-15E23F64DB7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ed6c7474-9b83-4749-aa40-188a1d277b02"/>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2F16DE00-B6E0-4FBA-8283-9B7067D759B7}">
  <ds:schemaRefs>
    <ds:schemaRef ds:uri="http://schemas.microsoft.com/office/2006/documentManagement/types"/>
    <ds:schemaRef ds:uri="http://schemas.microsoft.com/office/infopath/2007/PartnerControls"/>
    <ds:schemaRef ds:uri="http://purl.org/dc/elements/1.1/"/>
    <ds:schemaRef ds:uri="http://schemas.microsoft.com/office/2006/metadata/properties"/>
    <ds:schemaRef ds:uri="ed6c7474-9b83-4749-aa40-188a1d277b02"/>
    <ds:schemaRef ds:uri="http://purl.org/dc/terms/"/>
    <ds:schemaRef ds:uri="http://schemas.openxmlformats.org/package/2006/metadata/core-properties"/>
    <ds:schemaRef ds:uri="http://www.w3.org/XML/1998/namespace"/>
    <ds:schemaRef ds:uri="http://purl.org/dc/dcmitype/"/>
  </ds:schemaRefs>
</ds:datastoreItem>
</file>

<file path=customXml/itemProps3.xml><?xml version="1.0" encoding="utf-8"?>
<ds:datastoreItem xmlns:ds="http://schemas.openxmlformats.org/officeDocument/2006/customXml" ds:itemID="{3367E678-9ED9-495F-B6B3-D300997BE93F}">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17-211_PPT_TemplateConceptB</Template>
  <TotalTime>67846</TotalTime>
  <Words>2981</Words>
  <Application>Microsoft Office PowerPoint</Application>
  <PresentationFormat>Widescreen</PresentationFormat>
  <Paragraphs>534</Paragraphs>
  <Slides>42</Slides>
  <Notes>19</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42</vt:i4>
      </vt:variant>
    </vt:vector>
  </HeadingPairs>
  <TitlesOfParts>
    <vt:vector size="51" baseType="lpstr">
      <vt:lpstr>MS PGothic</vt:lpstr>
      <vt:lpstr>Arial</vt:lpstr>
      <vt:lpstr>Arial Narrow</vt:lpstr>
      <vt:lpstr>Calibri</vt:lpstr>
      <vt:lpstr>Courier New</vt:lpstr>
      <vt:lpstr>GothamHTF-Book</vt:lpstr>
      <vt:lpstr>Times New Roman</vt:lpstr>
      <vt:lpstr>Wingdings</vt:lpstr>
      <vt:lpstr>Office Theme</vt:lpstr>
      <vt:lpstr>Consultation sur les Lignes directrices provisoires du CEPMB </vt:lpstr>
      <vt:lpstr>Sommaire</vt:lpstr>
      <vt:lpstr>L’abordabilité des médicaments est devenue un enjeu mondial, même pour les pays les plus riches</vt:lpstr>
      <vt:lpstr>Le Canada ne fait pas exception</vt:lpstr>
      <vt:lpstr>Défis auxquels font face les payeurs publics et privés</vt:lpstr>
      <vt:lpstr>Évolution du contexte réglementaire des produits pharmaceutiques au Canada</vt:lpstr>
      <vt:lpstr>Historique de la réforme du CEPMB</vt:lpstr>
      <vt:lpstr>Août 2019 : Le Canada annonce « la mesure la plus importante pour faire baisser les prix des médicaments en une génération ».</vt:lpstr>
      <vt:lpstr>PowerPoint Presentation</vt:lpstr>
      <vt:lpstr>Nouveau bassin de pays S’applique à tous les médicaments brevetés</vt:lpstr>
      <vt:lpstr>Nouveaux facteurs Applicables aux nouveaux médicaments brevetés à compter du 21 août 2019</vt:lpstr>
      <vt:lpstr>Exigences modernisées en matière de reddition des comptes pour les brevetés : Obligation de fournir l’information concernant les rabais directs et indirects</vt:lpstr>
      <vt:lpstr>Exigences modernisées en matière de reddition des comptes pour les brevetés : Obligation de fournir l’information concernant les nouveaux facteurs</vt:lpstr>
      <vt:lpstr>Survol du nouveau cadre de réglementation du CEPMB Principales différences entre l’ancien et le nouveau règlement</vt:lpstr>
      <vt:lpstr>Différence entre les versions proposée et modifiée du règlement</vt:lpstr>
      <vt:lpstr>PowerPoint Presentation</vt:lpstr>
      <vt:lpstr>Décomposition des nouvelles lignes directrices proposées</vt:lpstr>
      <vt:lpstr>Schéma des nouvelles lignes directrices proposées</vt:lpstr>
      <vt:lpstr>ÉTAPE 1 – Prix courant maximum provisoire (PCMp) – tous les médicaments brevetés </vt:lpstr>
      <vt:lpstr>Étape 2 : Prix courant maximum (PCM) – tous les médicaments brevetés </vt:lpstr>
      <vt:lpstr>Comparaison selon la catégorie thérapeutique des prix nationaux (CCTn)</vt:lpstr>
      <vt:lpstr>ÉTAPE 3 : Prix escompté maximum (PEM) – Médicaments brevetés de la catégorie I seulement </vt:lpstr>
      <vt:lpstr>Classification des médicaments brevetés</vt:lpstr>
      <vt:lpstr>Critères de classification d’un médicament breveté de catégorie I</vt:lpstr>
      <vt:lpstr>ÉTAPE 4 : Détermination de l’indication pertinente</vt:lpstr>
      <vt:lpstr>Calcul du PEM proposé</vt:lpstr>
      <vt:lpstr>Prix pharmacoéconomique : sources d’information</vt:lpstr>
      <vt:lpstr>Prix pharmacoéconomique : indications et populations de patients</vt:lpstr>
      <vt:lpstr>Prix pharmacoéconomique :  médicaments qui présentent trop peu de preuves pharmacoéconomiques</vt:lpstr>
      <vt:lpstr>Comparaison selon la catégorie thérapeutique des prix internationaux (CCTi)*</vt:lpstr>
      <vt:lpstr>Rajustement en fonction de la taille du marché pour les médicaments de catégorie I</vt:lpstr>
      <vt:lpstr>Ajustement de la taille du marché des médicaments de catégorie I servant à traiter les maladies rares</vt:lpstr>
      <vt:lpstr>De quelle façon le CEPMB est-il arrivé à un montant de 25 millions de dollars en ce qui concerne le seuil du marché?</vt:lpstr>
      <vt:lpstr>Réévaluation</vt:lpstr>
      <vt:lpstr>Comment les nouvelles lignes directrices fonctionneront dans la pratique Cas 1 : Nouveau médicament pour les maladies chroniques, grande population de patients (200 000 au Canada)</vt:lpstr>
      <vt:lpstr>Comment les nouvelles lignes directrices fonctionneront dans la pratique Cas 2 : Nouveau médicament pour les maladies rares, petite population de patients (2 000 au Canada)</vt:lpstr>
      <vt:lpstr>Dépôt en vertu du règlement modifié  D’ici le 30 juillet 2020 : 1re période de dépôt en vertu du règlement modifié </vt:lpstr>
      <vt:lpstr>Exigences en matière de dépôt</vt:lpstr>
      <vt:lpstr>Prix plafonds – dispositions provisoires – Médicaments bénéficiant de droits acquis et présentant des écarts</vt:lpstr>
      <vt:lpstr>À quoi s’attendre après l’entrée en vigueur en juillet 2020 Nonobstant les dispositions transitoires</vt:lpstr>
      <vt:lpstr>Prochaines étapes de la consultation portant sur les lignes directrices du CEPMB.</vt:lpstr>
      <vt:lpstr>Merci</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 on two lines</dc:title>
  <dc:creator>Marc Landry</dc:creator>
  <cp:lastModifiedBy>Shirin Paynter</cp:lastModifiedBy>
  <cp:revision>936</cp:revision>
  <cp:lastPrinted>2019-04-08T16:57:50Z</cp:lastPrinted>
  <dcterms:created xsi:type="dcterms:W3CDTF">2017-06-06T19:27:37Z</dcterms:created>
  <dcterms:modified xsi:type="dcterms:W3CDTF">2019-12-23T14:16:38Z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0x01010038940C9A3290AA4DAF30D7D2FDAFAD07</vt:lpwstr>
  </property>
  <property fmtid="{D5CDD505-2E9C-101B-9397-08002B2CF9AE}" pid="3" name="Section">
    <vt:lpwstr>1897;#PD|989ef7be-acf9-4344-9939-3a0ce26a4891</vt:lpwstr>
  </property>
  <property fmtid="{D5CDD505-2E9C-101B-9397-08002B2CF9AE}" pid="4" name="External Collaborators">
    <vt:lpwstr/>
  </property>
  <property fmtid="{D5CDD505-2E9C-101B-9397-08002B2CF9AE}" pid="5" name="Calandar Year">
    <vt:lpwstr>8737;#2019|6c668329-1624-433c-93e3-f5c1d0800ef8</vt:lpwstr>
  </property>
  <property fmtid="{D5CDD505-2E9C-101B-9397-08002B2CF9AE}" pid="6" name="Branch">
    <vt:lpwstr>1560;#PEA|ef2c4def-3aca-4f33-b848-426d6dfbffa2</vt:lpwstr>
  </property>
  <property fmtid="{D5CDD505-2E9C-101B-9397-08002B2CF9AE}" pid="7" name="Activity">
    <vt:lpwstr>5221;#Consultations|34a175e7-2e09-4100-92b2-f8117eabbfc3</vt:lpwstr>
  </property>
  <property fmtid="{D5CDD505-2E9C-101B-9397-08002B2CF9AE}" pid="8" name="e1c8939a27014f459d09952bb5e8bc56">
    <vt:lpwstr/>
  </property>
  <property fmtid="{D5CDD505-2E9C-101B-9397-08002B2CF9AE}" pid="9" name="Document Source">
    <vt:lpwstr>1;#PMPRB|8b75eb90-1c3d-4eef-becc-b2774a094013</vt:lpwstr>
  </property>
  <property fmtid="{D5CDD505-2E9C-101B-9397-08002B2CF9AE}" pid="10" name="Document Set Keyword">
    <vt:lpwstr/>
  </property>
  <property fmtid="{D5CDD505-2E9C-101B-9397-08002B2CF9AE}" pid="11" name="Function">
    <vt:lpwstr>2437;#Stakeholder Engagement|83edfe66-bf24-4b48-a617-b6bb122f7346</vt:lpwstr>
  </property>
  <property fmtid="{D5CDD505-2E9C-101B-9397-08002B2CF9AE}" pid="12" name="p70f10d874124754a113115865af726e">
    <vt:lpwstr/>
  </property>
  <property fmtid="{D5CDD505-2E9C-101B-9397-08002B2CF9AE}" pid="13" name="External Authors">
    <vt:lpwstr/>
  </property>
  <property fmtid="{D5CDD505-2E9C-101B-9397-08002B2CF9AE}" pid="14" name="Drug Brand Name">
    <vt:lpwstr/>
  </property>
  <property fmtid="{D5CDD505-2E9C-101B-9397-08002B2CF9AE}" pid="15" name="a723ea846c47439895aa804ac94957a3">
    <vt:lpwstr/>
  </property>
  <property fmtid="{D5CDD505-2E9C-101B-9397-08002B2CF9AE}" pid="16" name="Classified Information">
    <vt:lpwstr>4;#Unclassified|24e88958-681e-49f2-9abb-09b6b846e807</vt:lpwstr>
  </property>
  <property fmtid="{D5CDD505-2E9C-101B-9397-08002B2CF9AE}" pid="17" name="ff6d8f504327485c957a273383731686">
    <vt:lpwstr/>
  </property>
  <property fmtid="{D5CDD505-2E9C-101B-9397-08002B2CF9AE}" pid="18" name="Drug ID">
    <vt:lpwstr/>
  </property>
  <property fmtid="{D5CDD505-2E9C-101B-9397-08002B2CF9AE}" pid="19" name="PD Project">
    <vt:lpwstr>9136;#Guideline Reform|d52ea275-cf6c-4dbf-81a1-c4b3b7e26a57</vt:lpwstr>
  </property>
  <property fmtid="{D5CDD505-2E9C-101B-9397-08002B2CF9AE}" pid="20" name="Document Type">
    <vt:lpwstr>2301;#Presentation|a8f3fd96-2db5-4c79-9252-5d0260064288</vt:lpwstr>
  </property>
  <property fmtid="{D5CDD505-2E9C-101B-9397-08002B2CF9AE}" pid="21" name="Document State">
    <vt:lpwstr>3;#Authoring|d1895284-02bb-479f-9c3a-5b27d53edaaf</vt:lpwstr>
  </property>
  <property fmtid="{D5CDD505-2E9C-101B-9397-08002B2CF9AE}" pid="22" name="PMPRB Keywords">
    <vt:lpwstr/>
  </property>
  <property fmtid="{D5CDD505-2E9C-101B-9397-08002B2CF9AE}" pid="23" name="Company Code">
    <vt:lpwstr/>
  </property>
  <property fmtid="{D5CDD505-2E9C-101B-9397-08002B2CF9AE}" pid="24" name="Document Language">
    <vt:lpwstr>2;#English|1d77e0e2-178f-46e6-9051-7bafdb57b0d2</vt:lpwstr>
  </property>
  <property fmtid="{D5CDD505-2E9C-101B-9397-08002B2CF9AE}" pid="25" name="_dlc_DocIdItemGuid">
    <vt:lpwstr>27fbb797-7c71-42e9-bea8-66880172d113</vt:lpwstr>
  </property>
  <property fmtid="{D5CDD505-2E9C-101B-9397-08002B2CF9AE}" pid="26" name="SubSubfiles">
    <vt:lpwstr/>
  </property>
  <property fmtid="{D5CDD505-2E9C-101B-9397-08002B2CF9AE}" pid="27" name="Entity">
    <vt:lpwstr/>
  </property>
  <property fmtid="{D5CDD505-2E9C-101B-9397-08002B2CF9AE}" pid="28" name="Data Sources">
    <vt:lpwstr/>
  </property>
  <property fmtid="{D5CDD505-2E9C-101B-9397-08002B2CF9AE}" pid="29" name="Vendor Name">
    <vt:lpwstr/>
  </property>
  <property fmtid="{D5CDD505-2E9C-101B-9397-08002B2CF9AE}" pid="30" name="Project Codes">
    <vt:lpwstr/>
  </property>
  <property fmtid="{D5CDD505-2E9C-101B-9397-08002B2CF9AE}" pid="31" name="Fiscal Year">
    <vt:lpwstr/>
  </property>
  <property fmtid="{D5CDD505-2E9C-101B-9397-08002B2CF9AE}" pid="32" name="Subfiles">
    <vt:lpwstr/>
  </property>
  <property fmtid="{D5CDD505-2E9C-101B-9397-08002B2CF9AE}" pid="33" name="Country">
    <vt:lpwstr/>
  </property>
  <property fmtid="{D5CDD505-2E9C-101B-9397-08002B2CF9AE}" pid="34" name="Stakeholder">
    <vt:lpwstr/>
  </property>
</Properties>
</file>