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27" r:id="rId2"/>
  </p:sldMasterIdLst>
  <p:notesMasterIdLst>
    <p:notesMasterId r:id="rId14"/>
  </p:notesMasterIdLst>
  <p:handoutMasterIdLst>
    <p:handoutMasterId r:id="rId15"/>
  </p:handoutMasterIdLst>
  <p:sldIdLst>
    <p:sldId id="290" r:id="rId3"/>
    <p:sldId id="301" r:id="rId4"/>
    <p:sldId id="322" r:id="rId5"/>
    <p:sldId id="325" r:id="rId6"/>
    <p:sldId id="323" r:id="rId7"/>
    <p:sldId id="324" r:id="rId8"/>
    <p:sldId id="321" r:id="rId9"/>
    <p:sldId id="317" r:id="rId10"/>
    <p:sldId id="320" r:id="rId11"/>
    <p:sldId id="311" r:id="rId12"/>
    <p:sldId id="316" r:id="rId13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2DD"/>
    <a:srgbClr val="E7F1EF"/>
    <a:srgbClr val="003366"/>
    <a:srgbClr val="024780"/>
    <a:srgbClr val="4F4F4F"/>
    <a:srgbClr val="494949"/>
    <a:srgbClr val="003399"/>
    <a:srgbClr val="00D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89636" autoAdjust="0"/>
  </p:normalViewPr>
  <p:slideViewPr>
    <p:cSldViewPr>
      <p:cViewPr varScale="1">
        <p:scale>
          <a:sx n="139" d="100"/>
          <a:sy n="139" d="100"/>
        </p:scale>
        <p:origin x="31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6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9B83C2-D66F-4B37-8AA3-B5EFB6B75237}" type="datetimeFigureOut">
              <a:rPr lang="en-CA"/>
              <a:pPr>
                <a:defRPr/>
              </a:pPr>
              <a:t>2019/03/06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7254E5-5BFF-448B-A941-E99EC57175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682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D4A01-8D29-4391-BC4D-498BCBD420D2}" type="datetimeFigureOut">
              <a:rPr lang="en-CA"/>
              <a:pPr>
                <a:defRPr/>
              </a:pPr>
              <a:t>2019/03/06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6033583-030E-4633-800E-8B01BFF147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55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7B56AFEE-7D6C-437B-A5FD-AB402A9A9768}" type="slidenum">
              <a:rPr lang="en-CA" altLang="en-US" smtClean="0">
                <a:latin typeface="Calibri" panose="020F0502020204030204" pitchFamily="34" charset="0"/>
              </a:rPr>
              <a:pPr/>
              <a:t>1</a:t>
            </a:fld>
            <a:endParaRPr lang="en-CA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9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3583-030E-4633-800E-8B01BFF147C0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09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51221BD6-4734-45DC-A05D-42CF3EF7930E}" type="slidenum">
              <a:rPr lang="en-CA" altLang="en-US" smtClean="0">
                <a:latin typeface="Calibri" panose="020F0502020204030204" pitchFamily="34" charset="0"/>
              </a:rPr>
              <a:pPr/>
              <a:t>5</a:t>
            </a:fld>
            <a:endParaRPr lang="en-CA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1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rançais premier - Cover French Fir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9542"/>
            <a:ext cx="8229600" cy="244827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27584" y="3363838"/>
            <a:ext cx="5688632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140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950C-3C42-4A42-8E2B-89304716887E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92EF-95BF-40EE-B389-4CFCD38EA4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38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C12D-751C-4A82-8965-8340DD21F9E0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2E8A-C5C3-4EFC-911D-384F36AD8E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65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5B62-9BCE-4A65-BA5F-C277BA7F4F4D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09CF-C068-43AB-87C3-8F0987465A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124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0AC9-7ACA-4694-8FAB-E12F32E8BCDF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BF9D-F26B-40ED-9242-E8D03B4132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063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rançais premier - Cover French Fir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9542"/>
            <a:ext cx="8229600" cy="244827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27584" y="3363838"/>
            <a:ext cx="5688632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840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nglish first - Couverture Anglais premi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9542"/>
            <a:ext cx="8229600" cy="24482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27584" y="3363838"/>
            <a:ext cx="5688632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81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088832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4D95-8995-47A4-B2A9-D0AC88280C05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4A79-B64C-4000-BA40-B8B84FF1F94E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7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19C-4D11-49F6-A708-9C99E459AC43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AEFE-74A8-4B92-B82D-0D4427910501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1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806"/>
            <a:ext cx="7772400" cy="125092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0359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D521-0DDA-4C05-B187-9E746159AEB3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AA40-419E-46F6-AC71-DF3CDDA692A1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8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56C6-8FF3-4EEC-A3E6-947C9FD28C09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5F08-839D-4AE7-9202-8537DAB78414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nglish first - Couverture Anglais premi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9542"/>
            <a:ext cx="8229600" cy="24482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27584" y="3363838"/>
            <a:ext cx="5688632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760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4FA1-EA17-45E4-AC74-4FA9DA39BDCA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8548-14A1-4539-A2F0-DFD87E51A2A4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1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E66D-366D-45BC-822E-4944118A7E74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C645-E4C0-49BD-8832-59B81AB54003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51A9-84CC-4C75-AFAC-682E82FC4F56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EF80-DE24-4E05-9707-3715CEFE9402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30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25F3-7933-4991-8FD0-35D6B77EB6DF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AF23-386F-4A07-A8B2-D138757F500D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87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C1CE-ECE2-4082-8B59-5D193584F1DD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7200-A925-4852-910A-97CEE5CDBF12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76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88D8-17DD-4DC8-8C56-2733903333F7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6DC4-1A1C-4D62-8F31-505DCEC2CD2D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4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66E3-5151-4C02-9F47-16ED789D2BE7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A824-E211-4D6F-AD17-33DACEEFEC9F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9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088832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B69E-D5BA-4458-A8D7-B0506F05046B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B2A7-1752-466F-82A2-EB02F8362B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74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4DB3-3B66-45EE-9982-50E0C358686C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E4B8-BC15-46F3-A8F6-B5C50A241C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53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806"/>
            <a:ext cx="7772400" cy="125092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0359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5AB8-2D1B-45CB-8965-6E44E2EBCCA1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7385-0D48-4D5F-89AB-CEA929A354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7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8DFE-E14D-4CFA-8792-50272CB0FAEE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2D3F-44A5-44A3-846C-A789F41024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0E80-2452-439D-8A5C-5AA5ED03EE63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2150-0AB0-4FED-8674-57A915BF75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8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DE14-924A-40F4-AC9C-F0DBFF489934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ACDE-1A05-4370-A56D-BB47B4B30F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77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3607-5733-4ED4-9B49-E85DECAB4570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E037-F797-4F8F-A28E-6598AF1B98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58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B6206B2-AC41-424F-8DCB-3B119F7CCA0A}" type="datetime1">
              <a:rPr lang="en-CA"/>
              <a:pPr>
                <a:defRPr/>
              </a:pPr>
              <a:t>2019/03/06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/>
              <a:t>Name-Blind Recruitment Pilot Project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AA1A1B-3ACA-4D79-90EF-E7EACAF6AB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accent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5E22BC86-5E82-4747-B083-C8203FE07F5B}" type="datetime1">
              <a:rPr lang="en-CA">
                <a:solidFill>
                  <a:srgbClr val="FFFFFF"/>
                </a:solidFill>
              </a:rPr>
              <a:pPr>
                <a:defRPr/>
              </a:pPr>
              <a:t>2019/03/06</a:t>
            </a:fld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>
                <a:solidFill>
                  <a:prstClr val="white"/>
                </a:solidFill>
              </a:rPr>
              <a:t>Name-Blind Recruitment Pilot Project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82D332-A68F-4C21-928D-CF81DBFAC7F7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6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accent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tabLst>
                <a:tab pos="3498850" algn="l"/>
              </a:tabLst>
              <a:defRPr/>
            </a:pPr>
            <a:r>
              <a:rPr lang="en-CA" sz="3200" b="1" cap="none" dirty="0">
                <a:solidFill>
                  <a:srgbClr val="00A995"/>
                </a:solidFill>
                <a:latin typeface="Arial"/>
                <a:ea typeface="+mn-ea"/>
                <a:cs typeface="Arial" panose="020B0604020202020204" pitchFamily="34" charset="0"/>
              </a:rPr>
              <a:t>Anonymized </a:t>
            </a:r>
            <a:r>
              <a:rPr lang="en-CA" sz="3200" b="1" cap="none" dirty="0">
                <a:solidFill>
                  <a:srgbClr val="3FAF9A"/>
                </a:solidFill>
                <a:latin typeface="Arial"/>
                <a:ea typeface="+mn-ea"/>
                <a:cs typeface="Arial" panose="020B0604020202020204" pitchFamily="34" charset="0"/>
              </a:rPr>
              <a:t>Recruitment </a:t>
            </a:r>
            <a:br>
              <a:rPr lang="en-CA" sz="3200" b="1" cap="none" dirty="0">
                <a:solidFill>
                  <a:srgbClr val="3FAF9A"/>
                </a:solidFill>
                <a:latin typeface="Arial"/>
                <a:ea typeface="+mn-ea"/>
                <a:cs typeface="Arial" panose="020B0604020202020204" pitchFamily="34" charset="0"/>
              </a:rPr>
            </a:br>
            <a:r>
              <a:rPr lang="en-CA" sz="3200" b="1" cap="none" dirty="0">
                <a:solidFill>
                  <a:srgbClr val="3FAF9A"/>
                </a:solidFill>
                <a:latin typeface="Arial"/>
                <a:ea typeface="+mn-ea"/>
                <a:cs typeface="Arial" panose="020B0604020202020204" pitchFamily="34" charset="0"/>
              </a:rPr>
              <a:t>Pilot Project</a:t>
            </a:r>
            <a:br>
              <a:rPr lang="en-CA" sz="3200" b="1" cap="none" dirty="0">
                <a:solidFill>
                  <a:srgbClr val="3FAF9A"/>
                </a:solidFill>
                <a:latin typeface="Arial"/>
                <a:ea typeface="+mn-ea"/>
                <a:cs typeface="Arial" panose="020B0604020202020204" pitchFamily="34" charset="0"/>
              </a:rPr>
            </a:br>
            <a:r>
              <a:rPr lang="en-CA" sz="2000" b="1" cap="none" dirty="0">
                <a:solidFill>
                  <a:srgbClr val="3FAF9A"/>
                </a:solidFill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lang="en-CA" sz="2000" b="1" cap="none" dirty="0">
                <a:solidFill>
                  <a:srgbClr val="3FAF9A"/>
                </a:solidFill>
                <a:latin typeface="Arial"/>
                <a:ea typeface="+mn-ea"/>
                <a:cs typeface="Arial" panose="020B0604020202020204" pitchFamily="34" charset="0"/>
              </a:rPr>
            </a:br>
            <a:r>
              <a:rPr lang="en-CA" sz="2000" b="1" cap="none" dirty="0">
                <a:solidFill>
                  <a:srgbClr val="3FAF9A"/>
                </a:solidFill>
                <a:latin typeface="Arial"/>
                <a:ea typeface="+mn-ea"/>
                <a:cs typeface="Arial" panose="020B0604020202020204" pitchFamily="34" charset="0"/>
              </a:rPr>
              <a:t>Results and Next </a:t>
            </a:r>
            <a:r>
              <a:rPr lang="en-CA" sz="2000" b="1" cap="none" dirty="0" smtClean="0">
                <a:solidFill>
                  <a:srgbClr val="3FAF9A"/>
                </a:solidFill>
                <a:latin typeface="Arial"/>
                <a:ea typeface="+mn-ea"/>
                <a:cs typeface="Arial" panose="020B0604020202020204" pitchFamily="34" charset="0"/>
              </a:rPr>
              <a:t>Steps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none" dirty="0">
                <a:solidFill>
                  <a:prstClr val="white"/>
                </a:solidFill>
              </a:rPr>
              <a:t>Public Service </a:t>
            </a:r>
            <a:r>
              <a:rPr lang="en-US" sz="1800" b="1" cap="none" dirty="0" smtClean="0">
                <a:solidFill>
                  <a:prstClr val="white"/>
                </a:solidFill>
              </a:rPr>
              <a:t>Commission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167220"/>
            <a:ext cx="4648200" cy="762000"/>
          </a:xfrm>
        </p:spPr>
        <p:txBody>
          <a:bodyPr/>
          <a:lstStyle/>
          <a:p>
            <a:pPr algn="ctr">
              <a:defRPr/>
            </a:pPr>
            <a:r>
              <a:rPr lang="en-CA" sz="2800" b="1" dirty="0" smtClean="0">
                <a:latin typeface="+mj-lt"/>
              </a:rPr>
              <a:t>Next steps</a:t>
            </a:r>
            <a:endParaRPr lang="en-CA" sz="2800" b="1" dirty="0">
              <a:latin typeface="+mj-lt"/>
            </a:endParaRP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228600" y="1428750"/>
            <a:ext cx="8686800" cy="24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Clr>
                <a:srgbClr val="007F70"/>
              </a:buClr>
            </a:pPr>
            <a:r>
              <a:rPr lang="en-CA" sz="1800" dirty="0" smtClean="0">
                <a:latin typeface="+mj-lt"/>
              </a:rPr>
              <a:t>To complement the results of the pilot project, audit work </a:t>
            </a:r>
            <a:r>
              <a:rPr lang="en-CA" sz="1800" dirty="0">
                <a:latin typeface="+mj-lt"/>
              </a:rPr>
              <a:t>will be undertaken to explore </a:t>
            </a:r>
            <a:r>
              <a:rPr lang="en-CA" sz="1800" dirty="0" smtClean="0">
                <a:latin typeface="+mj-lt"/>
              </a:rPr>
              <a:t>drop off rates of EE groups in a larger and random selection of recruitment processes.</a:t>
            </a:r>
            <a:endParaRPr lang="en-CA" sz="1800" dirty="0">
              <a:latin typeface="+mj-lt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Clr>
                <a:srgbClr val="007F70"/>
              </a:buClr>
            </a:pPr>
            <a:endParaRPr lang="en-CA" alt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Clr>
                <a:srgbClr val="007F70"/>
              </a:buClr>
            </a:pPr>
            <a:r>
              <a:rPr lang="en-CA" alt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CA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CA" alt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may represent a viable option in some circumstances, solutions </a:t>
            </a:r>
            <a:r>
              <a:rPr lang="en-CA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</a:t>
            </a:r>
            <a:r>
              <a:rPr lang="en-CA" alt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</a:t>
            </a:r>
            <a:r>
              <a:rPr lang="en-CA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 explored to alleviate any additional operational burden associated with </a:t>
            </a:r>
            <a:r>
              <a:rPr lang="en-CA" alt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should organizations opt to implement this screening method. </a:t>
            </a:r>
            <a:endParaRPr lang="en-CA" alt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486400" y="4767263"/>
            <a:ext cx="2895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Anonymized Recruitment Pilot Project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defRPr/>
            </a:pPr>
            <a:fld id="{CA24DE1E-8DB9-4250-A188-C0105A38ACAA}" type="slidenum">
              <a:rPr lang="en-CA" alt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10</a:t>
            </a:fld>
            <a:endParaRPr lang="en-CA" altLang="en-US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30175"/>
            <a:ext cx="8610600" cy="612775"/>
          </a:xfrm>
        </p:spPr>
        <p:txBody>
          <a:bodyPr/>
          <a:lstStyle/>
          <a:p>
            <a:pPr algn="ctr">
              <a:defRPr/>
            </a:pPr>
            <a:r>
              <a:rPr lang="en-CA" sz="2800" b="1" dirty="0" smtClean="0">
                <a:latin typeface="+mj-lt"/>
                <a:cs typeface="Arial" panose="020B0604020202020204" pitchFamily="34" charset="0"/>
              </a:rPr>
              <a:t>Appendix A : Participating organizations</a:t>
            </a:r>
            <a:endParaRPr lang="en-CA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48518"/>
            <a:ext cx="8251825" cy="7699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CA" sz="1500" b="1" dirty="0">
                <a:latin typeface="+mj-lt"/>
              </a:rPr>
              <a:t>The scope and methodology of the pilot </a:t>
            </a:r>
            <a:r>
              <a:rPr lang="en-CA" sz="1500" b="1" dirty="0" smtClean="0">
                <a:latin typeface="+mj-lt"/>
              </a:rPr>
              <a:t>have </a:t>
            </a:r>
            <a:r>
              <a:rPr lang="en-CA" sz="1500" b="1" dirty="0">
                <a:latin typeface="+mj-lt"/>
              </a:rPr>
              <a:t>been designed to explore the impact of </a:t>
            </a:r>
            <a:r>
              <a:rPr lang="en-CA" sz="1500" b="1" dirty="0" smtClean="0">
                <a:latin typeface="+mj-lt"/>
              </a:rPr>
              <a:t>Anonymized </a:t>
            </a:r>
            <a:r>
              <a:rPr lang="en-CA" sz="1500" b="1" dirty="0">
                <a:latin typeface="+mj-lt"/>
              </a:rPr>
              <a:t>Recruitment </a:t>
            </a:r>
            <a:r>
              <a:rPr lang="en-CA" sz="1500" b="1" dirty="0" smtClean="0">
                <a:latin typeface="+mj-lt"/>
              </a:rPr>
              <a:t>in collaboration with these seventeen (17) </a:t>
            </a:r>
            <a:r>
              <a:rPr lang="en-CA" sz="1500" b="1" dirty="0">
                <a:latin typeface="+mj-lt"/>
              </a:rPr>
              <a:t>participating </a:t>
            </a:r>
            <a:r>
              <a:rPr lang="en-CA" sz="1500" b="1" dirty="0" smtClean="0">
                <a:latin typeface="+mj-lt"/>
              </a:rPr>
              <a:t>organizations</a:t>
            </a:r>
            <a:r>
              <a:rPr lang="en-CA" sz="1500" b="1" dirty="0">
                <a:latin typeface="+mj-lt"/>
              </a:rPr>
              <a:t>:</a:t>
            </a:r>
            <a:endParaRPr lang="en-CA" sz="1500" b="1" dirty="0" smtClean="0"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endParaRPr lang="en-CA" sz="1200" dirty="0" smtClean="0"/>
          </a:p>
          <a:p>
            <a:pPr marL="0" indent="0">
              <a:buFont typeface="Arial" charset="0"/>
              <a:buNone/>
              <a:defRPr/>
            </a:pPr>
            <a:endParaRPr lang="en-CA" sz="1200" dirty="0"/>
          </a:p>
          <a:p>
            <a:pPr marL="0" indent="0">
              <a:buFont typeface="Arial" charset="0"/>
              <a:buNone/>
              <a:defRPr/>
            </a:pPr>
            <a:endParaRPr lang="en-CA" sz="1200" dirty="0"/>
          </a:p>
        </p:txBody>
      </p:sp>
      <p:graphicFrame>
        <p:nvGraphicFramePr>
          <p:cNvPr id="9" name="Table 8" descr="List of the seventeen organizations that participated to the pilot project as well as their acronyms" title="Participating organiza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12045"/>
              </p:ext>
            </p:extLst>
          </p:nvPr>
        </p:nvGraphicFramePr>
        <p:xfrm>
          <a:off x="228601" y="1809750"/>
          <a:ext cx="8686799" cy="2332142"/>
        </p:xfrm>
        <a:graphic>
          <a:graphicData uri="http://schemas.openxmlformats.org/drawingml/2006/table">
            <a:tbl>
              <a:tblPr firstRow="1" firstCol="1" bandRow="1"/>
              <a:tblGrid>
                <a:gridCol w="3378199"/>
                <a:gridCol w="1071320"/>
                <a:gridCol w="3178333"/>
                <a:gridCol w="1058947"/>
              </a:tblGrid>
              <a:tr h="314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Organization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Acronym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Organization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Acronym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</a:tr>
              <a:tr h="238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Agriculture and </a:t>
                      </a:r>
                      <a:r>
                        <a:rPr lang="en-CA" sz="1200" dirty="0" err="1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Agri</a:t>
                      </a: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-Food Canada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AAFC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Natural Resources Canada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NRCan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Employment and Social Development Canada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ESDC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Parole Board of Canada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PBC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Environment and Climate Change Canada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ECCC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Public Service Commission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PSC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Fisheries and Oceans Canada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DFO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Public Services and Procurement Canada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PSPC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Global Affairs Canada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GAC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Royal Canadian Mounted Police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RCMP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Immigration, Refugees and Citizenship Canada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IRCC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Statistics Canada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StatCan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Indigenous and Northern Affairs Canada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INAC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Transport Canada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TC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Infrastructure Canada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INFC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Treasury Board of Canada Secretariat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TBS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National Defence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DND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4769643"/>
            <a:ext cx="2819400" cy="274637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latin typeface="+mj-lt"/>
              </a:rPr>
              <a:t>Anonymized </a:t>
            </a:r>
            <a:r>
              <a:rPr lang="en-CA" dirty="0">
                <a:latin typeface="+mj-lt"/>
              </a:rPr>
              <a:t>Recruitment Pilot Project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476726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D6D6F-63AA-40E1-9B46-EAD954211412}" type="slidenum">
              <a:rPr lang="en-CA" alt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CA" altLang="en-US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30175"/>
            <a:ext cx="5257800" cy="536575"/>
          </a:xfrm>
        </p:spPr>
        <p:txBody>
          <a:bodyPr/>
          <a:lstStyle/>
          <a:p>
            <a:pPr algn="ctr">
              <a:defRPr/>
            </a:pPr>
            <a:r>
              <a:rPr lang="en-CA" sz="2800" b="1" dirty="0" smtClean="0">
                <a:latin typeface="+mj-lt"/>
                <a:cs typeface="Arial" panose="020B0604020202020204" pitchFamily="34" charset="0"/>
              </a:rPr>
              <a:t>Background</a:t>
            </a:r>
            <a:endParaRPr lang="en-CA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47750"/>
            <a:ext cx="7620000" cy="29718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7F70"/>
              </a:buClr>
              <a:defRPr/>
            </a:pPr>
            <a:r>
              <a:rPr lang="en-CA" sz="1600" dirty="0" smtClean="0">
                <a:latin typeface="+mj-lt"/>
                <a:cs typeface="Arial" panose="020B0604020202020204" pitchFamily="34" charset="0"/>
              </a:rPr>
              <a:t>In April 2017, in collaboration with the Office of the Human Resources Officer (OCHRO), the PSC undertook an Anonymized Recruitment Pilot Project (ARPP)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7F70"/>
              </a:buClr>
              <a:defRPr/>
            </a:pPr>
            <a:r>
              <a:rPr lang="en-CA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recent years, numerous </a:t>
            </a:r>
            <a:r>
              <a:rPr lang="en-CA" sz="1600" dirty="0" smtClean="0">
                <a:latin typeface="+mj-lt"/>
              </a:rPr>
              <a:t>jurisdictions have undertaken studies and initiatives to explore how anonymization can influence hiring decisions. </a:t>
            </a:r>
          </a:p>
          <a:p>
            <a:pPr lvl="1" algn="just">
              <a:spcBef>
                <a:spcPct val="0"/>
              </a:spcBef>
              <a:spcAft>
                <a:spcPts val="1200"/>
              </a:spcAft>
              <a:buClr>
                <a:srgbClr val="007F70"/>
              </a:buClr>
              <a:defRPr/>
            </a:pPr>
            <a:r>
              <a:rPr lang="en-CA" sz="1400" dirty="0" smtClean="0"/>
              <a:t>Initiatives range from pilot projects and studies (e.g. Australia) to full implementation (</a:t>
            </a:r>
            <a:r>
              <a:rPr lang="en-CA" sz="1400" dirty="0" err="1" smtClean="0"/>
              <a:t>e.g</a:t>
            </a:r>
            <a:r>
              <a:rPr lang="en-CA" sz="1400" dirty="0" smtClean="0"/>
              <a:t> UK Civil Service)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7F70"/>
              </a:buClr>
              <a:defRPr/>
            </a:pPr>
            <a:r>
              <a:rPr lang="en-US" sz="1600" dirty="0" smtClean="0">
                <a:latin typeface="+mj-lt"/>
              </a:rPr>
              <a:t>Results of these initiatives have been mixed with some showing benefits of anonymization and others either failing to observe benefits or showing an adverse impact on some sub-groups.</a:t>
            </a:r>
            <a:endParaRPr lang="en-CA" sz="1800" dirty="0" smtClean="0"/>
          </a:p>
          <a:p>
            <a:pPr>
              <a:buFontTx/>
              <a:buChar char="-"/>
              <a:defRPr/>
            </a:pPr>
            <a:endParaRPr lang="en-CA" sz="1200" dirty="0" smtClean="0"/>
          </a:p>
          <a:p>
            <a:pPr marL="0" indent="0">
              <a:buFont typeface="Arial" charset="0"/>
              <a:buNone/>
              <a:defRPr/>
            </a:pPr>
            <a:endParaRPr lang="en-CA" sz="1200" dirty="0" smtClean="0"/>
          </a:p>
          <a:p>
            <a:pPr marL="0" indent="0">
              <a:buFont typeface="Arial" charset="0"/>
              <a:buNone/>
              <a:defRPr/>
            </a:pPr>
            <a:endParaRPr lang="en-CA" sz="12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257800" y="4767263"/>
            <a:ext cx="2895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Anonymized Recruitment Pilot Project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B5029E-21D9-4E76-B1EF-39F3FD2E0DF9}" type="slidenum">
              <a:rPr lang="en-CA" alt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CA" altLang="en-US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4142"/>
            <a:ext cx="5334000" cy="673690"/>
          </a:xfrm>
        </p:spPr>
        <p:txBody>
          <a:bodyPr>
            <a:noAutofit/>
          </a:bodyPr>
          <a:lstStyle/>
          <a:p>
            <a:pPr algn="ctr"/>
            <a:r>
              <a:rPr lang="en-CA" sz="2800" b="1" dirty="0" smtClean="0">
                <a:latin typeface="+mj-lt"/>
              </a:rPr>
              <a:t>Pilot Objective</a:t>
            </a:r>
            <a:endParaRPr lang="en-CA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38" y="742950"/>
            <a:ext cx="8693924" cy="3733067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3C3C3B"/>
                </a:solidFill>
                <a:latin typeface="+mj-lt"/>
              </a:rPr>
              <a:t>The objective of the pilot was to determine: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200" dirty="0" smtClean="0">
                <a:cs typeface="Arial" panose="020B0604020202020204" pitchFamily="34" charset="0"/>
              </a:rPr>
              <a:t>if concealing personal information which could lead to the identification of a candidate’s origin, from job applications had an impact on the screening decisions made by reviewers; and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200" dirty="0" smtClean="0"/>
              <a:t>if an impact is observed, whether it translated into a benefit or a disadvantage for EE group members</a:t>
            </a:r>
            <a:endParaRPr lang="en-US" sz="1100" dirty="0" smtClean="0">
              <a:solidFill>
                <a:srgbClr val="3C3C3B"/>
              </a:solidFill>
              <a:latin typeface="+mj-lt"/>
            </a:endParaRPr>
          </a:p>
          <a:p>
            <a:endParaRPr lang="en-US" sz="1200" dirty="0" smtClean="0">
              <a:solidFill>
                <a:srgbClr val="3C3C3B"/>
              </a:solidFill>
              <a:latin typeface="+mj-lt"/>
            </a:endParaRPr>
          </a:p>
          <a:p>
            <a:r>
              <a:rPr lang="en-US" sz="1400" dirty="0" smtClean="0">
                <a:solidFill>
                  <a:srgbClr val="3C3C3B"/>
                </a:solidFill>
                <a:latin typeface="+mj-lt"/>
              </a:rPr>
              <a:t>Participating organizations (see Appendix A) and sample:</a:t>
            </a:r>
          </a:p>
          <a:p>
            <a:pPr lvl="1"/>
            <a:r>
              <a:rPr lang="en-US" sz="1200" dirty="0" smtClean="0">
                <a:solidFill>
                  <a:srgbClr val="3C3C3B"/>
                </a:solidFill>
                <a:latin typeface="+mj-lt"/>
              </a:rPr>
              <a:t>27 external processes from 17 volunteer organizations were included in the pilot</a:t>
            </a:r>
          </a:p>
          <a:p>
            <a:pPr lvl="2"/>
            <a:r>
              <a:rPr lang="en-CA" sz="1200" dirty="0" smtClean="0">
                <a:latin typeface="+mj-lt"/>
              </a:rPr>
              <a:t>2226 candidates</a:t>
            </a:r>
          </a:p>
          <a:p>
            <a:pPr lvl="2"/>
            <a:r>
              <a:rPr lang="en-CA" sz="1200" dirty="0" smtClean="0">
                <a:latin typeface="+mj-lt"/>
              </a:rPr>
              <a:t>685 candidates who self-declared as members of visible minority (30.8%)</a:t>
            </a:r>
          </a:p>
          <a:p>
            <a:pPr lvl="2"/>
            <a:r>
              <a:rPr lang="en-CA" sz="1200" dirty="0" smtClean="0">
                <a:latin typeface="+mj-lt"/>
              </a:rPr>
              <a:t>Overall, 54 reviewers (2 reviewers per process) resulting in 4452 independent screening decisions</a:t>
            </a:r>
          </a:p>
          <a:p>
            <a:pPr>
              <a:tabLst>
                <a:tab pos="1611313" algn="l"/>
              </a:tabLst>
            </a:pPr>
            <a:r>
              <a:rPr lang="en-CA" sz="1400" dirty="0">
                <a:latin typeface="+mj-lt"/>
              </a:rPr>
              <a:t>Given the small number of candidates who self-declared as a member of Aboriginal peoples (n: 73 candidates or 3%) or as a person with a disability (n: 102 candidates or 5%), the analysis </a:t>
            </a:r>
            <a:r>
              <a:rPr lang="en-CA" sz="1400" dirty="0" smtClean="0">
                <a:latin typeface="+mj-lt"/>
              </a:rPr>
              <a:t>was restricted to </a:t>
            </a:r>
            <a:r>
              <a:rPr lang="en-CA" sz="1400" dirty="0">
                <a:latin typeface="+mj-lt"/>
              </a:rPr>
              <a:t>visible minorities</a:t>
            </a:r>
            <a:r>
              <a:rPr lang="en-CA" sz="1400" dirty="0" smtClean="0">
                <a:latin typeface="+mj-lt"/>
              </a:rPr>
              <a:t>.  </a:t>
            </a:r>
          </a:p>
          <a:p>
            <a:pPr>
              <a:tabLst>
                <a:tab pos="1611313" algn="l"/>
              </a:tabLst>
            </a:pPr>
            <a:r>
              <a:rPr lang="en-CA" sz="1400" dirty="0">
                <a:latin typeface="+mj-lt"/>
              </a:rPr>
              <a:t>Given that gender could easily be determined from applications submitted in French, the </a:t>
            </a:r>
            <a:r>
              <a:rPr lang="en-CA" sz="1400" dirty="0" smtClean="0">
                <a:latin typeface="+mj-lt"/>
              </a:rPr>
              <a:t>ARPP </a:t>
            </a:r>
            <a:r>
              <a:rPr lang="en-CA" sz="1400" dirty="0">
                <a:latin typeface="+mj-lt"/>
              </a:rPr>
              <a:t>team did not remove any references made to gender. </a:t>
            </a:r>
            <a:endParaRPr lang="en-US" sz="1800" dirty="0" smtClean="0">
              <a:solidFill>
                <a:srgbClr val="3C3C3B"/>
              </a:solidFill>
              <a:latin typeface="+mj-lt"/>
            </a:endParaRPr>
          </a:p>
          <a:p>
            <a:endParaRPr lang="en-US" sz="1600" dirty="0" smtClean="0">
              <a:solidFill>
                <a:srgbClr val="3C3C3B"/>
              </a:solidFill>
              <a:latin typeface="+mj-lt"/>
            </a:endParaRPr>
          </a:p>
          <a:p>
            <a:endParaRPr lang="en-CA" sz="3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410200" y="4774326"/>
            <a:ext cx="2895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Anonymized Recruitment Pilot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2000" y="4770000"/>
            <a:ext cx="2133600" cy="273844"/>
          </a:xfrm>
        </p:spPr>
        <p:txBody>
          <a:bodyPr/>
          <a:lstStyle/>
          <a:p>
            <a:fld id="{6A1FF631-0797-4C56-B1F6-ADE8FE5B3330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42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704332"/>
          </a:xfrm>
        </p:spPr>
        <p:txBody>
          <a:bodyPr/>
          <a:lstStyle/>
          <a:p>
            <a:pPr algn="ctr">
              <a:defRPr/>
            </a:pPr>
            <a:r>
              <a:rPr lang="en-CA" sz="2800" b="1" dirty="0" smtClean="0">
                <a:latin typeface="+mj-lt"/>
              </a:rPr>
              <a:t>Overview of Methodology </a:t>
            </a:r>
            <a:endParaRPr lang="en-CA" sz="28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638" y="646113"/>
            <a:ext cx="4160837" cy="4121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CA" sz="1500" dirty="0">
                <a:solidFill>
                  <a:srgbClr val="3C3C3B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The anonymization process was divided into five phases: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1500" dirty="0">
                <a:solidFill>
                  <a:srgbClr val="3C3C3B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For each process, participating departments sent applications to the PSC.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1500" dirty="0">
                <a:solidFill>
                  <a:srgbClr val="3C3C3B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The PSC then randomly distributed selected applications across 4 groups (See Table 1).</a:t>
            </a:r>
            <a:endParaRPr lang="en-CA" sz="1500" dirty="0">
              <a:solidFill>
                <a:srgbClr val="3C3C3B"/>
              </a:solidFill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1500" dirty="0">
                <a:solidFill>
                  <a:srgbClr val="3C3C3B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Applications requiring anonymization were assigned to trained anonymizers for redaction.</a:t>
            </a:r>
            <a:endParaRPr lang="en-CA" sz="1500" dirty="0">
              <a:solidFill>
                <a:srgbClr val="3C3C3B"/>
              </a:solidFill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1500" dirty="0">
                <a:solidFill>
                  <a:srgbClr val="3C3C3B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Redacted applications were subsequently quality assured via a second trained anonymizer. </a:t>
            </a:r>
            <a:endParaRPr lang="en-CA" sz="1500" dirty="0">
              <a:solidFill>
                <a:srgbClr val="3C3C3B"/>
              </a:solidFill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CA" sz="1500" dirty="0">
                <a:solidFill>
                  <a:srgbClr val="3C3C3B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Applications were returned to the organizations for assessment by reviewers. </a:t>
            </a:r>
            <a:endParaRPr lang="en-CA" sz="1500" dirty="0">
              <a:solidFill>
                <a:srgbClr val="3C3C3B"/>
              </a:solidFill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99351"/>
            <a:ext cx="397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400" b="1" dirty="0" smtClean="0">
                <a:solidFill>
                  <a:schemeClr val="accent3"/>
                </a:solidFill>
                <a:latin typeface="Arial"/>
              </a:rPr>
              <a:t>Distribution </a:t>
            </a:r>
            <a:r>
              <a:rPr lang="en-CA" sz="1400" b="1" dirty="0">
                <a:solidFill>
                  <a:schemeClr val="accent3"/>
                </a:solidFill>
                <a:latin typeface="Arial"/>
              </a:rPr>
              <a:t>of applications for each process</a:t>
            </a:r>
            <a:endParaRPr lang="en-CA" sz="1400" b="1" dirty="0">
              <a:solidFill>
                <a:schemeClr val="accent3"/>
              </a:solidFill>
              <a:latin typeface="Arial"/>
            </a:endParaRPr>
          </a:p>
        </p:txBody>
      </p:sp>
      <p:graphicFrame>
        <p:nvGraphicFramePr>
          <p:cNvPr id="4" name="Table 3" descr="Distribution of applications for each process" title="Distribution of applica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72134"/>
              </p:ext>
            </p:extLst>
          </p:nvPr>
        </p:nvGraphicFramePr>
        <p:xfrm>
          <a:off x="4338369" y="1300068"/>
          <a:ext cx="4495800" cy="203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</a:tblGrid>
              <a:tr h="947872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Group</a:t>
                      </a:r>
                      <a:r>
                        <a:rPr lang="en-CA" sz="11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 (25% of applications)</a:t>
                      </a:r>
                    </a:p>
                    <a:p>
                      <a:pPr lvl="1"/>
                      <a:r>
                        <a:rPr lang="en-CA" sz="11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Reviewer A: Traditional</a:t>
                      </a:r>
                    </a:p>
                    <a:p>
                      <a:pPr lvl="1"/>
                      <a:r>
                        <a:rPr lang="en-CA" sz="11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Reviewer B: Traditional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Group 2 (25% of applications)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Reviewer A: Traditional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Reviewer B: Anonymized Recruitment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EF"/>
                    </a:solidFill>
                  </a:tcPr>
                </a:tc>
              </a:tr>
              <a:tr h="1085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Group 3 (25% of applications)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Reviewer A: Anonymized Recruitment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Reviewer B: Traditional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Group 4 </a:t>
                      </a: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(25% of applications)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Reviewer A: Anonymized Recruitment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Reviewer B: Anonymized Recruitment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316413" y="3460750"/>
            <a:ext cx="4781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500" dirty="0" smtClean="0">
                <a:solidFill>
                  <a:srgbClr val="3C3C3B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For each process, two reviewers were asked to assess all applications independently and were instructed not to consult each other during their assessment.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4762501"/>
            <a:ext cx="2895600" cy="274637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prstClr val="white"/>
                </a:solidFill>
                <a:latin typeface="Arial"/>
              </a:rPr>
              <a:t>Anonymized </a:t>
            </a:r>
            <a:r>
              <a:rPr lang="en-CA" dirty="0">
                <a:solidFill>
                  <a:prstClr val="white"/>
                </a:solidFill>
                <a:latin typeface="Arial"/>
              </a:rPr>
              <a:t>Recruitment Pilot Project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defRPr/>
            </a:pPr>
            <a:fld id="{6E2F765C-C908-4F44-AAC1-8B59E7737439}" type="slidenum">
              <a:rPr lang="en-CA" altLang="en-US" smtClean="0">
                <a:solidFill>
                  <a:prstClr val="white"/>
                </a:solidFill>
                <a:latin typeface="Arial"/>
              </a:rPr>
              <a:pPr>
                <a:defRPr/>
              </a:pPr>
              <a:t>4</a:t>
            </a:fld>
            <a:endParaRPr lang="en-CA" altLang="en-US" dirty="0" smtClean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4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7150"/>
            <a:ext cx="7239000" cy="58616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600"/>
              </a:spcAft>
              <a:defRPr/>
            </a:pPr>
            <a:r>
              <a:rPr lang="en-CA" sz="2800" b="1" dirty="0" smtClean="0">
                <a:latin typeface="+mj-lt"/>
              </a:rPr>
              <a:t>Overview of Methodology</a:t>
            </a:r>
            <a:endParaRPr lang="en-CA" sz="2800" b="1" dirty="0">
              <a:latin typeface="+mj-lt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090" y="895350"/>
            <a:ext cx="76938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The personal information in a number of these application was redacted. Redacted </a:t>
            </a:r>
            <a:r>
              <a:rPr lang="en-CA" sz="1400" dirty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information included</a:t>
            </a:r>
            <a:r>
              <a:rPr lang="en-CA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endParaRPr lang="en-CA" sz="1400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Last name, first name, initials and any other references to the candidate’s name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Citizenship and country of origin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Mailing address(</a:t>
            </a:r>
            <a:r>
              <a:rPr lang="en-CA" altLang="en-US" sz="1400" dirty="0" err="1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es</a:t>
            </a: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) and telephone number(s)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Educational institutions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Any references to organizations, businesses and establishments where general training and professional experience were acquired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Languages spoken and written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Any references to geographical locations, other than those related to a professional association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Any references that may compromise employment equity, other than to the female gender 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Any references to religion</a:t>
            </a: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altLang="en-US" sz="1400" dirty="0" smtClean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Any references to publications (university or other)</a:t>
            </a:r>
          </a:p>
          <a:p>
            <a:pPr lvl="2">
              <a:spcAft>
                <a:spcPts val="0"/>
              </a:spcAft>
            </a:pPr>
            <a:endParaRPr lang="en-CA" altLang="en-US" sz="1400" dirty="0" smtClean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4812506"/>
            <a:ext cx="2895600" cy="184150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latin typeface="+mj-lt"/>
              </a:rPr>
              <a:t>Anonymized </a:t>
            </a:r>
            <a:r>
              <a:rPr lang="en-CA" dirty="0">
                <a:latin typeface="+mj-lt"/>
              </a:rPr>
              <a:t>Recruitment Pilot Project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defRPr/>
            </a:pPr>
            <a:fld id="{95DB2F0A-47B5-45B0-9E3D-0770583DED51}" type="slidenum">
              <a:rPr lang="en-CA" alt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5</a:t>
            </a:fld>
            <a:endParaRPr lang="en-CA" alt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5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3316"/>
            <a:ext cx="6705600" cy="590550"/>
          </a:xfrm>
        </p:spPr>
        <p:txBody>
          <a:bodyPr/>
          <a:lstStyle/>
          <a:p>
            <a:pPr algn="ctr">
              <a:defRPr/>
            </a:pPr>
            <a:r>
              <a:rPr lang="en-CA" sz="2800" b="1" dirty="0" smtClean="0">
                <a:latin typeface="+mj-lt"/>
              </a:rPr>
              <a:t>What we looked at</a:t>
            </a:r>
            <a:endParaRPr lang="en-CA" sz="2800" b="1" dirty="0">
              <a:latin typeface="+mj-lt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748903" y="1200150"/>
            <a:ext cx="76461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	</a:t>
            </a:r>
            <a:r>
              <a:rPr lang="en-CA" altLang="en-US" sz="1600" dirty="0" smtClean="0"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An analysis </a:t>
            </a:r>
            <a:r>
              <a:rPr lang="en-CA" altLang="en-US" sz="1600" dirty="0"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was undertaken to assess the effect of various factors on the applicants’ screen-in rates. The following variables </a:t>
            </a:r>
            <a:r>
              <a:rPr lang="en-CA" altLang="en-US" sz="1600" dirty="0" smtClean="0"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were included </a:t>
            </a:r>
            <a:r>
              <a:rPr lang="en-CA" altLang="en-US" sz="1600" dirty="0"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in the analysis : </a:t>
            </a:r>
          </a:p>
          <a:p>
            <a:pPr lvl="1" algn="just">
              <a:spcBef>
                <a:spcPct val="0"/>
              </a:spcBef>
            </a:pPr>
            <a:endParaRPr lang="en-CA" altLang="en-US" sz="1600" dirty="0" smtClean="0"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 algn="just">
              <a:spcBef>
                <a:spcPct val="0"/>
              </a:spcBef>
            </a:pPr>
            <a:r>
              <a:rPr lang="en-CA" altLang="en-US" sz="1600" dirty="0" smtClean="0">
                <a:ea typeface="Georgia" panose="02040502050405020303" pitchFamily="18" charset="0"/>
                <a:cs typeface="Georgia" panose="02040502050405020303" pitchFamily="18" charset="0"/>
              </a:rPr>
              <a:t>Assessment </a:t>
            </a:r>
            <a:r>
              <a:rPr lang="en-CA" altLang="en-US" sz="1600" dirty="0">
                <a:ea typeface="Georgia" panose="02040502050405020303" pitchFamily="18" charset="0"/>
                <a:cs typeface="Georgia" panose="02040502050405020303" pitchFamily="18" charset="0"/>
              </a:rPr>
              <a:t>methods </a:t>
            </a:r>
            <a:r>
              <a:rPr lang="en-CA" altLang="en-US" sz="1600" dirty="0" smtClean="0">
                <a:ea typeface="Georgia" panose="02040502050405020303" pitchFamily="18" charset="0"/>
                <a:cs typeface="Georgia" panose="02040502050405020303" pitchFamily="18" charset="0"/>
              </a:rPr>
              <a:t>(Anonymized </a:t>
            </a:r>
            <a:r>
              <a:rPr lang="en-CA" altLang="en-US" sz="1600" dirty="0">
                <a:ea typeface="Georgia" panose="02040502050405020303" pitchFamily="18" charset="0"/>
                <a:cs typeface="Georgia" panose="02040502050405020303" pitchFamily="18" charset="0"/>
              </a:rPr>
              <a:t>and Traditional); </a:t>
            </a:r>
          </a:p>
          <a:p>
            <a:pPr lvl="1" algn="just">
              <a:spcBef>
                <a:spcPct val="0"/>
              </a:spcBef>
            </a:pPr>
            <a:r>
              <a:rPr lang="en-CA" altLang="en-US" sz="1600" dirty="0">
                <a:ea typeface="Georgia" panose="02040502050405020303" pitchFamily="18" charset="0"/>
                <a:cs typeface="Georgia" panose="02040502050405020303" pitchFamily="18" charset="0"/>
              </a:rPr>
              <a:t>Visible minority status;</a:t>
            </a:r>
          </a:p>
          <a:p>
            <a:pPr lvl="1" algn="just">
              <a:spcBef>
                <a:spcPct val="0"/>
              </a:spcBef>
            </a:pPr>
            <a:r>
              <a:rPr lang="en-CA" altLang="en-US" sz="1600" dirty="0">
                <a:ea typeface="Georgia" panose="02040502050405020303" pitchFamily="18" charset="0"/>
                <a:cs typeface="Georgia" panose="02040502050405020303" pitchFamily="18" charset="0"/>
              </a:rPr>
              <a:t>Occupational category; </a:t>
            </a:r>
          </a:p>
          <a:p>
            <a:pPr lvl="1" algn="just">
              <a:spcBef>
                <a:spcPct val="0"/>
              </a:spcBef>
            </a:pPr>
            <a:r>
              <a:rPr lang="en-CA" altLang="en-US" sz="1600" dirty="0">
                <a:ea typeface="Georgia" panose="02040502050405020303" pitchFamily="18" charset="0"/>
                <a:cs typeface="Georgia" panose="02040502050405020303" pitchFamily="18" charset="0"/>
              </a:rPr>
              <a:t>Experience in the Federal Public Service; </a:t>
            </a:r>
          </a:p>
          <a:p>
            <a:pPr lvl="1" algn="just">
              <a:spcBef>
                <a:spcPct val="0"/>
              </a:spcBef>
            </a:pPr>
            <a:r>
              <a:rPr lang="en-CA" altLang="en-US" sz="1600" dirty="0">
                <a:ea typeface="Georgia" panose="02040502050405020303" pitchFamily="18" charset="0"/>
                <a:cs typeface="Georgia" panose="02040502050405020303" pitchFamily="18" charset="0"/>
              </a:rPr>
              <a:t>Number of essential qualifications required;</a:t>
            </a:r>
          </a:p>
          <a:p>
            <a:pPr lvl="1" algn="just">
              <a:spcBef>
                <a:spcPct val="0"/>
              </a:spcBef>
            </a:pPr>
            <a:r>
              <a:rPr lang="en-CA" altLang="en-US" sz="1600" dirty="0">
                <a:ea typeface="Georgia" panose="02040502050405020303" pitchFamily="18" charset="0"/>
                <a:cs typeface="Georgia" panose="02040502050405020303" pitchFamily="18" charset="0"/>
              </a:rPr>
              <a:t>Order in which applications are reviewed</a:t>
            </a:r>
            <a:r>
              <a:rPr lang="en-CA" altLang="en-US" sz="1600" dirty="0" smtClean="0"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endParaRPr lang="en-CA" altLang="en-US" sz="1600" dirty="0"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562600" y="4767263"/>
            <a:ext cx="2895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Anonymized Recruitment Pilot Project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defRPr/>
            </a:pPr>
            <a:fld id="{83CEF560-E604-4CC0-946F-4BDC17112EE1}" type="slidenum">
              <a:rPr lang="en-CA" alt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6</a:t>
            </a:fld>
            <a:endParaRPr lang="en-CA" alt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8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8088"/>
            <a:ext cx="4419600" cy="712788"/>
          </a:xfrm>
        </p:spPr>
        <p:txBody>
          <a:bodyPr/>
          <a:lstStyle/>
          <a:p>
            <a:pPr algn="ctr">
              <a:defRPr/>
            </a:pPr>
            <a:r>
              <a:rPr lang="en-CA" sz="2800" b="1" dirty="0" smtClean="0">
                <a:latin typeface="+mj-lt"/>
              </a:rPr>
              <a:t>Key Findings</a:t>
            </a:r>
            <a:endParaRPr lang="en-CA" sz="2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869438"/>
            <a:ext cx="8001000" cy="981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Clr>
                <a:srgbClr val="007F70"/>
              </a:buClr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was no net benefit or disadvantage of the AR assessment method for visible minorities. However, AR significantly reduces the rate of being screened-in for all other candidates.</a:t>
            </a:r>
            <a:endParaRPr lang="en-CA" alt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240" y="2078151"/>
            <a:ext cx="625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A995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Screen-In Rates by Assessment Method and Visible Minority </a:t>
            </a:r>
            <a:r>
              <a:rPr lang="en-CA" b="1" dirty="0" smtClean="0">
                <a:solidFill>
                  <a:srgbClr val="00A995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Status</a:t>
            </a:r>
            <a:endParaRPr lang="en-CA" sz="1600" dirty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 descr="Screen-In Rates by Assessment Method and Visible Minority Status" title="Screen-In Rates by Visible Minority Statu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37819"/>
              </p:ext>
            </p:extLst>
          </p:nvPr>
        </p:nvGraphicFramePr>
        <p:xfrm>
          <a:off x="1392238" y="2500966"/>
          <a:ext cx="6359525" cy="1617644"/>
        </p:xfrm>
        <a:graphic>
          <a:graphicData uri="http://schemas.openxmlformats.org/drawingml/2006/table">
            <a:tbl>
              <a:tblPr firstRow="1" firstCol="1" bandRow="1"/>
              <a:tblGrid>
                <a:gridCol w="2726121"/>
                <a:gridCol w="1816702"/>
                <a:gridCol w="1816702"/>
              </a:tblGrid>
              <a:tr h="480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Members of Visible Minorities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Other Candidates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</a:tr>
              <a:tr h="35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Traditional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47.3%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48.7%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Anonymized Recruitment (AR)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46.0%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42.0%</a:t>
                      </a:r>
                      <a:r>
                        <a:rPr lang="en-CA" sz="14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 The difference between the assessment methods is statistically significant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4767262"/>
            <a:ext cx="2895600" cy="274637"/>
          </a:xfrm>
        </p:spPr>
        <p:txBody>
          <a:bodyPr/>
          <a:lstStyle/>
          <a:p>
            <a:pPr>
              <a:defRPr/>
            </a:pPr>
            <a:r>
              <a:rPr lang="en-CA" dirty="0">
                <a:latin typeface="+mj-lt"/>
              </a:rPr>
              <a:t>Name-Blind Recruitment Pilot Project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defRPr/>
            </a:pPr>
            <a:fld id="{35CF6364-0215-400A-939D-70D1036BF4D1}" type="slidenum">
              <a:rPr lang="en-CA" alt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7</a:t>
            </a:fld>
            <a:endParaRPr lang="en-CA" altLang="en-US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0"/>
            <a:ext cx="6477000" cy="784226"/>
          </a:xfrm>
        </p:spPr>
        <p:txBody>
          <a:bodyPr/>
          <a:lstStyle/>
          <a:p>
            <a:pPr algn="ctr">
              <a:defRPr/>
            </a:pPr>
            <a:r>
              <a:rPr lang="en-CA" sz="2800" b="1" dirty="0" smtClean="0">
                <a:latin typeface="+mj-lt"/>
              </a:rPr>
              <a:t>Additional findings</a:t>
            </a:r>
            <a:endParaRPr lang="en-CA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" y="712788"/>
            <a:ext cx="8343900" cy="940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CA" dirty="0" smtClean="0"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buClr>
                <a:srgbClr val="007F70"/>
              </a:buClr>
            </a:pPr>
            <a:r>
              <a:rPr lang="en-CA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Candidates with Federal Public Service experience have higher screen-in rates. This effect exists for all candidates across assessment methods.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963" y="1690122"/>
            <a:ext cx="734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A995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Screen-In Rates by Screening Method and Experience in Federal Public </a:t>
            </a:r>
            <a:r>
              <a:rPr lang="en-CA" b="1" dirty="0" smtClean="0">
                <a:solidFill>
                  <a:srgbClr val="00A995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</a:t>
            </a:r>
            <a:endParaRPr lang="en-CA" sz="1600" dirty="0"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 descr="Screen-In Rates by Screening Method and Experience in Federal Public Service" title="Screen-In Rates Experience in Federal Public Servic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76306"/>
              </p:ext>
            </p:extLst>
          </p:nvPr>
        </p:nvGraphicFramePr>
        <p:xfrm>
          <a:off x="1028701" y="2096209"/>
          <a:ext cx="7086599" cy="1542341"/>
        </p:xfrm>
        <a:graphic>
          <a:graphicData uri="http://schemas.openxmlformats.org/drawingml/2006/table">
            <a:tbl>
              <a:tblPr firstRow="1" firstCol="1" bandRow="1"/>
              <a:tblGrid>
                <a:gridCol w="2590799"/>
                <a:gridCol w="2362199"/>
                <a:gridCol w="2133601"/>
              </a:tblGrid>
              <a:tr h="588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 in Federal Public Service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Experience in Federal Public Service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F9A"/>
                    </a:solidFill>
                  </a:tcPr>
                </a:tc>
              </a:tr>
              <a:tr h="280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Traditional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54.8%</a:t>
                      </a: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43.2%</a:t>
                      </a:r>
                      <a:r>
                        <a:rPr lang="en-CA" sz="1600" dirty="0"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Anonymized </a:t>
                      </a: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Recruitment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48.7%</a:t>
                      </a:r>
                      <a:r>
                        <a:rPr lang="en-CA" sz="1600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39.1%</a:t>
                      </a:r>
                      <a:r>
                        <a:rPr lang="en-CA" sz="1600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0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 The difference between the screening methods is statistically significant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orgia" panose="02040502050405020303" pitchFamily="18" charset="0"/>
                          <a:cs typeface="Calibri" panose="020F0502020204030204" pitchFamily="34" charset="0"/>
                        </a:rPr>
                        <a:t>* The difference within the same screening methods is statistically significant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3739167"/>
            <a:ext cx="8534400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  <a:buClr>
                <a:srgbClr val="007F70"/>
              </a:buClr>
            </a:pPr>
            <a:r>
              <a:rPr lang="en-CA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effect of Federal Public Service experience is essentially the same for visible minorities and all other candidates.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4767262"/>
            <a:ext cx="2895600" cy="274637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latin typeface="+mj-lt"/>
              </a:rPr>
              <a:t>Anonymized </a:t>
            </a:r>
            <a:r>
              <a:rPr lang="en-CA" dirty="0">
                <a:latin typeface="+mj-lt"/>
              </a:rPr>
              <a:t>Recruitment Pilot Project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defRPr/>
            </a:pPr>
            <a:fld id="{49D190DE-4711-4273-AA73-7A20BB752222}" type="slidenum">
              <a:rPr lang="en-CA" alt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8</a:t>
            </a:fld>
            <a:endParaRPr lang="en-CA" altLang="en-US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8"/>
            <a:ext cx="8382000" cy="762000"/>
          </a:xfrm>
        </p:spPr>
        <p:txBody>
          <a:bodyPr/>
          <a:lstStyle/>
          <a:p>
            <a:pPr algn="ctr">
              <a:defRPr/>
            </a:pPr>
            <a:r>
              <a:rPr lang="en-CA" sz="2800" b="1" dirty="0" smtClean="0">
                <a:latin typeface="+mj-lt"/>
              </a:rPr>
              <a:t>Challenges and considerations</a:t>
            </a:r>
            <a:endParaRPr lang="en-CA" sz="2800" b="1" dirty="0">
              <a:latin typeface="+mj-lt"/>
            </a:endParaRP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228600" y="774262"/>
            <a:ext cx="8686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B"/>
                </a:solidFill>
                <a:latin typeface="+mj-lt"/>
              </a:rPr>
              <a:t>Anonymizing </a:t>
            </a:r>
            <a:r>
              <a:rPr lang="en-US" dirty="0" smtClean="0">
                <a:solidFill>
                  <a:srgbClr val="3C3C3B"/>
                </a:solidFill>
                <a:latin typeface="+mj-lt"/>
              </a:rPr>
              <a:t>candidates’ </a:t>
            </a:r>
            <a:r>
              <a:rPr lang="en-US" dirty="0">
                <a:solidFill>
                  <a:srgbClr val="3C3C3B"/>
                </a:solidFill>
                <a:latin typeface="+mj-lt"/>
              </a:rPr>
              <a:t>information proved to be </a:t>
            </a:r>
            <a:r>
              <a:rPr lang="en-US" dirty="0" err="1" smtClean="0">
                <a:solidFill>
                  <a:srgbClr val="3C3C3B"/>
                </a:solidFill>
                <a:latin typeface="+mj-lt"/>
              </a:rPr>
              <a:t>labour</a:t>
            </a:r>
            <a:r>
              <a:rPr lang="en-US" dirty="0" smtClean="0">
                <a:solidFill>
                  <a:srgbClr val="3C3C3B"/>
                </a:solidFill>
                <a:latin typeface="+mj-lt"/>
              </a:rPr>
              <a:t> </a:t>
            </a:r>
            <a:r>
              <a:rPr lang="en-US" dirty="0">
                <a:solidFill>
                  <a:srgbClr val="3C3C3B"/>
                </a:solidFill>
                <a:latin typeface="+mj-lt"/>
              </a:rPr>
              <a:t>intensive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C3C3B"/>
                </a:solidFill>
                <a:latin typeface="+mj-lt"/>
              </a:rPr>
              <a:t>Depending on position being staffed more or less info is to be redacted</a:t>
            </a:r>
            <a:endParaRPr lang="en-US" sz="1600" dirty="0">
              <a:solidFill>
                <a:srgbClr val="3C3C3B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C3C3B"/>
                </a:solidFill>
                <a:latin typeface="+mj-lt"/>
              </a:rPr>
              <a:t>Letters and CV need to be carefully reviewed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  <a:latin typeface="+mj-lt"/>
              </a:rPr>
              <a:t>Complete </a:t>
            </a:r>
            <a:r>
              <a:rPr lang="en-US" dirty="0">
                <a:solidFill>
                  <a:srgbClr val="3C3C3B"/>
                </a:solidFill>
                <a:latin typeface="+mj-lt"/>
              </a:rPr>
              <a:t>anonymization </a:t>
            </a:r>
            <a:r>
              <a:rPr lang="en-US" dirty="0" smtClean="0">
                <a:solidFill>
                  <a:srgbClr val="3C3C3B"/>
                </a:solidFill>
                <a:latin typeface="+mj-lt"/>
              </a:rPr>
              <a:t>is </a:t>
            </a:r>
            <a:r>
              <a:rPr lang="en-US" dirty="0">
                <a:solidFill>
                  <a:srgbClr val="3C3C3B"/>
                </a:solidFill>
                <a:latin typeface="+mj-lt"/>
              </a:rPr>
              <a:t>not </a:t>
            </a:r>
            <a:r>
              <a:rPr lang="en-US" dirty="0" smtClean="0">
                <a:solidFill>
                  <a:srgbClr val="3C3C3B"/>
                </a:solidFill>
                <a:latin typeface="+mj-lt"/>
              </a:rPr>
              <a:t>always possible </a:t>
            </a:r>
            <a:r>
              <a:rPr lang="en-US" dirty="0">
                <a:solidFill>
                  <a:srgbClr val="3C3C3B"/>
                </a:solidFill>
                <a:latin typeface="+mj-lt"/>
              </a:rPr>
              <a:t>or preferable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C3C3B"/>
                </a:solidFill>
                <a:latin typeface="+mj-lt"/>
              </a:rPr>
              <a:t>Risk of removing skill related information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  <a:latin typeface="+mj-lt"/>
              </a:rPr>
              <a:t>There </a:t>
            </a:r>
            <a:r>
              <a:rPr lang="en-US" dirty="0">
                <a:solidFill>
                  <a:srgbClr val="3C3C3B"/>
                </a:solidFill>
                <a:latin typeface="+mj-lt"/>
              </a:rPr>
              <a:t>are some inherent limitations to the pilot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C3C3B"/>
                </a:solidFill>
                <a:latin typeface="+mj-lt"/>
              </a:rPr>
              <a:t>Hiring managers were aware of their participation in the pilot project which may have influenced their screening decisions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C3C3B"/>
                </a:solidFill>
                <a:latin typeface="+mj-lt"/>
              </a:rPr>
              <a:t>No </a:t>
            </a:r>
            <a:r>
              <a:rPr lang="en-US" sz="1600" dirty="0">
                <a:solidFill>
                  <a:srgbClr val="3C3C3B"/>
                </a:solidFill>
                <a:latin typeface="+mj-lt"/>
              </a:rPr>
              <a:t>matter how good quality control is – maybe some information left </a:t>
            </a:r>
            <a:r>
              <a:rPr lang="en-US" sz="1600" dirty="0" smtClean="0">
                <a:solidFill>
                  <a:srgbClr val="3C3C3B"/>
                </a:solidFill>
                <a:latin typeface="+mj-lt"/>
              </a:rPr>
              <a:t>behind</a:t>
            </a:r>
          </a:p>
          <a:p>
            <a:pPr>
              <a:buFont typeface="Arial" panose="020B0604020202020204" pitchFamily="34" charset="0"/>
              <a:buChar char="•"/>
              <a:tabLst>
                <a:tab pos="2779713" algn="l"/>
              </a:tabLst>
            </a:pPr>
            <a:r>
              <a:rPr lang="en-US" dirty="0" smtClean="0">
                <a:solidFill>
                  <a:srgbClr val="3C3C3B"/>
                </a:solidFill>
                <a:latin typeface="+mj-lt"/>
              </a:rPr>
              <a:t>Making inferences to the whole of the public service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2779713" algn="l"/>
              </a:tabLst>
            </a:pPr>
            <a:r>
              <a:rPr lang="en-US" sz="1600" dirty="0" smtClean="0">
                <a:solidFill>
                  <a:srgbClr val="3C3C3B"/>
                </a:solidFill>
                <a:latin typeface="+mj-lt"/>
              </a:rPr>
              <a:t>Pilot project relied on volunteer organizations and a non-random selection of recruitment processes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2779713" algn="l"/>
              </a:tabLst>
            </a:pPr>
            <a:r>
              <a:rPr lang="en-US" sz="1600" dirty="0" smtClean="0">
                <a:solidFill>
                  <a:srgbClr val="3C3C3B"/>
                </a:solidFill>
                <a:latin typeface="+mj-lt"/>
              </a:rPr>
              <a:t>Pilot project must be considered as one source of information on the potential benefits of </a:t>
            </a:r>
            <a:r>
              <a:rPr lang="en-US" sz="1600" dirty="0">
                <a:solidFill>
                  <a:srgbClr val="3C3C3B"/>
                </a:solidFill>
                <a:latin typeface="+mj-lt"/>
              </a:rPr>
              <a:t>A</a:t>
            </a:r>
            <a:r>
              <a:rPr lang="en-US" sz="1600" dirty="0" smtClean="0">
                <a:solidFill>
                  <a:srgbClr val="3C3C3B"/>
                </a:solidFill>
                <a:latin typeface="+mj-lt"/>
              </a:rPr>
              <a:t>R in our organizational context</a:t>
            </a:r>
            <a:endParaRPr lang="en-CA" altLang="en-US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4767262"/>
            <a:ext cx="2895600" cy="274637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latin typeface="+mj-lt"/>
              </a:rPr>
              <a:t>Anonymized </a:t>
            </a:r>
            <a:r>
              <a:rPr lang="en-CA" dirty="0">
                <a:latin typeface="+mj-lt"/>
              </a:rPr>
              <a:t>Recruitment Pilot Project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defRPr/>
            </a:pPr>
            <a:fld id="{703FCE7D-5AAD-4229-8BEA-24D525B2DC43}" type="slidenum">
              <a:rPr lang="en-CA" alt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9</a:t>
            </a:fld>
            <a:endParaRPr lang="en-CA" altLang="en-US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CFP-PSC 2014">
      <a:dk1>
        <a:srgbClr val="3C3C3B"/>
      </a:dk1>
      <a:lt1>
        <a:sysClr val="window" lastClr="FFFFFF"/>
      </a:lt1>
      <a:dk2>
        <a:srgbClr val="777877"/>
      </a:dk2>
      <a:lt2>
        <a:srgbClr val="FFFFFF"/>
      </a:lt2>
      <a:accent1>
        <a:srgbClr val="00A995"/>
      </a:accent1>
      <a:accent2>
        <a:srgbClr val="9ACA3C"/>
      </a:accent2>
      <a:accent3>
        <a:srgbClr val="3FAF9A"/>
      </a:accent3>
      <a:accent4>
        <a:srgbClr val="A1D554"/>
      </a:accent4>
      <a:accent5>
        <a:srgbClr val="79CCBE"/>
      </a:accent5>
      <a:accent6>
        <a:srgbClr val="C2E58E"/>
      </a:accent6>
      <a:hlink>
        <a:srgbClr val="2B9D83"/>
      </a:hlink>
      <a:folHlink>
        <a:srgbClr val="94D547"/>
      </a:folHlink>
    </a:clrScheme>
    <a:fontScheme name="Arial, Georgia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">
  <a:themeElements>
    <a:clrScheme name="CFP-PSC 2014">
      <a:dk1>
        <a:srgbClr val="3C3C3B"/>
      </a:dk1>
      <a:lt1>
        <a:sysClr val="window" lastClr="FFFFFF"/>
      </a:lt1>
      <a:dk2>
        <a:srgbClr val="777877"/>
      </a:dk2>
      <a:lt2>
        <a:srgbClr val="FFFFFF"/>
      </a:lt2>
      <a:accent1>
        <a:srgbClr val="00A995"/>
      </a:accent1>
      <a:accent2>
        <a:srgbClr val="9ACA3C"/>
      </a:accent2>
      <a:accent3>
        <a:srgbClr val="3FAF9A"/>
      </a:accent3>
      <a:accent4>
        <a:srgbClr val="A1D554"/>
      </a:accent4>
      <a:accent5>
        <a:srgbClr val="79CCBE"/>
      </a:accent5>
      <a:accent6>
        <a:srgbClr val="C2E58E"/>
      </a:accent6>
      <a:hlink>
        <a:srgbClr val="2B9D83"/>
      </a:hlink>
      <a:folHlink>
        <a:srgbClr val="94D547"/>
      </a:folHlink>
    </a:clrScheme>
    <a:fontScheme name="Arial, Georgia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37049</TotalTime>
  <Words>1108</Words>
  <Application>Microsoft Office PowerPoint</Application>
  <PresentationFormat>On-screen Show (16:9)</PresentationFormat>
  <Paragraphs>173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Georgia</vt:lpstr>
      <vt:lpstr>Symbol</vt:lpstr>
      <vt:lpstr>Times New Roman</vt:lpstr>
      <vt:lpstr>Presentation</vt:lpstr>
      <vt:lpstr>1_Presentation</vt:lpstr>
      <vt:lpstr>Anonymized Recruitment  Pilot Project  Results and Next Steps</vt:lpstr>
      <vt:lpstr>Background</vt:lpstr>
      <vt:lpstr>Pilot Objective</vt:lpstr>
      <vt:lpstr>Overview of Methodology </vt:lpstr>
      <vt:lpstr>Overview of Methodology</vt:lpstr>
      <vt:lpstr>What we looked at</vt:lpstr>
      <vt:lpstr>Key Findings</vt:lpstr>
      <vt:lpstr>Additional findings</vt:lpstr>
      <vt:lpstr>Challenges and considerations</vt:lpstr>
      <vt:lpstr>Next steps</vt:lpstr>
      <vt:lpstr>Appendix A : Participating organizations</vt:lpstr>
    </vt:vector>
  </TitlesOfParts>
  <Company>PSC-CFP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mhammer</dc:creator>
  <cp:lastModifiedBy>Shawn Robertson</cp:lastModifiedBy>
  <cp:revision>1537</cp:revision>
  <cp:lastPrinted>2018-02-13T20:18:43Z</cp:lastPrinted>
  <dcterms:created xsi:type="dcterms:W3CDTF">2014-07-16T17:40:52Z</dcterms:created>
  <dcterms:modified xsi:type="dcterms:W3CDTF">2019-03-06T12:48:57Z</dcterms:modified>
</cp:coreProperties>
</file>