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5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6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8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9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0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6" r:id="rId2"/>
    <p:sldId id="310" r:id="rId3"/>
    <p:sldId id="317" r:id="rId4"/>
    <p:sldId id="324" r:id="rId5"/>
    <p:sldId id="281" r:id="rId6"/>
    <p:sldId id="282" r:id="rId7"/>
    <p:sldId id="321" r:id="rId8"/>
    <p:sldId id="301" r:id="rId9"/>
    <p:sldId id="314" r:id="rId10"/>
    <p:sldId id="323" r:id="rId11"/>
    <p:sldId id="287" r:id="rId12"/>
  </p:sldIdLst>
  <p:sldSz cx="12192000" cy="6858000"/>
  <p:notesSz cx="7010400" cy="9296400"/>
  <p:custDataLst>
    <p:tags r:id="rId14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C1B36EEE-E815-4E45-B31F-B8960BAD5DD5}">
          <p14:sldIdLst>
            <p14:sldId id="276"/>
            <p14:sldId id="310"/>
            <p14:sldId id="317"/>
            <p14:sldId id="324"/>
            <p14:sldId id="281"/>
            <p14:sldId id="282"/>
            <p14:sldId id="321"/>
            <p14:sldId id="301"/>
            <p14:sldId id="314"/>
            <p14:sldId id="323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Chantale Farley" initials="CF" lastIdx="4" clrIdx="6">
    <p:extLst/>
  </p:cmAuthor>
  <p:cmAuthor id="1" name="Manon Lebrun" initials="ML" lastIdx="3" clrIdx="0">
    <p:extLst/>
  </p:cmAuthor>
  <p:cmAuthor id="8" name="Cheryl Benoit-Cameron" initials="CB" lastIdx="16" clrIdx="7">
    <p:extLst/>
  </p:cmAuthor>
  <p:cmAuthor id="2" name="Angelina Adoquaye" initials="AA" lastIdx="16" clrIdx="1">
    <p:extLst/>
  </p:cmAuthor>
  <p:cmAuthor id="9" name="PDD" initials="n" lastIdx="2" clrIdx="8">
    <p:extLst/>
  </p:cmAuthor>
  <p:cmAuthor id="3" name="Yannick Fortin" initials="YF" lastIdx="2" clrIdx="2">
    <p:extLst/>
  </p:cmAuthor>
  <p:cmAuthor id="4" name="Valérie Cannavino" initials="VC" lastIdx="10" clrIdx="3">
    <p:extLst/>
  </p:cmAuthor>
  <p:cmAuthor id="5" name="Steven Davidson" initials="SD" lastIdx="6" clrIdx="4">
    <p:extLst/>
  </p:cmAuthor>
  <p:cmAuthor id="6" name="Christine Vallières" initials="CV" lastIdx="6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AE6"/>
    <a:srgbClr val="B9EDFF"/>
    <a:srgbClr val="9933FF"/>
    <a:srgbClr val="0099CC"/>
    <a:srgbClr val="33CCCC"/>
    <a:srgbClr val="0000FF"/>
    <a:srgbClr val="99CCFF"/>
    <a:srgbClr val="66CCFF"/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35" autoAdjust="0"/>
    <p:restoredTop sz="89771" autoAdjust="0"/>
  </p:normalViewPr>
  <p:slideViewPr>
    <p:cSldViewPr snapToGrid="0">
      <p:cViewPr varScale="1">
        <p:scale>
          <a:sx n="100" d="100"/>
          <a:sy n="100" d="100"/>
        </p:scale>
        <p:origin x="84" y="1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549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CA" smtClean="0"/>
              <a:t>ENDROIT</a:t>
            </a:r>
            <a:endParaRPr lang="fr-CA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Location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explosion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0.14811927016077606"/>
                  <c:y val="-9.9603220045744206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72 %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1594628299305272"/>
                  <c:y val="0.1231871767651600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 28 %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Régions</c:v>
                </c:pt>
                <c:pt idx="1">
                  <c:v>Administration centrale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0.72</c:v>
                </c:pt>
                <c:pt idx="1">
                  <c:v>0.28000000000000003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Type </a:t>
            </a:r>
            <a:r>
              <a:rPr lang="en-US" smtClean="0"/>
              <a:t>de poste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 of position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accent3">
                  <a:lumMod val="60000"/>
                  <a:lumOff val="40000"/>
                  <a:alpha val="64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30 %</a:t>
                    </a:r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700" dirty="0" smtClean="0"/>
                      <a:t>58 %</a:t>
                    </a:r>
                    <a:endParaRPr lang="en-US" sz="700" dirty="0"/>
                  </a:p>
                  <a:p>
                    <a:r>
                      <a:rPr lang="en-US" dirty="0" smtClean="0"/>
                      <a:t>GRC</a:t>
                    </a:r>
                    <a:endParaRPr lang="en-US" dirty="0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12 %</a:t>
                    </a:r>
                    <a:endParaRPr lang="en-US"/>
                  </a:p>
                  <a:p>
                    <a:r>
                      <a:rPr lang="en-US" sz="700" smtClean="0"/>
                      <a:t>Autres</a:t>
                    </a:r>
                    <a:r>
                      <a:rPr lang="en-US" sz="700" baseline="0" smtClean="0"/>
                      <a:t> min.</a:t>
                    </a:r>
                    <a:endParaRPr lang="en-US" sz="700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22188981064088875"/>
                  <c:y val="0.1214099715918551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70 %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Niveau d’entrée</c:v>
                </c:pt>
                <c:pt idx="1">
                  <c:v>Autre</c:v>
                </c:pt>
                <c:pt idx="2">
                  <c:v>GRC</c:v>
                </c:pt>
                <c:pt idx="3">
                  <c:v>Autres min.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1">
                  <c:v>0.23</c:v>
                </c:pt>
                <c:pt idx="2">
                  <c:v>0.57999999999999996</c:v>
                </c:pt>
                <c:pt idx="3">
                  <c:v>0.19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plitType val="pos"/>
        <c:splitPos val="2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0.32987</cdr:x>
      <cdr:y>0.35749</cdr:y>
    </cdr:from>
    <cdr:to>
      <cdr:x>0.53038</cdr:x>
      <cdr:y>0.86287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04285" y="1159253"/>
          <a:ext cx="914400" cy="16387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CA" sz="1100" dirty="0"/>
        </a:p>
      </cdr:txBody>
    </cdr:sp>
  </cdr:relSizeAnchor>
  <cdr:relSizeAnchor xmlns:cdr="http://schemas.openxmlformats.org/drawingml/2006/chartDrawing">
    <cdr:from>
      <cdr:x>0.36947</cdr:x>
      <cdr:y>0.33612</cdr:y>
    </cdr:from>
    <cdr:to>
      <cdr:x>0.54915</cdr:x>
      <cdr:y>0.60559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84886" y="1089947"/>
          <a:ext cx="819390" cy="8738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200" b="1" dirty="0" smtClean="0">
              <a:solidFill>
                <a:schemeClr val="bg1"/>
              </a:solidFill>
            </a:rPr>
            <a:t>CR-04</a:t>
          </a:r>
        </a:p>
        <a:p xmlns:a="http://schemas.openxmlformats.org/drawingml/2006/main">
          <a:r>
            <a:rPr lang="en-CA" sz="1200" b="1" dirty="0" smtClean="0">
              <a:solidFill>
                <a:schemeClr val="bg1"/>
              </a:solidFill>
            </a:rPr>
            <a:t>CR-05</a:t>
          </a:r>
        </a:p>
        <a:p xmlns:a="http://schemas.openxmlformats.org/drawingml/2006/main">
          <a:r>
            <a:rPr lang="en-CA" sz="1200" b="1" dirty="0" smtClean="0">
              <a:solidFill>
                <a:schemeClr val="bg1"/>
              </a:solidFill>
            </a:rPr>
            <a:t>PO-01</a:t>
          </a:r>
        </a:p>
        <a:p xmlns:a="http://schemas.openxmlformats.org/drawingml/2006/main">
          <a:r>
            <a:rPr lang="en-CA" sz="1200" b="1" dirty="0" smtClean="0">
              <a:solidFill>
                <a:schemeClr val="bg1"/>
              </a:solidFill>
            </a:rPr>
            <a:t>CS-01</a:t>
          </a:r>
          <a:endParaRPr lang="en-CA" sz="12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6978346-27C0-434A-BF42-18AC3CD7B2F4}" type="datetimeFigureOut">
              <a:rPr lang="en-CA" smtClean="0"/>
              <a:pPr/>
              <a:t>2019/09/05</a:t>
            </a:fld>
            <a:endParaRPr lang="fr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84AC47-932F-4808-9EC0-C40F80D91E7B}" type="slidenum">
              <a:rPr lang="en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42366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1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98511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10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34438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11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90559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2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9613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1217613" eaLnBrk="1" hangingPunct="1">
              <a:spcBef>
                <a:spcPct val="0"/>
              </a:spcBef>
              <a:defRPr/>
            </a:pPr>
            <a:endParaRPr lang="en-CA" altLang="en-US" dirty="0" smtClean="0"/>
          </a:p>
        </p:txBody>
      </p:sp>
      <p:sp>
        <p:nvSpPr>
          <p:cNvPr id="71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E9226C-7FD5-49E5-8CA6-C9655EF36F83}" type="slidenum">
              <a:rPr lang="en-CA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CA" alt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903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>
                <a:solidFill>
                  <a:prstClr val="black"/>
                </a:solidFill>
              </a:rPr>
              <a:pPr/>
              <a:t>4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611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5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75772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6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59786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7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64457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8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12466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2" marR="0" lvl="2" indent="-304792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rgbClr val="777877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84AC47-932F-4808-9EC0-C40F80D91E7B}" type="slidenum">
              <a:rPr lang="en-CA" smtClean="0"/>
              <a:pPr/>
              <a:t>9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327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uverture français premier - Cover French Firs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03445" y="932723"/>
            <a:ext cx="10972800" cy="3264363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CA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3445" y="4485117"/>
            <a:ext cx="7584843" cy="1752600"/>
          </a:xfrm>
        </p:spPr>
        <p:txBody>
          <a:bodyPr>
            <a:normAutofit/>
          </a:bodyPr>
          <a:lstStyle>
            <a:lvl1pPr marL="0" indent="0" algn="l">
              <a:buNone/>
              <a:defRPr sz="3200" cap="all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9620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dirty="0" smtClean="0"/>
              <a:t>Click to edit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5904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dirty="0" smtClean="0"/>
              <a:t>Click icon to add picture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57839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63930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28251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819400"/>
            <a:ext cx="10058400" cy="1143000"/>
          </a:xfrm>
        </p:spPr>
        <p:txBody>
          <a:bodyPr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pic>
        <p:nvPicPr>
          <p:cNvPr id="8" name="Image 7" descr="pscfrenc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400" y="304800"/>
            <a:ext cx="5689600" cy="26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9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English first - Couverture Anglais premi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03445" y="932723"/>
            <a:ext cx="10972800" cy="32643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CA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3445" y="4485117"/>
            <a:ext cx="7584843" cy="1752600"/>
          </a:xfrm>
        </p:spPr>
        <p:txBody>
          <a:bodyPr>
            <a:normAutofit/>
          </a:bodyPr>
          <a:lstStyle>
            <a:lvl1pPr marL="0" indent="0" algn="l">
              <a:buNone/>
              <a:defRPr sz="3200" cap="all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32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1424" y="3886200"/>
            <a:ext cx="9451776" cy="1752600"/>
          </a:xfrm>
        </p:spPr>
        <p:txBody>
          <a:bodyPr>
            <a:normAutofit/>
          </a:bodyPr>
          <a:lstStyle>
            <a:lvl1pPr marL="0" indent="0" algn="l">
              <a:buNone/>
              <a:defRPr sz="3200" cap="all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7654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6961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101076"/>
            <a:ext cx="10363200" cy="1667901"/>
          </a:xfrm>
        </p:spPr>
        <p:txBody>
          <a:bodyPr anchor="t"/>
          <a:lstStyle>
            <a:lvl1pPr algn="l">
              <a:defRPr sz="5333" b="0" cap="all"/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604797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0092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9683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520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0720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2514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2"/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02DFE686-1B44-4F52-AF25-41F70B597F4C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2149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4800" kern="1200" cap="all" baseline="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j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chart" Target="../charts/chart2.xml"/><Relationship Id="rId5" Type="http://schemas.openxmlformats.org/officeDocument/2006/relationships/tags" Target="../tags/tag17.xml"/><Relationship Id="rId10" Type="http://schemas.openxmlformats.org/officeDocument/2006/relationships/chart" Target="../charts/chart1.xml"/><Relationship Id="rId4" Type="http://schemas.openxmlformats.org/officeDocument/2006/relationships/tags" Target="../tags/tag16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 smtClean="0"/>
              <a:t>RÉSULTATS DES RAPPORTS ORGANISATIONNELS DE 2017-2018 (IDRN-ANNEXE D)</a:t>
            </a:r>
            <a:endParaRPr lang="fr-CA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Réunion de la Commission</a:t>
            </a:r>
          </a:p>
          <a:p>
            <a:r>
              <a:rPr lang="fr-CA" dirty="0" smtClean="0"/>
              <a:t>20 novembre 2018</a:t>
            </a:r>
          </a:p>
          <a:p>
            <a:endParaRPr lang="fr-CA" dirty="0" smtClean="0"/>
          </a:p>
          <a:p>
            <a:r>
              <a:rPr lang="fr-CA" sz="2200" b="1" dirty="0" smtClean="0"/>
              <a:t>GCDocs : </a:t>
            </a:r>
            <a:r>
              <a:rPr lang="fr-CA" sz="2000" dirty="0" smtClean="0"/>
              <a:t>8333437  </a:t>
            </a:r>
            <a:endParaRPr lang="fr-CA" sz="2200" b="1" dirty="0" smtClean="0"/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34308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9675" y="127819"/>
            <a:ext cx="11052725" cy="1289818"/>
          </a:xfrm>
        </p:spPr>
        <p:txBody>
          <a:bodyPr/>
          <a:lstStyle/>
          <a:p>
            <a:pPr algn="ctr"/>
            <a:r>
              <a:rPr lang="fr-CA" sz="4000" dirty="0" smtClean="0"/>
              <a:t>ÉVALUATION CYCLIQUE — MISE À JOUR</a:t>
            </a:r>
            <a:endParaRPr lang="fr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29675" y="2396691"/>
            <a:ext cx="10802721" cy="2967203"/>
          </a:xfrm>
        </p:spPr>
        <p:txBody>
          <a:bodyPr anchor="ctr">
            <a:noAutofit/>
          </a:bodyPr>
          <a:lstStyle/>
          <a:p>
            <a:endParaRPr lang="fr-CA" sz="2000" dirty="0" smtClean="0">
              <a:latin typeface="+mj-lt"/>
            </a:endParaRPr>
          </a:p>
          <a:p>
            <a:endParaRPr lang="fr-CA" sz="2000" dirty="0">
              <a:latin typeface="+mj-lt"/>
            </a:endParaRPr>
          </a:p>
          <a:p>
            <a:endParaRPr lang="fr-CA" sz="2000" dirty="0" smtClean="0">
              <a:latin typeface="+mj-lt"/>
            </a:endParaRPr>
          </a:p>
          <a:p>
            <a:endParaRPr lang="fr-CA" sz="2000" dirty="0" smtClean="0">
              <a:latin typeface="+mj-lt"/>
            </a:endParaRPr>
          </a:p>
          <a:p>
            <a:endParaRPr lang="fr-CA" sz="2000" dirty="0">
              <a:latin typeface="+mj-lt"/>
            </a:endParaRPr>
          </a:p>
          <a:p>
            <a:endParaRPr lang="fr-CA" sz="2000" dirty="0" smtClean="0">
              <a:latin typeface="+mj-lt"/>
            </a:endParaRPr>
          </a:p>
          <a:p>
            <a:pPr marL="0" indent="0">
              <a:buNone/>
            </a:pPr>
            <a:endParaRPr lang="fr-CA" sz="2000" dirty="0">
              <a:latin typeface="+mj-lt"/>
            </a:endParaRPr>
          </a:p>
          <a:p>
            <a:endParaRPr lang="fr-CA" sz="1800" dirty="0" smtClean="0"/>
          </a:p>
          <a:p>
            <a:r>
              <a:rPr lang="fr-CA" sz="1800" dirty="0" smtClean="0"/>
              <a:t>Depuis la mise en œuvre de la Nouvelle orientation en dotation (NOD), 8 % (6/76) des organisations ont soumis leur rapport d’évaluation cyclique. Ce sont les suivantes : </a:t>
            </a:r>
          </a:p>
          <a:p>
            <a:endParaRPr lang="fr-CA" sz="1800" dirty="0" smtClean="0"/>
          </a:p>
          <a:p>
            <a:endParaRPr lang="fr-CA" sz="2000" dirty="0" smtClean="0">
              <a:latin typeface="+mj-lt"/>
            </a:endParaRPr>
          </a:p>
          <a:p>
            <a:endParaRPr lang="fr-CA" sz="2000" dirty="0" smtClean="0">
              <a:latin typeface="+mj-lt"/>
            </a:endParaRPr>
          </a:p>
          <a:p>
            <a:endParaRPr lang="fr-CA" sz="2000" dirty="0">
              <a:latin typeface="+mj-lt"/>
            </a:endParaRPr>
          </a:p>
          <a:p>
            <a:endParaRPr lang="fr-CA" sz="2000" dirty="0">
              <a:latin typeface="+mj-lt"/>
            </a:endParaRPr>
          </a:p>
          <a:p>
            <a:endParaRPr lang="fr-CA" sz="1800" dirty="0" smtClean="0"/>
          </a:p>
          <a:p>
            <a:endParaRPr lang="fr-CA" sz="1800" dirty="0" smtClean="0"/>
          </a:p>
          <a:p>
            <a:r>
              <a:rPr lang="fr-CA" sz="1800" dirty="0" smtClean="0"/>
              <a:t>L’analyse de ces rapports se poursuit, et ses résultats seront présentés au Comité exécutif de gestion (CEG) et au Comité des opérations de gestion (COG) dans un avenir rapproché.</a:t>
            </a:r>
          </a:p>
          <a:p>
            <a:pPr marL="0" indent="0">
              <a:buNone/>
            </a:pPr>
            <a:r>
              <a:rPr lang="fr-CA" sz="1800" dirty="0" smtClean="0"/>
              <a:t>_________________________________</a:t>
            </a:r>
          </a:p>
          <a:p>
            <a:pPr marL="0" indent="0">
              <a:buNone/>
            </a:pPr>
            <a:r>
              <a:rPr lang="fr-CA" sz="1800" dirty="0" smtClean="0"/>
              <a:t>*</a:t>
            </a:r>
            <a:r>
              <a:rPr lang="fr-CA" sz="1200" dirty="0" smtClean="0"/>
              <a:t>Demandé par la CFP </a:t>
            </a:r>
            <a:endParaRPr lang="fr-CA" sz="1200" dirty="0"/>
          </a:p>
          <a:p>
            <a:pPr marL="0" indent="0">
              <a:buNone/>
            </a:pPr>
            <a:endParaRPr lang="fr-CA" sz="1600" dirty="0" smtClean="0"/>
          </a:p>
          <a:p>
            <a:endParaRPr lang="fr-CA" sz="1600" dirty="0" smtClean="0"/>
          </a:p>
          <a:p>
            <a:endParaRPr lang="fr-CA" sz="1600" dirty="0"/>
          </a:p>
          <a:p>
            <a:pPr lvl="1"/>
            <a:endParaRPr lang="fr-CA" sz="2000" dirty="0" smtClean="0"/>
          </a:p>
          <a:p>
            <a:pPr lvl="1"/>
            <a:endParaRPr lang="fr-CA" sz="2000" dirty="0" smtClean="0"/>
          </a:p>
          <a:p>
            <a:pPr marL="609585" lvl="1" indent="0">
              <a:buNone/>
            </a:pPr>
            <a:endParaRPr lang="fr-CA" sz="2000" dirty="0" smtClean="0"/>
          </a:p>
          <a:p>
            <a:pPr lvl="1"/>
            <a:endParaRPr lang="fr-CA" sz="2000" dirty="0"/>
          </a:p>
          <a:p>
            <a:pPr marL="609585" lvl="1" indent="0">
              <a:buNone/>
            </a:pPr>
            <a:endParaRPr lang="fr-CA" sz="20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03956091"/>
              </p:ext>
            </p:extLst>
          </p:nvPr>
        </p:nvGraphicFramePr>
        <p:xfrm>
          <a:off x="2237222" y="2535607"/>
          <a:ext cx="7387626" cy="202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6674"/>
                <a:gridCol w="1880952"/>
              </a:tblGrid>
              <a:tr h="2976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Organisation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Cycle visé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Secrétariat des conférences intergouvernementales canadiennes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2016-2017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Affaires autochtones et du Nord Canada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2016-2017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Services partagés Canada*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2016-2017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Bureau du Conseil privé*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2017-2018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5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Ressources naturelles Canada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2017-2018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Sécurité publique Canada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CA" sz="1200" noProof="0" dirty="0" smtClean="0">
                          <a:effectLst/>
                        </a:rPr>
                        <a:t>2017-2018</a:t>
                      </a:r>
                      <a:endParaRPr lang="fr-CA" sz="12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10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6299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CA" sz="4000" dirty="0" smtClean="0"/>
              <a:t>Observations générales </a:t>
            </a:r>
            <a:endParaRPr lang="fr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9599" y="1623117"/>
            <a:ext cx="10639425" cy="3678345"/>
          </a:xfrm>
        </p:spPr>
        <p:txBody>
          <a:bodyPr>
            <a:noAutofit/>
          </a:bodyPr>
          <a:lstStyle/>
          <a:p>
            <a:r>
              <a:rPr lang="fr-CA" sz="2000" dirty="0" smtClean="0"/>
              <a:t>Aucun indicateur de tendance important n’a été observé pour le moment.</a:t>
            </a:r>
          </a:p>
          <a:p>
            <a:r>
              <a:rPr lang="fr-CA" sz="2000" dirty="0" smtClean="0"/>
              <a:t>Le nombre de nominations effectuées en vertu d’exceptions </a:t>
            </a:r>
            <a:r>
              <a:rPr lang="fr-CA" sz="2000" dirty="0"/>
              <a:t>approuvées par les AG à </a:t>
            </a:r>
            <a:r>
              <a:rPr lang="fr-CA" sz="2000" dirty="0" smtClean="0"/>
              <a:t>l’exigence d’une ZNS demeure faible.</a:t>
            </a:r>
          </a:p>
          <a:p>
            <a:r>
              <a:rPr lang="fr-CA" sz="2000" dirty="0" smtClean="0"/>
              <a:t>Il n’y a aucun changement important quant au nombre d’enquêtes internes effectuées par les AG (paragraphe 15(3) de la LEFP) comparativement au rapport du cycle précédent.</a:t>
            </a:r>
          </a:p>
          <a:p>
            <a:r>
              <a:rPr lang="fr-CA" sz="2000" dirty="0" smtClean="0"/>
              <a:t>De façon semblable au dernier exercice, la majorité des organisations gèrent les exemptions au DELOFP en conformité avec les instruments </a:t>
            </a:r>
            <a:r>
              <a:rPr lang="fr-CA" sz="2000" dirty="0" smtClean="0"/>
              <a:t>statuaires.</a:t>
            </a:r>
            <a:endParaRPr lang="fr-CA" sz="2000" dirty="0" smtClean="0"/>
          </a:p>
          <a:p>
            <a:endParaRPr lang="fr-CA" sz="18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CA" sz="1800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11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8838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 smtClean="0"/>
              <a:t>Objectifs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9600" y="1135760"/>
            <a:ext cx="10972800" cy="52860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r-CA" sz="1800" dirty="0" smtClean="0"/>
              <a:t>Présenter un aperçu des résultats des rapports organisationnels découlant de l’Annexe D de l’Instrument de délégation et de responsabilisation en matière de nomination (IDRN) pour la deuxième année et faire état des premiers indicateurs de tendance (le cas échéant). Les points abordés seront:</a:t>
            </a:r>
            <a:endParaRPr lang="fr-CA" sz="1800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endParaRPr lang="fr-CA" sz="2000" dirty="0"/>
          </a:p>
          <a:p>
            <a:pPr lvl="1">
              <a:spcBef>
                <a:spcPts val="0"/>
              </a:spcBef>
            </a:pPr>
            <a:r>
              <a:rPr lang="fr-CA" sz="1600" dirty="0" smtClean="0">
                <a:latin typeface="+mn-lt"/>
              </a:rPr>
              <a:t>Résultats </a:t>
            </a:r>
            <a:r>
              <a:rPr lang="fr-CA" sz="1600" dirty="0">
                <a:latin typeface="+mn-lt"/>
              </a:rPr>
              <a:t>d</a:t>
            </a:r>
            <a:r>
              <a:rPr lang="fr-CA" sz="1600" dirty="0" smtClean="0">
                <a:latin typeface="+mn-lt"/>
              </a:rPr>
              <a:t>es exceptions </a:t>
            </a:r>
            <a:r>
              <a:rPr lang="fr-CA" sz="1600" dirty="0">
                <a:latin typeface="+mn-lt"/>
              </a:rPr>
              <a:t>approuvées pour les administrateurs généraux (AG</a:t>
            </a:r>
            <a:r>
              <a:rPr lang="fr-CA" sz="1600" dirty="0" smtClean="0">
                <a:latin typeface="+mn-lt"/>
              </a:rPr>
              <a:t>) à l’exigence d’une zone nationale de </a:t>
            </a:r>
            <a:r>
              <a:rPr lang="fr-CA" sz="1600" dirty="0" smtClean="0">
                <a:latin typeface="+mn-lt"/>
              </a:rPr>
              <a:t>sélection (ZNS).</a:t>
            </a:r>
            <a:endParaRPr lang="fr-CA" sz="1600" dirty="0" smtClean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fr-CA" sz="1600" dirty="0" smtClean="0">
                <a:latin typeface="+mn-lt"/>
              </a:rPr>
              <a:t>Résultats des enquêtes internes menées par les AG en vertu du paragraphe 15(3) de la </a:t>
            </a:r>
            <a:r>
              <a:rPr lang="fr-CA" sz="1600" i="1" dirty="0" smtClean="0">
                <a:latin typeface="+mn-lt"/>
              </a:rPr>
              <a:t>Loi sur l’emploi dans la fonction publique</a:t>
            </a:r>
            <a:r>
              <a:rPr lang="fr-CA" sz="1600" dirty="0" smtClean="0">
                <a:latin typeface="+mn-lt"/>
              </a:rPr>
              <a:t> (LEFP).</a:t>
            </a:r>
            <a:endParaRPr lang="fr-CA" sz="1600" dirty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fr-CA" sz="1600" dirty="0" smtClean="0">
                <a:latin typeface="+mn-lt"/>
              </a:rPr>
              <a:t>Recours au </a:t>
            </a:r>
            <a:r>
              <a:rPr lang="fr-CA" sz="1600" i="1" dirty="0" smtClean="0">
                <a:latin typeface="+mn-lt"/>
              </a:rPr>
              <a:t>Décret d’exemption concernant les langues officielles dans la fonction publique</a:t>
            </a:r>
            <a:r>
              <a:rPr lang="fr-CA" sz="1600" dirty="0" smtClean="0">
                <a:latin typeface="+mn-lt"/>
              </a:rPr>
              <a:t> (DELOFP) et au </a:t>
            </a:r>
            <a:r>
              <a:rPr lang="fr-CA" sz="1600" i="1" dirty="0" smtClean="0">
                <a:latin typeface="+mn-lt"/>
              </a:rPr>
              <a:t>Règlement sur les langues officielles – nominations dans la fonction publique</a:t>
            </a:r>
            <a:r>
              <a:rPr lang="fr-CA" sz="1600" dirty="0" smtClean="0">
                <a:latin typeface="+mn-lt"/>
              </a:rPr>
              <a:t> (RLONFP).</a:t>
            </a:r>
            <a:endParaRPr lang="fr-CA" sz="1600" dirty="0">
              <a:latin typeface="+mn-lt"/>
            </a:endParaRPr>
          </a:p>
          <a:p>
            <a:pPr lvl="1">
              <a:spcBef>
                <a:spcPts val="0"/>
              </a:spcBef>
            </a:pPr>
            <a:r>
              <a:rPr lang="fr-CA" sz="1600" dirty="0" smtClean="0">
                <a:latin typeface="+mn-lt"/>
              </a:rPr>
              <a:t>Résultats de la mesure de transition de la Commission de la fonction publique (CFP) concernant l’évaluation de langues secondes (ÉLS).</a:t>
            </a:r>
          </a:p>
          <a:p>
            <a:pPr lvl="1">
              <a:spcBef>
                <a:spcPts val="0"/>
              </a:spcBef>
            </a:pPr>
            <a:r>
              <a:rPr lang="fr-CA" sz="1600" dirty="0" smtClean="0">
                <a:latin typeface="+mn-lt"/>
              </a:rPr>
              <a:t>Mise à jour des résultats de l’évaluation cyclique reçus jusqu’à présent.</a:t>
            </a:r>
          </a:p>
          <a:p>
            <a:pPr lvl="1">
              <a:spcBef>
                <a:spcPts val="0"/>
              </a:spcBef>
            </a:pPr>
            <a:endParaRPr lang="fr-CA" sz="1600" dirty="0"/>
          </a:p>
          <a:p>
            <a:endParaRPr lang="fr-CA" sz="2000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2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6196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396557"/>
            <a:ext cx="10972800" cy="1143000"/>
          </a:xfrm>
        </p:spPr>
        <p:txBody>
          <a:bodyPr/>
          <a:lstStyle/>
          <a:p>
            <a:pPr algn="ctr"/>
            <a:r>
              <a:rPr lang="fr-CA" sz="3200" dirty="0" smtClean="0">
                <a:solidFill>
                  <a:schemeClr val="accent5">
                    <a:lumMod val="75000"/>
                  </a:schemeClr>
                </a:solidFill>
              </a:rPr>
              <a:t>RÉSULTATS </a:t>
            </a:r>
            <a:r>
              <a:rPr lang="fr-CA" sz="3200" dirty="0" err="1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fr-CA" sz="32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fr-CA" sz="3200" dirty="0" smtClean="0">
                <a:solidFill>
                  <a:schemeClr val="accent5">
                    <a:lumMod val="75000"/>
                  </a:schemeClr>
                </a:solidFill>
              </a:rPr>
              <a:t> EXCEPTIONS À L’EXIGENCE D’UNE ZONE NATIONALE DE SÉLECTION (ZNS)</a:t>
            </a:r>
            <a:endParaRPr lang="fr-CA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>
            <p:custDataLst>
              <p:tags r:id="rId2"/>
            </p:custDataLst>
          </p:nvPr>
        </p:nvSpPr>
        <p:spPr>
          <a:xfrm>
            <a:off x="609600" y="1505488"/>
            <a:ext cx="11130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fr-CA" sz="1600" b="1" dirty="0" smtClean="0">
                <a:latin typeface="Georgia" panose="02040502050405020303" pitchFamily="18" charset="0"/>
              </a:rPr>
              <a:t>CONTEXTE</a:t>
            </a:r>
          </a:p>
          <a:p>
            <a:pPr>
              <a:spcBef>
                <a:spcPts val="0"/>
              </a:spcBef>
            </a:pPr>
            <a:r>
              <a:rPr lang="fr-CA" sz="1600" dirty="0" smtClean="0"/>
              <a:t>En 2008, la CFP a mis en œuvre l’exigence d’une ZNS pour les emplois ouverts au grand public, ainsi qu’une disposition qui stipule que les AG doivent demander une exception à cette exigence auprès de la CFP au cas par cas. Entre 2008 et mars 2016, cinq demandes ont été reçues et elles ont toutes été approuvées.</a:t>
            </a:r>
          </a:p>
          <a:p>
            <a:pPr>
              <a:spcBef>
                <a:spcPts val="0"/>
              </a:spcBef>
            </a:pPr>
            <a:endParaRPr lang="fr-CA" sz="1600" dirty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</a:pPr>
            <a:r>
              <a:rPr lang="fr-CA" sz="1600" dirty="0" smtClean="0"/>
              <a:t>En avril 2016, la Politique de nomination révisée a maintenu la ZNS et accordé aux AG le pouvoir d’approuver les exceptions. Par conséquent, la CFP a demandé aux AG de rendre compte chaque année de l’utilisation de ce nouveau pouvoir </a:t>
            </a:r>
            <a:r>
              <a:rPr lang="fr-CA" sz="1600" dirty="0" smtClean="0"/>
              <a:t>délégué.</a:t>
            </a:r>
            <a:endParaRPr lang="fr-CA" sz="1600" dirty="0" smtClean="0"/>
          </a:p>
        </p:txBody>
      </p:sp>
      <p:graphicFrame>
        <p:nvGraphicFramePr>
          <p:cNvPr id="5" name="Content Placeholder 1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871162974"/>
              </p:ext>
            </p:extLst>
          </p:nvPr>
        </p:nvGraphicFramePr>
        <p:xfrm>
          <a:off x="2450591" y="3627754"/>
          <a:ext cx="7632191" cy="129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047"/>
                <a:gridCol w="1728914"/>
                <a:gridCol w="2087183"/>
                <a:gridCol w="1908047"/>
              </a:tblGrid>
              <a:tr h="474451"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Année</a:t>
                      </a:r>
                      <a:endParaRPr lang="fr-CA" sz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N</a:t>
                      </a:r>
                      <a:r>
                        <a:rPr lang="fr-CA" sz="1200" baseline="300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bre</a:t>
                      </a:r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d'exceptions</a:t>
                      </a:r>
                    </a:p>
                    <a:p>
                      <a:pPr algn="ctr"/>
                      <a:r>
                        <a:rPr lang="fr-CA" sz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(processus)</a:t>
                      </a:r>
                      <a:endParaRPr lang="fr-CA" sz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N</a:t>
                      </a:r>
                      <a:r>
                        <a:rPr lang="fr-CA" sz="1200" baseline="300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bre</a:t>
                      </a:r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de nominations</a:t>
                      </a:r>
                      <a:endParaRPr lang="fr-CA" sz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N</a:t>
                      </a:r>
                      <a:r>
                        <a:rPr lang="fr-CA" sz="1200" baseline="300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bre</a:t>
                      </a:r>
                      <a:r>
                        <a:rPr lang="fr-CA" sz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d'organisations</a:t>
                      </a:r>
                      <a:endParaRPr lang="fr-CA" sz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15287"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2016-2017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17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*49</a:t>
                      </a:r>
                      <a:endParaRPr lang="fr-CA" sz="1200" u="none" baseline="0" noProof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8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523"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2017-2018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43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17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200" noProof="0" dirty="0" smtClean="0">
                          <a:latin typeface="Arial" panose="020B0604020202020204" pitchFamily="34" charset="0"/>
                        </a:rPr>
                        <a:t>6</a:t>
                      </a:r>
                      <a:endParaRPr lang="fr-CA" sz="12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98" marR="121898" marT="60939" marB="609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>
            <p:custDataLst>
              <p:tags r:id="rId4"/>
            </p:custDataLst>
          </p:nvPr>
        </p:nvSpPr>
        <p:spPr>
          <a:xfrm>
            <a:off x="3368040" y="5046751"/>
            <a:ext cx="6697980" cy="2539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CA" sz="1050" dirty="0" smtClean="0"/>
              <a:t>* De ces 49 nominations, 31 ont été déclarées en 2017-2018 pour des exceptions approuvées en 2016‑2017.</a:t>
            </a:r>
          </a:p>
        </p:txBody>
      </p:sp>
      <p:sp>
        <p:nvSpPr>
          <p:cNvPr id="7" name="TextBox 6"/>
          <p:cNvSpPr txBox="1"/>
          <p:nvPr>
            <p:custDataLst>
              <p:tags r:id="rId5"/>
            </p:custDataLst>
          </p:nvPr>
        </p:nvSpPr>
        <p:spPr>
          <a:xfrm>
            <a:off x="609600" y="5406175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En 2017-2018, les exceptions à la ZNS demandées par les AG représentaient </a:t>
            </a:r>
            <a:r>
              <a:rPr lang="fr-CA" b="1" dirty="0" smtClean="0"/>
              <a:t>1.5 %</a:t>
            </a:r>
            <a:r>
              <a:rPr lang="fr-CA" dirty="0" smtClean="0"/>
              <a:t> de tous les processus annoncés à l’externe (43/2801).</a:t>
            </a:r>
            <a:endParaRPr lang="fr-CA" dirty="0">
              <a:cs typeface="Arial" panose="020B0604020202020204" pitchFamily="34" charset="0"/>
            </a:endParaRP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E32E50-BCB9-41E0-8A92-836752DB5E6C}" type="slidenum">
              <a:rPr lang="fr-CA" altLang="en-US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CA" alt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43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00692" y="274637"/>
            <a:ext cx="11181708" cy="1143000"/>
          </a:xfrm>
        </p:spPr>
        <p:txBody>
          <a:bodyPr/>
          <a:lstStyle/>
          <a:p>
            <a:pPr algn="ctr"/>
            <a:r>
              <a:rPr lang="fr-CA" sz="4000" dirty="0">
                <a:solidFill>
                  <a:schemeClr val="accent5">
                    <a:lumMod val="75000"/>
                  </a:schemeClr>
                </a:solidFill>
              </a:rPr>
              <a:t>RÉSULTATS </a:t>
            </a:r>
            <a:r>
              <a:rPr lang="fr-CA" sz="4000" dirty="0" smtClean="0">
                <a:solidFill>
                  <a:schemeClr val="accent5">
                    <a:lumMod val="75000"/>
                  </a:schemeClr>
                </a:solidFill>
              </a:rPr>
              <a:t>des </a:t>
            </a:r>
            <a:r>
              <a:rPr lang="fr-CA" sz="4000" dirty="0">
                <a:solidFill>
                  <a:schemeClr val="accent5">
                    <a:lumMod val="75000"/>
                  </a:schemeClr>
                </a:solidFill>
              </a:rPr>
              <a:t>EXCEPTIONS À L’EXIGENCE D’UNE </a:t>
            </a:r>
            <a:r>
              <a:rPr lang="fr-CA" sz="4000" dirty="0" smtClean="0">
                <a:solidFill>
                  <a:schemeClr val="accent5">
                    <a:lumMod val="75000"/>
                  </a:schemeClr>
                </a:solidFill>
              </a:rPr>
              <a:t>ZNS</a:t>
            </a:r>
            <a:r>
              <a:rPr lang="en-CA" sz="4000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CA" sz="4000" cap="none" dirty="0" smtClean="0">
                <a:solidFill>
                  <a:schemeClr val="accent5">
                    <a:lumMod val="75000"/>
                  </a:schemeClr>
                </a:solidFill>
              </a:rPr>
              <a:t>suite</a:t>
            </a:r>
            <a:r>
              <a:rPr lang="en-CA" sz="40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en-CA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9601" y="1526446"/>
            <a:ext cx="10972799" cy="36344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en-CA" sz="7200" b="1" dirty="0">
                <a:latin typeface="Georgia" panose="02040502050405020303" pitchFamily="18" charset="0"/>
                <a:ea typeface="Segoe UI" panose="020B0502040204020203" pitchFamily="34" charset="0"/>
                <a:cs typeface="Segoe UI" panose="020B0502040204020203" pitchFamily="34" charset="0"/>
              </a:rPr>
              <a:t>OBSERVATIONS</a:t>
            </a: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endParaRPr lang="en-CA" sz="1400" dirty="0"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ctr">
              <a:buNone/>
              <a:defRPr/>
            </a:pPr>
            <a:r>
              <a:rPr lang="en-CA" sz="5600" dirty="0" smtClean="0">
                <a:solidFill>
                  <a:srgbClr val="FF0000"/>
                </a:solidFill>
                <a:latin typeface="+mj-lt"/>
                <a:cs typeface="Calibri" panose="020F0502020204030204" pitchFamily="34" charset="0"/>
              </a:rPr>
              <a:t> </a:t>
            </a:r>
            <a:endParaRPr lang="en-CA" sz="5600" b="1" dirty="0" smtClean="0">
              <a:solidFill>
                <a:srgbClr val="FF0000"/>
              </a:solidFill>
              <a:latin typeface="+mj-lt"/>
              <a:ea typeface="Segoe UI" panose="020B0502040204020203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/>
            </a:pPr>
            <a:endParaRPr lang="en-CA" sz="1400" b="1" dirty="0" smtClean="0"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endParaRPr lang="fr-CA" sz="1500" dirty="0">
              <a:latin typeface="+mj-lt"/>
              <a:cs typeface="Calibri" panose="020F0502020204030204" pitchFamily="34" charset="0"/>
            </a:endParaRPr>
          </a:p>
          <a:p>
            <a:pPr>
              <a:defRPr/>
            </a:pPr>
            <a:endParaRPr lang="fr-CA" sz="1500" dirty="0" smtClean="0">
              <a:latin typeface="+mj-lt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fr-CA" sz="1500" dirty="0" smtClean="0">
              <a:latin typeface="+mj-lt"/>
              <a:cs typeface="Calibri" panose="020F0502020204030204" pitchFamily="34" charset="0"/>
            </a:endParaRPr>
          </a:p>
        </p:txBody>
      </p:sp>
      <p:graphicFrame>
        <p:nvGraphicFramePr>
          <p:cNvPr id="16" name="Chart 15" descr="Ce graphique indique que 72% des exceptions à la ZNS demandées par les AG proviennenet des régions et 28% proviennent de l'administration centrale."/>
          <p:cNvGraphicFramePr/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96614201"/>
              </p:ext>
            </p:extLst>
          </p:nvPr>
        </p:nvGraphicFramePr>
        <p:xfrm>
          <a:off x="0" y="1787462"/>
          <a:ext cx="4837723" cy="3231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5" name="Chart 14"/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877826935"/>
              </p:ext>
            </p:extLst>
          </p:nvPr>
        </p:nvGraphicFramePr>
        <p:xfrm>
          <a:off x="3554603" y="1798764"/>
          <a:ext cx="4560277" cy="3242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6" name="TextBox 5"/>
          <p:cNvSpPr txBox="1"/>
          <p:nvPr>
            <p:custDataLst>
              <p:tags r:id="rId5"/>
            </p:custDataLst>
          </p:nvPr>
        </p:nvSpPr>
        <p:spPr>
          <a:xfrm>
            <a:off x="8737600" y="1910764"/>
            <a:ext cx="284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3C3C3B"/>
                </a:solidFill>
              </a:rPr>
              <a:t>Les justifications </a:t>
            </a:r>
            <a:r>
              <a:rPr lang="en-CA" dirty="0" err="1" smtClean="0">
                <a:solidFill>
                  <a:srgbClr val="3C3C3B"/>
                </a:solidFill>
              </a:rPr>
              <a:t>incluaient</a:t>
            </a:r>
            <a:r>
              <a:rPr lang="en-CA" dirty="0" smtClean="0">
                <a:solidFill>
                  <a:srgbClr val="3C3C3B"/>
                </a:solidFill>
              </a:rPr>
              <a:t>:  </a:t>
            </a:r>
            <a:r>
              <a:rPr lang="en-CA" dirty="0" err="1" smtClean="0">
                <a:solidFill>
                  <a:srgbClr val="3C3C3B"/>
                </a:solidFill>
              </a:rPr>
              <a:t>bassin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insuffisant</a:t>
            </a:r>
            <a:r>
              <a:rPr lang="en-CA" dirty="0" smtClean="0">
                <a:solidFill>
                  <a:srgbClr val="3C3C3B"/>
                </a:solidFill>
              </a:rPr>
              <a:t> de </a:t>
            </a:r>
            <a:r>
              <a:rPr lang="en-CA" dirty="0" err="1" smtClean="0">
                <a:solidFill>
                  <a:srgbClr val="3C3C3B"/>
                </a:solidFill>
              </a:rPr>
              <a:t>candidats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>
                <a:solidFill>
                  <a:srgbClr val="3C3C3B"/>
                </a:solidFill>
              </a:rPr>
              <a:t>(</a:t>
            </a:r>
            <a:r>
              <a:rPr lang="en-CA" dirty="0" err="1" smtClean="0">
                <a:solidFill>
                  <a:srgbClr val="3C3C3B"/>
                </a:solidFill>
              </a:rPr>
              <a:t>indiqué</a:t>
            </a:r>
            <a:r>
              <a:rPr lang="en-CA" dirty="0" smtClean="0">
                <a:solidFill>
                  <a:srgbClr val="3C3C3B"/>
                </a:solidFill>
              </a:rPr>
              <a:t> pour 10 exceptions</a:t>
            </a:r>
            <a:r>
              <a:rPr lang="en-CA" dirty="0">
                <a:solidFill>
                  <a:srgbClr val="3C3C3B"/>
                </a:solidFill>
              </a:rPr>
              <a:t>), </a:t>
            </a:r>
            <a:r>
              <a:rPr lang="en-CA" dirty="0" err="1" smtClean="0">
                <a:solidFill>
                  <a:srgbClr val="3C3C3B"/>
                </a:solidFill>
              </a:rPr>
              <a:t>urgence</a:t>
            </a:r>
            <a:r>
              <a:rPr lang="en-CA" dirty="0" smtClean="0">
                <a:solidFill>
                  <a:srgbClr val="3C3C3B"/>
                </a:solidFill>
              </a:rPr>
              <a:t>, </a:t>
            </a:r>
            <a:r>
              <a:rPr lang="en-CA" dirty="0" err="1" smtClean="0">
                <a:solidFill>
                  <a:srgbClr val="3C3C3B"/>
                </a:solidFill>
              </a:rPr>
              <a:t>besoins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organisationnels</a:t>
            </a:r>
            <a:r>
              <a:rPr lang="en-CA" dirty="0" smtClean="0">
                <a:solidFill>
                  <a:srgbClr val="3C3C3B"/>
                </a:solidFill>
              </a:rPr>
              <a:t> et </a:t>
            </a:r>
            <a:r>
              <a:rPr lang="en-CA" dirty="0" err="1" smtClean="0">
                <a:solidFill>
                  <a:srgbClr val="3C3C3B"/>
                </a:solidFill>
              </a:rPr>
              <a:t>exigences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opérationnelles</a:t>
            </a:r>
            <a:r>
              <a:rPr lang="en-CA" dirty="0" smtClean="0">
                <a:solidFill>
                  <a:srgbClr val="3C3C3B"/>
                </a:solidFill>
              </a:rPr>
              <a:t> (p. ex. </a:t>
            </a:r>
            <a:r>
              <a:rPr lang="en-CA" dirty="0" err="1" smtClean="0">
                <a:solidFill>
                  <a:srgbClr val="3C3C3B"/>
                </a:solidFill>
              </a:rPr>
              <a:t>sommet</a:t>
            </a:r>
            <a:r>
              <a:rPr lang="en-CA" dirty="0" smtClean="0">
                <a:solidFill>
                  <a:srgbClr val="3C3C3B"/>
                </a:solidFill>
              </a:rPr>
              <a:t> du G7 </a:t>
            </a:r>
            <a:r>
              <a:rPr lang="en-CA" dirty="0" err="1" smtClean="0">
                <a:solidFill>
                  <a:srgbClr val="3C3C3B"/>
                </a:solidFill>
              </a:rPr>
              <a:t>en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juin</a:t>
            </a:r>
            <a:r>
              <a:rPr lang="en-CA" dirty="0" smtClean="0">
                <a:solidFill>
                  <a:srgbClr val="3C3C3B"/>
                </a:solidFill>
              </a:rPr>
              <a:t> 2018</a:t>
            </a:r>
            <a:r>
              <a:rPr lang="en-CA" dirty="0">
                <a:solidFill>
                  <a:srgbClr val="3C3C3B"/>
                </a:solidFill>
              </a:rPr>
              <a:t>, </a:t>
            </a:r>
            <a:r>
              <a:rPr lang="en-CA" dirty="0" err="1" smtClean="0">
                <a:solidFill>
                  <a:srgbClr val="3C3C3B"/>
                </a:solidFill>
              </a:rPr>
              <a:t>postes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pourvus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dans</a:t>
            </a:r>
            <a:r>
              <a:rPr lang="en-CA" dirty="0" smtClean="0">
                <a:solidFill>
                  <a:srgbClr val="3C3C3B"/>
                </a:solidFill>
              </a:rPr>
              <a:t> le Nord et les </a:t>
            </a:r>
            <a:r>
              <a:rPr lang="en-CA" dirty="0" err="1" smtClean="0">
                <a:solidFill>
                  <a:srgbClr val="3C3C3B"/>
                </a:solidFill>
              </a:rPr>
              <a:t>régions</a:t>
            </a:r>
            <a:r>
              <a:rPr lang="en-CA" dirty="0" smtClean="0">
                <a:solidFill>
                  <a:srgbClr val="3C3C3B"/>
                </a:solidFill>
              </a:rPr>
              <a:t> </a:t>
            </a:r>
            <a:r>
              <a:rPr lang="en-CA" dirty="0" err="1" smtClean="0">
                <a:solidFill>
                  <a:srgbClr val="3C3C3B"/>
                </a:solidFill>
              </a:rPr>
              <a:t>rurales</a:t>
            </a:r>
            <a:r>
              <a:rPr lang="en-CA" dirty="0" smtClean="0">
                <a:solidFill>
                  <a:srgbClr val="3C3C3B"/>
                </a:solidFill>
              </a:rPr>
              <a:t>).</a:t>
            </a:r>
            <a:endParaRPr lang="en-CA" dirty="0">
              <a:solidFill>
                <a:srgbClr val="3C3C3B"/>
              </a:solidFill>
            </a:endParaRPr>
          </a:p>
        </p:txBody>
      </p:sp>
      <p:sp>
        <p:nvSpPr>
          <p:cNvPr id="2" name="TextBox 1"/>
          <p:cNvSpPr txBox="1"/>
          <p:nvPr>
            <p:custDataLst>
              <p:tags r:id="rId6"/>
            </p:custDataLst>
          </p:nvPr>
        </p:nvSpPr>
        <p:spPr>
          <a:xfrm>
            <a:off x="609600" y="5018472"/>
            <a:ext cx="112340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CA" b="1" dirty="0" smtClean="0">
                <a:solidFill>
                  <a:srgbClr val="3C3C3B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RECOMMANDATION</a:t>
            </a:r>
            <a:endParaRPr lang="en-CA" b="1" dirty="0">
              <a:solidFill>
                <a:srgbClr val="3C3C3B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endParaRPr lang="en-CA" sz="800" b="1" dirty="0">
              <a:solidFill>
                <a:srgbClr val="3C3C3B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r>
              <a:rPr lang="fr-CA" dirty="0" smtClean="0">
                <a:solidFill>
                  <a:srgbClr val="3C3C3B"/>
                </a:solidFill>
                <a:cs typeface="Calibri" panose="020F0502020204030204" pitchFamily="34" charset="0"/>
              </a:rPr>
              <a:t>Poursuivre la collecte de renseignements sur les nominations et les différents facteurs qui </a:t>
            </a:r>
            <a:r>
              <a:rPr lang="fr-CA" dirty="0" smtClean="0">
                <a:solidFill>
                  <a:srgbClr val="3C3C3B"/>
                </a:solidFill>
                <a:cs typeface="Calibri" panose="020F0502020204030204" pitchFamily="34" charset="0"/>
              </a:rPr>
              <a:t>contribuent à la recherche d’exceptions, </a:t>
            </a:r>
            <a:r>
              <a:rPr lang="fr-CA" dirty="0" smtClean="0">
                <a:solidFill>
                  <a:srgbClr val="3C3C3B"/>
                </a:solidFill>
                <a:cs typeface="Calibri" panose="020F0502020204030204" pitchFamily="34" charset="0"/>
              </a:rPr>
              <a:t>et examiner les données afin de mieux comprendre et connaître les autres enjeux émergents.</a:t>
            </a:r>
            <a:endParaRPr lang="fr-CA" dirty="0">
              <a:solidFill>
                <a:srgbClr val="3C3C3B"/>
              </a:solidFill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>
                <a:solidFill>
                  <a:prstClr val="white"/>
                </a:solidFill>
              </a:rPr>
              <a:pPr/>
              <a:t>4</a:t>
            </a:fld>
            <a:endParaRPr lang="fr-C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0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 smtClean="0">
                <a:solidFill>
                  <a:schemeClr val="accent5">
                    <a:lumMod val="75000"/>
                  </a:schemeClr>
                </a:solidFill>
              </a:rPr>
              <a:t>RÉSULTATS DES ENQUÊTES INTERNES</a:t>
            </a:r>
            <a:endParaRPr lang="fr-CA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9600" y="1276709"/>
            <a:ext cx="10972800" cy="484945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CA" sz="1800" b="1" dirty="0" smtClean="0">
                <a:latin typeface="Georgia" panose="02040502050405020303" pitchFamily="18" charset="0"/>
              </a:rPr>
              <a:t>CONTEXTE</a:t>
            </a:r>
          </a:p>
          <a:p>
            <a:pPr marL="0" indent="0">
              <a:spcBef>
                <a:spcPts val="0"/>
              </a:spcBef>
              <a:buNone/>
            </a:pPr>
            <a:endParaRPr lang="fr-CA" sz="1800" b="1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fr-CA" sz="1800" dirty="0" smtClean="0">
                <a:latin typeface="Georgia" panose="02040502050405020303" pitchFamily="18" charset="0"/>
              </a:rPr>
              <a:t>Depuis l’entrée en vigueur du nouvel IDRN, les administrateurs généraux doivent rendre compte à la CFP des résultats de toute enquête réalisée au cours de l’exercice financier.</a:t>
            </a:r>
          </a:p>
          <a:p>
            <a:pPr>
              <a:spcBef>
                <a:spcPts val="0"/>
              </a:spcBef>
            </a:pPr>
            <a:endParaRPr lang="fr-CA" sz="18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sz="1800" b="1" dirty="0" smtClean="0">
                <a:latin typeface="Georgia" panose="02040502050405020303" pitchFamily="18" charset="0"/>
              </a:rPr>
              <a:t>OBSERVATIONS</a:t>
            </a:r>
          </a:p>
          <a:p>
            <a:pPr marL="0" indent="0">
              <a:buNone/>
            </a:pPr>
            <a:endParaRPr lang="fr-CA" sz="18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r>
              <a:rPr lang="fr-CA" sz="1800" dirty="0" smtClean="0">
                <a:latin typeface="Georgia" panose="02040502050405020303" pitchFamily="18" charset="0"/>
              </a:rPr>
              <a:t>Pêches et Océans Canada et Infrastructure Canada sont les seules organisations qui ont déclaré avoir mené des enquêtes internes en vertu du paragraphe 15(3) de la LEFP (2 cas) :</a:t>
            </a:r>
          </a:p>
          <a:p>
            <a:pPr lvl="1"/>
            <a:r>
              <a:rPr lang="fr-CA" sz="1800" dirty="0" smtClean="0">
                <a:latin typeface="Georgia" panose="02040502050405020303" pitchFamily="18" charset="0"/>
              </a:rPr>
              <a:t>L’un des cas était fondé; la mesure corrective appliquée consistait à réévaluer le candidat.</a:t>
            </a:r>
          </a:p>
          <a:p>
            <a:pPr lvl="1"/>
            <a:r>
              <a:rPr lang="fr-CA" sz="1800" dirty="0" smtClean="0">
                <a:latin typeface="Georgia" panose="02040502050405020303" pitchFamily="18" charset="0"/>
              </a:rPr>
              <a:t>L’autre cas a été jugé non fondé, mais l’organisation a décidé d’adopter une mesure corrective en ajoutant une exigence dans la liste de contrôle de la dotation dans le but d’examiner la traduction des documents.</a:t>
            </a:r>
          </a:p>
          <a:p>
            <a:pPr>
              <a:spcBef>
                <a:spcPts val="0"/>
              </a:spcBef>
            </a:pPr>
            <a:endParaRPr lang="fr-CA" sz="1800" dirty="0"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5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6332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37160"/>
            <a:ext cx="10972800" cy="1143000"/>
          </a:xfrm>
        </p:spPr>
        <p:txBody>
          <a:bodyPr/>
          <a:lstStyle/>
          <a:p>
            <a:pPr algn="ctr"/>
            <a:r>
              <a:rPr lang="fr-CA" sz="3800" dirty="0" smtClean="0">
                <a:solidFill>
                  <a:schemeClr val="accent5">
                    <a:lumMod val="75000"/>
                  </a:schemeClr>
                </a:solidFill>
              </a:rPr>
              <a:t>RÉSULTATS DES ENQUÊTES INTERNES (</a:t>
            </a:r>
            <a:r>
              <a:rPr lang="fr-CA" sz="3800" cap="none" dirty="0" smtClean="0">
                <a:solidFill>
                  <a:schemeClr val="accent5">
                    <a:lumMod val="75000"/>
                  </a:schemeClr>
                </a:solidFill>
              </a:rPr>
              <a:t>suite</a:t>
            </a:r>
            <a:r>
              <a:rPr lang="fr-CA" sz="38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fr-CA" sz="3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9600" y="1212783"/>
            <a:ext cx="10825213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500" b="1" dirty="0"/>
              <a:t>OBSERVATIONS </a:t>
            </a:r>
            <a:r>
              <a:rPr lang="fr-CA" sz="1500" b="1" dirty="0">
                <a:solidFill>
                  <a:srgbClr val="3C3C3B"/>
                </a:solidFill>
              </a:rPr>
              <a:t>(SUITE)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1500" dirty="0">
                <a:solidFill>
                  <a:srgbClr val="3C3C3B"/>
                </a:solidFill>
              </a:rPr>
              <a:t>Bien que les AG puissent mener des enquêtes internes en vertu du paragraphe 15(3) de la LEFP, ils peuvent également décider de demander à la CFP d’effectuer ces enquêtes en leur nom aux termes du paragraphe 67(2) de cette loi.</a:t>
            </a:r>
            <a:endParaRPr lang="fr-CA" sz="1500" dirty="0">
              <a:solidFill>
                <a:srgbClr val="3C3C3B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91117462"/>
              </p:ext>
            </p:extLst>
          </p:nvPr>
        </p:nvGraphicFramePr>
        <p:xfrm>
          <a:off x="1703565" y="2262397"/>
          <a:ext cx="8160613" cy="17153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40153"/>
                <a:gridCol w="2027959"/>
                <a:gridCol w="2052348"/>
                <a:gridCol w="2040153"/>
              </a:tblGrid>
              <a:tr h="672897"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Année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err="1" smtClean="0">
                          <a:latin typeface="Arial" panose="020B0604020202020204" pitchFamily="34" charset="0"/>
                        </a:rPr>
                        <a:t>N</a:t>
                      </a:r>
                      <a:r>
                        <a:rPr lang="fr-CA" sz="1400" baseline="30000" noProof="0" dirty="0" err="1" smtClean="0">
                          <a:latin typeface="Arial" panose="020B0604020202020204" pitchFamily="34" charset="0"/>
                        </a:rPr>
                        <a:t>bre</a:t>
                      </a:r>
                      <a:r>
                        <a:rPr lang="fr-CA" noProof="0" dirty="0" smtClean="0"/>
                        <a:t> </a:t>
                      </a:r>
                      <a:r>
                        <a:rPr lang="fr-CA" sz="1400" baseline="0" noProof="0" dirty="0" smtClean="0">
                          <a:latin typeface="Arial" panose="020B0604020202020204" pitchFamily="34" charset="0"/>
                        </a:rPr>
                        <a:t>d’organisations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Enquêtes internes</a:t>
                      </a:r>
                      <a:r>
                        <a:rPr lang="fr-CA" noProof="0" dirty="0" smtClean="0"/>
                        <a:t> </a:t>
                      </a:r>
                    </a:p>
                    <a:p>
                      <a:pPr algn="ctr"/>
                      <a:r>
                        <a:rPr lang="fr-CA" sz="1400" baseline="0" noProof="0" dirty="0" smtClean="0">
                          <a:latin typeface="Arial" panose="020B0604020202020204" pitchFamily="34" charset="0"/>
                        </a:rPr>
                        <a:t>15(3)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Enquêtes de la CFP pour l’AG</a:t>
                      </a:r>
                    </a:p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67(2)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8800"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2016-2017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1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3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2</a:t>
                      </a:r>
                      <a:endParaRPr lang="fr-CA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  <a:alpha val="20000"/>
                      </a:schemeClr>
                    </a:solidFill>
                  </a:tcPr>
                </a:tc>
              </a:tr>
              <a:tr h="504980"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2017-2018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2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latin typeface="Arial" panose="020B0604020202020204" pitchFamily="34" charset="0"/>
                        </a:rPr>
                        <a:t>2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14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10</a:t>
                      </a:r>
                      <a:endParaRPr lang="fr-CA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760396" y="4514248"/>
            <a:ext cx="101354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500" b="1" dirty="0"/>
              <a:t>RECOMMANDATION</a:t>
            </a:r>
          </a:p>
          <a:p>
            <a:r>
              <a:rPr lang="fr-CA" sz="1500" dirty="0" smtClean="0"/>
              <a:t>La division des enquêtes de la CFP va continuer </a:t>
            </a:r>
            <a:r>
              <a:rPr lang="fr-CA" sz="1500" dirty="0"/>
              <a:t>de faire équipe avec les organisations en misant sur la sensibilisation et la réunion annuelle des agents de liaison.</a:t>
            </a:r>
          </a:p>
          <a:p>
            <a:endParaRPr lang="en-CA" sz="15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6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719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283968"/>
            <a:ext cx="10972800" cy="1143000"/>
          </a:xfrm>
        </p:spPr>
        <p:txBody>
          <a:bodyPr/>
          <a:lstStyle/>
          <a:p>
            <a:pPr algn="ctr"/>
            <a:r>
              <a:rPr lang="fr-CA" sz="3200" dirty="0" smtClean="0">
                <a:solidFill>
                  <a:schemeClr val="accent5">
                    <a:lumMod val="75000"/>
                  </a:schemeClr>
                </a:solidFill>
              </a:rPr>
              <a:t>RÉSULTATS DU RECOURS AU DELOFP ET AU RLONFP</a:t>
            </a:r>
            <a:endParaRPr lang="fr-CA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9600" y="1386840"/>
            <a:ext cx="10972800" cy="474865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CA" sz="1800" b="1" dirty="0" smtClean="0">
                <a:latin typeface="Georgia" panose="02040502050405020303" pitchFamily="18" charset="0"/>
              </a:rPr>
              <a:t>CONTEXTE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CA" sz="1800" dirty="0" smtClean="0"/>
              <a:t>Il existe trois situations où des personnes peuvent être exemptées de l’obligation de satisfaire au niveau de compétence dans leur seconde langue officielle à la suite d’une nomination non impérative, soit lorsqu’une personne 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CA" sz="1800" dirty="0" smtClean="0"/>
          </a:p>
          <a:p>
            <a:pPr marL="358775" indent="-358775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CA" sz="1800" dirty="0" smtClean="0"/>
              <a:t>soumet un engagement en vertu duquel elle s’engage à devenir bilingue;</a:t>
            </a:r>
          </a:p>
          <a:p>
            <a:pPr marL="358775" indent="-358775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CA" sz="1800" dirty="0" smtClean="0"/>
              <a:t>est admissible à une pension immédiate;</a:t>
            </a:r>
            <a:endParaRPr lang="fr-CA" sz="1800" dirty="0"/>
          </a:p>
          <a:p>
            <a:pPr marL="358775" indent="-358775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fr-CA" sz="1800" dirty="0" smtClean="0"/>
              <a:t>est exemptée pour des raisons d’ordre médical.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CA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fr-CA" sz="1800" dirty="0" smtClean="0"/>
              <a:t>Les AG doivent déclarer les deux premières exclusions. Puisque la CFP est chargée d’approuver les exemptions pour une raison d’ordre médical, les organisations n’ont pas à déclarer la troisième situation.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CA" sz="1800" b="1" dirty="0" smtClean="0">
              <a:cs typeface="Arial" panose="020B0604020202020204" pitchFamily="34" charset="0"/>
            </a:endParaRPr>
          </a:p>
          <a:p>
            <a:pPr marL="266700" indent="-266700">
              <a:lnSpc>
                <a:spcPct val="110000"/>
              </a:lnSpc>
              <a:spcBef>
                <a:spcPts val="0"/>
              </a:spcBef>
            </a:pPr>
            <a:r>
              <a:rPr lang="fr-CA" sz="1800" dirty="0" smtClean="0"/>
              <a:t>Le cycle de rapport et les éléments pour lesquels les organisations doivent faire rapport étaient les mêmes que pour les années précédentes.</a:t>
            </a:r>
          </a:p>
          <a:p>
            <a:pPr marL="266700" indent="-266700">
              <a:lnSpc>
                <a:spcPct val="110000"/>
              </a:lnSpc>
              <a:spcBef>
                <a:spcPts val="0"/>
              </a:spcBef>
            </a:pPr>
            <a:r>
              <a:rPr lang="fr-CA" sz="1800" dirty="0" smtClean="0"/>
              <a:t>Les exclusions qui ne sont pas conformes au DELOFP et au RLONFP ne </a:t>
            </a:r>
            <a:r>
              <a:rPr lang="fr-CA" sz="1800" dirty="0" smtClean="0"/>
              <a:t>respecteraient </a:t>
            </a:r>
            <a:r>
              <a:rPr lang="fr-CA" sz="1800" dirty="0" smtClean="0"/>
              <a:t>pas l’application du mérite à la compétence dans les langues officielles.</a:t>
            </a:r>
          </a:p>
          <a:p>
            <a:pPr marL="0" indent="0">
              <a:lnSpc>
                <a:spcPct val="110000"/>
              </a:lnSpc>
              <a:buNone/>
            </a:pPr>
            <a:endParaRPr lang="fr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737600" y="6365683"/>
            <a:ext cx="2844800" cy="365125"/>
          </a:xfrm>
        </p:spPr>
        <p:txBody>
          <a:bodyPr/>
          <a:lstStyle/>
          <a:p>
            <a:fld id="{02DFE686-1B44-4F52-AF25-41F70B597F4C}" type="slidenum">
              <a:rPr lang="fr-CA" smtClean="0"/>
              <a:pPr/>
              <a:t>7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7498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33265" y="274637"/>
            <a:ext cx="11691257" cy="1143000"/>
          </a:xfrm>
        </p:spPr>
        <p:txBody>
          <a:bodyPr/>
          <a:lstStyle/>
          <a:p>
            <a:pPr algn="ctr"/>
            <a:r>
              <a:rPr lang="fr-CA" sz="3000" dirty="0" smtClean="0">
                <a:solidFill>
                  <a:schemeClr val="accent5">
                    <a:lumMod val="75000"/>
                  </a:schemeClr>
                </a:solidFill>
              </a:rPr>
              <a:t>RÉSULTATS DU RECOURS AU DELOFP ET AU RLONFP (</a:t>
            </a:r>
            <a:r>
              <a:rPr lang="fr-CA" sz="3000" cap="none" dirty="0" smtClean="0">
                <a:solidFill>
                  <a:schemeClr val="accent5">
                    <a:lumMod val="75000"/>
                  </a:schemeClr>
                </a:solidFill>
              </a:rPr>
              <a:t>suite</a:t>
            </a:r>
            <a:r>
              <a:rPr lang="fr-CA" sz="30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fr-CA" sz="3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597408" y="1275786"/>
            <a:ext cx="1113129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b="1" dirty="0" smtClean="0"/>
              <a:t>OBSERVATIONS </a:t>
            </a:r>
          </a:p>
          <a:p>
            <a:endParaRPr lang="fr-CA" b="1" dirty="0">
              <a:cs typeface="Arial" panose="020B0604020202020204" pitchFamily="34" charset="0"/>
            </a:endParaRPr>
          </a:p>
          <a:p>
            <a:r>
              <a:rPr lang="fr-CA" dirty="0" smtClean="0"/>
              <a:t>En 2017-2018, 38 des 74 organisations ont déclaré avoir eu recours au DELOFP et au RLONFP.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dirty="0" smtClean="0"/>
              <a:t>Au total, 35 organisations ont déclaré gérer les exemptions en conformité avec les instruments.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A" dirty="0" smtClean="0"/>
              <a:t>Au total, 4 cas n’étaient pas conformes, et ce, dans 3 organisations.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CA" dirty="0" smtClean="0"/>
              <a:t>Deux cas où la période d’exemption n’a pas été prolongée au-delà de la période initiale de 2 ans sont maintenant conformes. Les deux prolongations ont été approuvées le 18 avril 2018.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CA" dirty="0" smtClean="0"/>
              <a:t>Deux cas où la période d’exemption a été supérieure à la période maximale de 4 ans prescrite pour devenir bilingue.</a:t>
            </a:r>
            <a:endParaRPr lang="fr-CA" dirty="0"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La majorité des organisations gèrent les exclusions en conformité avec les instruments réglementaires.</a:t>
            </a:r>
          </a:p>
          <a:p>
            <a:endParaRPr lang="fr-CA" b="1" dirty="0" smtClean="0">
              <a:cs typeface="Arial" panose="020B0604020202020204" pitchFamily="34" charset="0"/>
            </a:endParaRPr>
          </a:p>
          <a:p>
            <a:r>
              <a:rPr lang="fr-CA" b="1" dirty="0" smtClean="0"/>
              <a:t>RECOMMANDATION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La Direction des politiques (DP) et la Division du soutien en dotation (DSD) travaillent en collaboration avec les organisations pour régler les cas non conformes.</a:t>
            </a:r>
            <a:endParaRPr lang="fr-CA" dirty="0"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CA" sz="1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8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1301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76250" y="218913"/>
            <a:ext cx="11715750" cy="924087"/>
          </a:xfrm>
        </p:spPr>
        <p:txBody>
          <a:bodyPr/>
          <a:lstStyle/>
          <a:p>
            <a:r>
              <a:rPr lang="fr-CA" sz="2400" dirty="0" smtClean="0">
                <a:solidFill>
                  <a:schemeClr val="accent5">
                    <a:lumMod val="75000"/>
                  </a:schemeClr>
                </a:solidFill>
              </a:rPr>
              <a:t>RÉSULTATS DE LA MESURE DE TRANSITION DE LA CFP POUR L’ÉLS</a:t>
            </a:r>
            <a:endParaRPr lang="fr-CA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76250" y="892276"/>
            <a:ext cx="11563350" cy="52879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CA" sz="1800" b="1" dirty="0" smtClean="0"/>
              <a:t>CONTEXTE</a:t>
            </a:r>
          </a:p>
          <a:p>
            <a:pPr marL="358775" indent="-358775">
              <a:spcBef>
                <a:spcPts val="0"/>
              </a:spcBef>
            </a:pPr>
            <a:r>
              <a:rPr lang="fr-CA" sz="1800" dirty="0" smtClean="0"/>
              <a:t>Entre 2012 et 2015, la CFP a mis en œuvre une mesure de transition pour les employés qui participent à un échange de postes et pour ceux qui bénéficient d’un droit de priorité de fonctionnaire excédentaire ou mis en disponibilité :</a:t>
            </a:r>
          </a:p>
          <a:p>
            <a:pPr marL="819137" lvl="2" indent="-285750">
              <a:spcBef>
                <a:spcPts val="0"/>
              </a:spcBef>
            </a:pPr>
            <a:r>
              <a:rPr lang="fr-CA" sz="1800" dirty="0" smtClean="0">
                <a:solidFill>
                  <a:schemeClr val="tx1"/>
                </a:solidFill>
              </a:rPr>
              <a:t>Les résultats </a:t>
            </a:r>
            <a:r>
              <a:rPr lang="fr-CA" sz="1800" dirty="0">
                <a:solidFill>
                  <a:schemeClr val="tx1"/>
                </a:solidFill>
              </a:rPr>
              <a:t>de l’ÉLS expirés ont </a:t>
            </a:r>
            <a:r>
              <a:rPr lang="fr-CA" sz="1800" dirty="0" smtClean="0">
                <a:solidFill>
                  <a:schemeClr val="tx1"/>
                </a:solidFill>
              </a:rPr>
              <a:t>été jugés valides, pourvu qu’ils soient confirmés dans les douze mois suivant l’échange de postes ou la nomination prioritaire.</a:t>
            </a:r>
          </a:p>
          <a:p>
            <a:pPr marL="819137" lvl="2" indent="-285750">
              <a:spcBef>
                <a:spcPts val="0"/>
              </a:spcBef>
            </a:pPr>
            <a:r>
              <a:rPr lang="fr-CA" sz="1800" dirty="0" smtClean="0">
                <a:solidFill>
                  <a:schemeClr val="tx1"/>
                </a:solidFill>
              </a:rPr>
              <a:t>Cette mesure a été utilisée à 501 reprises.</a:t>
            </a:r>
          </a:p>
          <a:p>
            <a:pPr marL="819137" lvl="2" indent="-285750">
              <a:spcBef>
                <a:spcPts val="0"/>
              </a:spcBef>
            </a:pPr>
            <a:r>
              <a:rPr lang="fr-CA" sz="1800" dirty="0" smtClean="0">
                <a:solidFill>
                  <a:schemeClr val="tx1"/>
                </a:solidFill>
              </a:rPr>
              <a:t>Les AG doivent rendre compte du recours à cette mesure jusqu’à ce que leurs cas respectifs aient été résolus.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CA" sz="1800" b="1" dirty="0" smtClean="0"/>
              <a:t>OBSERVATIONS</a:t>
            </a:r>
            <a:endParaRPr lang="fr-CA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>
              <a:spcBef>
                <a:spcPts val="0"/>
              </a:spcBef>
            </a:pPr>
            <a:r>
              <a:rPr lang="fr-CA" sz="1800" dirty="0" smtClean="0"/>
              <a:t>Il y avait </a:t>
            </a:r>
            <a:r>
              <a:rPr lang="fr-CA" sz="1800" dirty="0"/>
              <a:t>8</a:t>
            </a:r>
            <a:r>
              <a:rPr lang="fr-CA" sz="1800" dirty="0" smtClean="0"/>
              <a:t> cas à régler dans sept organisations au 1</a:t>
            </a:r>
            <a:r>
              <a:rPr lang="fr-CA" sz="1800" baseline="30000" dirty="0" smtClean="0"/>
              <a:t>er</a:t>
            </a:r>
            <a:r>
              <a:rPr lang="fr-CA" sz="1800" dirty="0" smtClean="0"/>
              <a:t> avril 2018, comparativement à douze cas dans dix organisations lors du dernier exercice financier :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+mn-lt"/>
              </a:rPr>
              <a:t>4 cas n’étaient pas conformes. Un cas a maintenant été réglé le 29 août 2018.</a:t>
            </a:r>
          </a:p>
          <a:p>
            <a:pPr lvl="1">
              <a:spcBef>
                <a:spcPts val="0"/>
              </a:spcBef>
            </a:pPr>
            <a:r>
              <a:rPr lang="fr-CA" sz="1800" dirty="0" smtClean="0">
                <a:latin typeface="+mn-lt"/>
              </a:rPr>
              <a:t>En ce qui concerne les quatre autres cas, les employés sont en congé prolongé et le calcul de la période de douze mois a été suspendu.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CA" sz="1800" b="1" dirty="0" smtClean="0"/>
              <a:t>RECOMMANDATION</a:t>
            </a:r>
          </a:p>
          <a:p>
            <a:pPr marL="541338" indent="-541338">
              <a:spcBef>
                <a:spcPts val="0"/>
              </a:spcBef>
            </a:pPr>
            <a:r>
              <a:rPr lang="fr-CA" sz="1800" dirty="0" smtClean="0"/>
              <a:t>La DP et la DSD </a:t>
            </a:r>
            <a:r>
              <a:rPr lang="fr-CA" sz="1800" dirty="0" smtClean="0"/>
              <a:t>de la CFP continuent </a:t>
            </a:r>
            <a:r>
              <a:rPr lang="fr-CA" sz="1800" dirty="0" smtClean="0"/>
              <a:t>de travailler avec les organisations qui ont des cas en suspens et non conformes jusqu’à ce qu’ils aient </a:t>
            </a:r>
            <a:r>
              <a:rPr lang="fr-CA" sz="1800" dirty="0"/>
              <a:t>tous été réglés</a:t>
            </a:r>
            <a:r>
              <a:rPr lang="fr-CA" sz="1800" dirty="0" smtClean="0"/>
              <a:t>.</a:t>
            </a:r>
            <a:endParaRPr lang="fr-CA" sz="1800" dirty="0"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02DFE686-1B44-4F52-AF25-41F70B597F4C}" type="slidenum">
              <a:rPr lang="fr-CA" smtClean="0"/>
              <a:pPr/>
              <a:t>9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7287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3737390|-5389529|-10807215|-8355712|-16724839|SPAC&quot;,&quot;Id&quot;:&quot;5c8140343732411d04dabd8c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eme1">
  <a:themeElements>
    <a:clrScheme name="CFP-PSC 2014">
      <a:dk1>
        <a:srgbClr val="3C3C3B"/>
      </a:dk1>
      <a:lt1>
        <a:sysClr val="window" lastClr="FFFFFF"/>
      </a:lt1>
      <a:dk2>
        <a:srgbClr val="777877"/>
      </a:dk2>
      <a:lt2>
        <a:srgbClr val="FFFFFF"/>
      </a:lt2>
      <a:accent1>
        <a:srgbClr val="00A995"/>
      </a:accent1>
      <a:accent2>
        <a:srgbClr val="9ACA3C"/>
      </a:accent2>
      <a:accent3>
        <a:srgbClr val="3FAF9A"/>
      </a:accent3>
      <a:accent4>
        <a:srgbClr val="A1D554"/>
      </a:accent4>
      <a:accent5>
        <a:srgbClr val="79CCBE"/>
      </a:accent5>
      <a:accent6>
        <a:srgbClr val="C2E58E"/>
      </a:accent6>
      <a:hlink>
        <a:srgbClr val="2B9D83"/>
      </a:hlink>
      <a:folHlink>
        <a:srgbClr val="94D547"/>
      </a:folHlink>
    </a:clrScheme>
    <a:fontScheme name="Arial, Georgia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10837</TotalTime>
  <Words>685</Words>
  <Application>Microsoft Office PowerPoint</Application>
  <PresentationFormat>Widescreen</PresentationFormat>
  <Paragraphs>205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Segoe UI</vt:lpstr>
      <vt:lpstr>Times New Roman</vt:lpstr>
      <vt:lpstr>Theme1</vt:lpstr>
      <vt:lpstr>RÉSULTATS DES RAPPORTS ORGANISATIONNELS DE 2017-2018 (IDRN-ANNEXE D)</vt:lpstr>
      <vt:lpstr>Objectifs</vt:lpstr>
      <vt:lpstr>RÉSULTATS dES EXCEPTIONS À L’EXIGENCE D’UNE ZONE NATIONALE DE SÉLECTION (ZNS)</vt:lpstr>
      <vt:lpstr>RÉSULTATS des EXCEPTIONS À L’EXIGENCE D’UNE ZNS (suite)</vt:lpstr>
      <vt:lpstr>RÉSULTATS DES ENQUÊTES INTERNES</vt:lpstr>
      <vt:lpstr>RÉSULTATS DES ENQUÊTES INTERNES (suite)</vt:lpstr>
      <vt:lpstr>RÉSULTATS DU RECOURS AU DELOFP ET AU RLONFP</vt:lpstr>
      <vt:lpstr>RÉSULTATS DU RECOURS AU DELOFP ET AU RLONFP (suite)</vt:lpstr>
      <vt:lpstr>RÉSULTATS DE LA MESURE DE TRANSITION DE LA CFP POUR L’ÉLS</vt:lpstr>
      <vt:lpstr>ÉVALUATION CYCLIQUE — MISE À JOUR</vt:lpstr>
      <vt:lpstr>Observations générales </vt:lpstr>
    </vt:vector>
  </TitlesOfParts>
  <Company>CFP-PSC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Findings from the organizational reporting regarding Annex D of the adai</dc:title>
  <dc:creator>Yannick Fortin</dc:creator>
  <cp:lastModifiedBy>Sandy Ferreira</cp:lastModifiedBy>
  <cp:revision>729</cp:revision>
  <cp:lastPrinted>2019-03-07T12:23:01Z</cp:lastPrinted>
  <dcterms:created xsi:type="dcterms:W3CDTF">2017-06-15T16:05:01Z</dcterms:created>
  <dcterms:modified xsi:type="dcterms:W3CDTF">2019-09-05T13:20:25Z</dcterms:modified>
</cp:coreProperties>
</file>