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8.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1.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2.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3.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4.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5.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6.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7.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8.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9.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0.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1.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2.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3.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24.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5.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6.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29"/>
  </p:notesMasterIdLst>
  <p:sldIdLst>
    <p:sldId id="339" r:id="rId2"/>
    <p:sldId id="310" r:id="rId3"/>
    <p:sldId id="341" r:id="rId4"/>
    <p:sldId id="340" r:id="rId5"/>
    <p:sldId id="354" r:id="rId6"/>
    <p:sldId id="357" r:id="rId7"/>
    <p:sldId id="333" r:id="rId8"/>
    <p:sldId id="348" r:id="rId9"/>
    <p:sldId id="343" r:id="rId10"/>
    <p:sldId id="327" r:id="rId11"/>
    <p:sldId id="345" r:id="rId12"/>
    <p:sldId id="344" r:id="rId13"/>
    <p:sldId id="281" r:id="rId14"/>
    <p:sldId id="282" r:id="rId15"/>
    <p:sldId id="349" r:id="rId16"/>
    <p:sldId id="321" r:id="rId17"/>
    <p:sldId id="346" r:id="rId18"/>
    <p:sldId id="324" r:id="rId19"/>
    <p:sldId id="350" r:id="rId20"/>
    <p:sldId id="325" r:id="rId21"/>
    <p:sldId id="351" r:id="rId22"/>
    <p:sldId id="355" r:id="rId23"/>
    <p:sldId id="347" r:id="rId24"/>
    <p:sldId id="336" r:id="rId25"/>
    <p:sldId id="352" r:id="rId26"/>
    <p:sldId id="289" r:id="rId27"/>
    <p:sldId id="353" r:id="rId28"/>
  </p:sldIdLst>
  <p:sldSz cx="12192000" cy="6858000"/>
  <p:notesSz cx="7010400" cy="9296400"/>
  <p:custDataLst>
    <p:tags r:id="rId30"/>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ésultats de 2018-2019 des rapports organisationnels de l’Instrument de délégation et de responsabilisation en matière de nomination (IDRN)-Annexe D" id="{C1B36EEE-E815-4E45-B31F-B8960BAD5DD5}">
          <p14:sldIdLst>
            <p14:sldId id="339"/>
          </p14:sldIdLst>
        </p14:section>
        <p14:section name="Objectifs" id="{667E5A45-7945-4589-86A6-2109A9AF2909}">
          <p14:sldIdLst>
            <p14:sldId id="310"/>
          </p14:sldIdLst>
        </p14:section>
        <p14:section name="Exceptions à la zone nationale de sélection" id="{EE7A08F3-C59A-4039-9E7B-85D5A8624668}">
          <p14:sldIdLst>
            <p14:sldId id="341"/>
            <p14:sldId id="340"/>
            <p14:sldId id="354"/>
            <p14:sldId id="357"/>
            <p14:sldId id="333"/>
            <p14:sldId id="348"/>
            <p14:sldId id="343"/>
          </p14:sldIdLst>
        </p14:section>
        <p14:section name="Résultats des enquêtes internes" id="{65F3EE0C-7891-46AD-8C44-CAA97B258B08}">
          <p14:sldIdLst>
            <p14:sldId id="327"/>
            <p14:sldId id="345"/>
            <p14:sldId id="344"/>
            <p14:sldId id="281"/>
            <p14:sldId id="282"/>
            <p14:sldId id="349"/>
          </p14:sldIdLst>
        </p14:section>
        <p14:section name="Résultats du recours au Décret d’exemption concernant les langues officielles dans la fonction publique et au Règlement sur les langues officielles – nominations dans la fonction publique" id="{275B4F97-3D8A-447F-8368-7310FAD33EC2}">
          <p14:sldIdLst>
            <p14:sldId id="321"/>
            <p14:sldId id="346"/>
            <p14:sldId id="324"/>
            <p14:sldId id="350"/>
          </p14:sldIdLst>
        </p14:section>
        <p14:section name="Résultats de la mesure transitoire pour l’Évaluation de langue seconde de la Commission de la fonction publique" id="{AEF6DB24-D4D7-40B8-B9F9-4777C86F2FFF}">
          <p14:sldIdLst>
            <p14:sldId id="325"/>
            <p14:sldId id="351"/>
          </p14:sldIdLst>
        </p14:section>
        <p14:section name="Évaluations cycliques" id="{98603349-07F3-400B-B203-1432E8E8E795}">
          <p14:sldIdLst>
            <p14:sldId id="355"/>
            <p14:sldId id="347"/>
            <p14:sldId id="336"/>
            <p14:sldId id="352"/>
          </p14:sldIdLst>
        </p14:section>
        <p14:section name="Prochaines étapes" id="{0B7EA307-F851-4863-85BB-BC43E649F3FD}">
          <p14:sldIdLst>
            <p14:sldId id="289"/>
            <p14:sldId id="35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hantale Farley" initials="CF" lastIdx="4" clrIdx="6">
    <p:extLst>
      <p:ext uri="{19B8F6BF-5375-455C-9EA6-DF929625EA0E}">
        <p15:presenceInfo xmlns:p15="http://schemas.microsoft.com/office/powerpoint/2012/main" userId="S-1-5-21-793608233-524142043-3570203803-11041" providerId="AD"/>
      </p:ext>
    </p:extLst>
  </p:cmAuthor>
  <p:cmAuthor id="1" name="Manon Lebrun" initials="ML" lastIdx="3" clrIdx="0">
    <p:extLst>
      <p:ext uri="{19B8F6BF-5375-455C-9EA6-DF929625EA0E}">
        <p15:presenceInfo xmlns:p15="http://schemas.microsoft.com/office/powerpoint/2012/main" userId="S-1-5-21-793608233-524142043-3570203803-8172" providerId="AD"/>
      </p:ext>
    </p:extLst>
  </p:cmAuthor>
  <p:cmAuthor id="8" name="Cheryl Benoit-Cameron" initials="CB" lastIdx="16" clrIdx="7">
    <p:extLst>
      <p:ext uri="{19B8F6BF-5375-455C-9EA6-DF929625EA0E}">
        <p15:presenceInfo xmlns:p15="http://schemas.microsoft.com/office/powerpoint/2012/main" userId="S-1-5-21-793608233-524142043-3570203803-8120" providerId="AD"/>
      </p:ext>
    </p:extLst>
  </p:cmAuthor>
  <p:cmAuthor id="2" name="Angelina Adoquaye" initials="AA" lastIdx="16" clrIdx="1">
    <p:extLst>
      <p:ext uri="{19B8F6BF-5375-455C-9EA6-DF929625EA0E}">
        <p15:presenceInfo xmlns:p15="http://schemas.microsoft.com/office/powerpoint/2012/main" userId="S-1-5-21-793608233-524142043-3570203803-16999" providerId="AD"/>
      </p:ext>
    </p:extLst>
  </p:cmAuthor>
  <p:cmAuthor id="9" name="PDD" initials="n" lastIdx="2" clrIdx="8">
    <p:extLst>
      <p:ext uri="{19B8F6BF-5375-455C-9EA6-DF929625EA0E}">
        <p15:presenceInfo xmlns:p15="http://schemas.microsoft.com/office/powerpoint/2012/main" userId="PDD" providerId="None"/>
      </p:ext>
    </p:extLst>
  </p:cmAuthor>
  <p:cmAuthor id="3" name="Yannick Fortin" initials="YF" lastIdx="2" clrIdx="2">
    <p:extLst>
      <p:ext uri="{19B8F6BF-5375-455C-9EA6-DF929625EA0E}">
        <p15:presenceInfo xmlns:p15="http://schemas.microsoft.com/office/powerpoint/2012/main" userId="S-1-5-21-793608233-524142043-3570203803-16867" providerId="AD"/>
      </p:ext>
    </p:extLst>
  </p:cmAuthor>
  <p:cmAuthor id="10" name="NS" initials="NS" lastIdx="2" clrIdx="9">
    <p:extLst>
      <p:ext uri="{19B8F6BF-5375-455C-9EA6-DF929625EA0E}">
        <p15:presenceInfo xmlns:p15="http://schemas.microsoft.com/office/powerpoint/2012/main" userId="NS" providerId="None"/>
      </p:ext>
    </p:extLst>
  </p:cmAuthor>
  <p:cmAuthor id="4" name="Valérie Cannavino" initials="VC" lastIdx="10" clrIdx="3">
    <p:extLst>
      <p:ext uri="{19B8F6BF-5375-455C-9EA6-DF929625EA0E}">
        <p15:presenceInfo xmlns:p15="http://schemas.microsoft.com/office/powerpoint/2012/main" userId="S-1-5-21-793608233-524142043-3570203803-16087" providerId="AD"/>
      </p:ext>
    </p:extLst>
  </p:cmAuthor>
  <p:cmAuthor id="11" name="Sarah Pelletier" initials="SP" lastIdx="91" clrIdx="10">
    <p:extLst>
      <p:ext uri="{19B8F6BF-5375-455C-9EA6-DF929625EA0E}">
        <p15:presenceInfo xmlns:p15="http://schemas.microsoft.com/office/powerpoint/2012/main" userId="S-1-5-21-1097746622-914383597-1481268402-291481" providerId="AD"/>
      </p:ext>
    </p:extLst>
  </p:cmAuthor>
  <p:cmAuthor id="5" name="Steven Davidson" initials="SD" lastIdx="6" clrIdx="4">
    <p:extLst>
      <p:ext uri="{19B8F6BF-5375-455C-9EA6-DF929625EA0E}">
        <p15:presenceInfo xmlns:p15="http://schemas.microsoft.com/office/powerpoint/2012/main" userId="S-1-5-21-793608233-524142043-3570203803-20689" providerId="AD"/>
      </p:ext>
    </p:extLst>
  </p:cmAuthor>
  <p:cmAuthor id="12" name="Ève-Lyne Marchand" initials="ÈM" lastIdx="21" clrIdx="11">
    <p:extLst>
      <p:ext uri="{19B8F6BF-5375-455C-9EA6-DF929625EA0E}">
        <p15:presenceInfo xmlns:p15="http://schemas.microsoft.com/office/powerpoint/2012/main" userId="S-1-5-21-1097746622-914383597-1481268402-81502" providerId="AD"/>
      </p:ext>
    </p:extLst>
  </p:cmAuthor>
  <p:cmAuthor id="6" name="Christine Vallières" initials="CV" lastIdx="6" clrIdx="5">
    <p:extLst>
      <p:ext uri="{19B8F6BF-5375-455C-9EA6-DF929625EA0E}">
        <p15:presenceInfo xmlns:p15="http://schemas.microsoft.com/office/powerpoint/2012/main" userId="S-1-5-21-793608233-524142043-3570203803-233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a:srgbClr val="D500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81316" autoAdjust="0"/>
  </p:normalViewPr>
  <p:slideViewPr>
    <p:cSldViewPr snapToGrid="0">
      <p:cViewPr varScale="1">
        <p:scale>
          <a:sx n="54" d="100"/>
          <a:sy n="54" d="100"/>
        </p:scale>
        <p:origin x="1324" y="5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p:scale>
          <a:sx n="100" d="100"/>
          <a:sy n="100" d="100"/>
        </p:scale>
        <p:origin x="2352" y="-24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978346-27C0-434A-BF42-18AC3CD7B2F4}" type="datetimeFigureOut">
              <a:rPr lang="en-CA" smtClean="0"/>
              <a:t>2022/02/10</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84AC47-932F-4808-9EC0-C40F80D91E7B}" type="slidenum">
              <a:rPr lang="en-CA" smtClean="0"/>
              <a:t>‹#›</a:t>
            </a:fld>
            <a:endParaRPr lang="en-CA"/>
          </a:p>
        </p:txBody>
      </p:sp>
    </p:spTree>
    <p:extLst>
      <p:ext uri="{BB962C8B-B14F-4D97-AF65-F5344CB8AC3E}">
        <p14:creationId xmlns:p14="http://schemas.microsoft.com/office/powerpoint/2010/main" val="3442366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1</a:t>
            </a:fld>
            <a:endParaRPr lang="en-CA"/>
          </a:p>
        </p:txBody>
      </p:sp>
    </p:spTree>
    <p:extLst>
      <p:ext uri="{BB962C8B-B14F-4D97-AF65-F5344CB8AC3E}">
        <p14:creationId xmlns:p14="http://schemas.microsoft.com/office/powerpoint/2010/main" val="2361978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0A84AC47-932F-4808-9EC0-C40F80D91E7B}" type="slidenum">
              <a:rPr lang="en-CA" smtClean="0"/>
              <a:t>10</a:t>
            </a:fld>
            <a:endParaRPr lang="en-CA"/>
          </a:p>
        </p:txBody>
      </p:sp>
    </p:spTree>
    <p:extLst>
      <p:ext uri="{BB962C8B-B14F-4D97-AF65-F5344CB8AC3E}">
        <p14:creationId xmlns:p14="http://schemas.microsoft.com/office/powerpoint/2010/main" val="1347851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11</a:t>
            </a:fld>
            <a:endParaRPr lang="en-CA"/>
          </a:p>
        </p:txBody>
      </p:sp>
    </p:spTree>
    <p:extLst>
      <p:ext uri="{BB962C8B-B14F-4D97-AF65-F5344CB8AC3E}">
        <p14:creationId xmlns:p14="http://schemas.microsoft.com/office/powerpoint/2010/main" val="3899923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12</a:t>
            </a:fld>
            <a:endParaRPr lang="en-CA"/>
          </a:p>
        </p:txBody>
      </p:sp>
    </p:spTree>
    <p:extLst>
      <p:ext uri="{BB962C8B-B14F-4D97-AF65-F5344CB8AC3E}">
        <p14:creationId xmlns:p14="http://schemas.microsoft.com/office/powerpoint/2010/main" val="1679304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buFont typeface="Arial" panose="020B0604020202020204" pitchFamily="34" charset="0"/>
              <a:buNone/>
            </a:pPr>
            <a:endParaRPr lang="fr-CA" dirty="0"/>
          </a:p>
        </p:txBody>
      </p:sp>
      <p:sp>
        <p:nvSpPr>
          <p:cNvPr id="4" name="Slide Number Placeholder 3"/>
          <p:cNvSpPr>
            <a:spLocks noGrp="1"/>
          </p:cNvSpPr>
          <p:nvPr>
            <p:ph type="sldNum" sz="quarter" idx="10"/>
          </p:nvPr>
        </p:nvSpPr>
        <p:spPr/>
        <p:txBody>
          <a:bodyPr/>
          <a:lstStyle/>
          <a:p>
            <a:fld id="{0A84AC47-932F-4808-9EC0-C40F80D91E7B}" type="slidenum">
              <a:rPr lang="en-CA" smtClean="0"/>
              <a:t>13</a:t>
            </a:fld>
            <a:endParaRPr lang="en-CA"/>
          </a:p>
        </p:txBody>
      </p:sp>
    </p:spTree>
    <p:extLst>
      <p:ext uri="{BB962C8B-B14F-4D97-AF65-F5344CB8AC3E}">
        <p14:creationId xmlns:p14="http://schemas.microsoft.com/office/powerpoint/2010/main" val="3975772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spcBef>
                <a:spcPts val="0"/>
              </a:spcBef>
            </a:pPr>
            <a:endParaRPr lang="en-CA" sz="1200" i="1" dirty="0">
              <a:solidFill>
                <a:srgbClr val="FF0000"/>
              </a:solidFill>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14</a:t>
            </a:fld>
            <a:endParaRPr lang="en-CA"/>
          </a:p>
        </p:txBody>
      </p:sp>
    </p:spTree>
    <p:extLst>
      <p:ext uri="{BB962C8B-B14F-4D97-AF65-F5344CB8AC3E}">
        <p14:creationId xmlns:p14="http://schemas.microsoft.com/office/powerpoint/2010/main" val="3959786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15</a:t>
            </a:fld>
            <a:endParaRPr lang="en-CA"/>
          </a:p>
        </p:txBody>
      </p:sp>
    </p:spTree>
    <p:extLst>
      <p:ext uri="{BB962C8B-B14F-4D97-AF65-F5344CB8AC3E}">
        <p14:creationId xmlns:p14="http://schemas.microsoft.com/office/powerpoint/2010/main" val="81073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CA" baseline="0" dirty="0"/>
          </a:p>
          <a:p>
            <a:pPr marL="171450" indent="-171450">
              <a:buFont typeface="Arial" panose="020B0604020202020204" pitchFamily="34" charset="0"/>
              <a:buChar char="•"/>
            </a:pPr>
            <a:endParaRPr lang="fr-CA" dirty="0"/>
          </a:p>
        </p:txBody>
      </p:sp>
      <p:sp>
        <p:nvSpPr>
          <p:cNvPr id="4" name="Slide Number Placeholder 3"/>
          <p:cNvSpPr>
            <a:spLocks noGrp="1"/>
          </p:cNvSpPr>
          <p:nvPr>
            <p:ph type="sldNum" sz="quarter" idx="10"/>
          </p:nvPr>
        </p:nvSpPr>
        <p:spPr/>
        <p:txBody>
          <a:bodyPr/>
          <a:lstStyle/>
          <a:p>
            <a:fld id="{0A84AC47-932F-4808-9EC0-C40F80D91E7B}" type="slidenum">
              <a:rPr lang="en-CA" smtClean="0"/>
              <a:t>16</a:t>
            </a:fld>
            <a:endParaRPr lang="en-CA"/>
          </a:p>
        </p:txBody>
      </p:sp>
    </p:spTree>
    <p:extLst>
      <p:ext uri="{BB962C8B-B14F-4D97-AF65-F5344CB8AC3E}">
        <p14:creationId xmlns:p14="http://schemas.microsoft.com/office/powerpoint/2010/main" val="2664457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17</a:t>
            </a:fld>
            <a:endParaRPr lang="en-CA"/>
          </a:p>
        </p:txBody>
      </p:sp>
    </p:spTree>
    <p:extLst>
      <p:ext uri="{BB962C8B-B14F-4D97-AF65-F5344CB8AC3E}">
        <p14:creationId xmlns:p14="http://schemas.microsoft.com/office/powerpoint/2010/main" val="524819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0A84AC47-932F-4808-9EC0-C40F80D91E7B}" type="slidenum">
              <a:rPr lang="en-CA" smtClean="0"/>
              <a:t>18</a:t>
            </a:fld>
            <a:endParaRPr lang="en-CA"/>
          </a:p>
        </p:txBody>
      </p:sp>
    </p:spTree>
    <p:extLst>
      <p:ext uri="{BB962C8B-B14F-4D97-AF65-F5344CB8AC3E}">
        <p14:creationId xmlns:p14="http://schemas.microsoft.com/office/powerpoint/2010/main" val="2359055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19</a:t>
            </a:fld>
            <a:endParaRPr lang="en-CA"/>
          </a:p>
        </p:txBody>
      </p:sp>
    </p:spTree>
    <p:extLst>
      <p:ext uri="{BB962C8B-B14F-4D97-AF65-F5344CB8AC3E}">
        <p14:creationId xmlns:p14="http://schemas.microsoft.com/office/powerpoint/2010/main" val="2596926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A84AC47-932F-4808-9EC0-C40F80D91E7B}" type="slidenum">
              <a:rPr lang="en-CA" smtClean="0"/>
              <a:t>2</a:t>
            </a:fld>
            <a:endParaRPr lang="en-CA"/>
          </a:p>
        </p:txBody>
      </p:sp>
    </p:spTree>
    <p:extLst>
      <p:ext uri="{BB962C8B-B14F-4D97-AF65-F5344CB8AC3E}">
        <p14:creationId xmlns:p14="http://schemas.microsoft.com/office/powerpoint/2010/main" val="269613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219170" marR="0" lvl="2" indent="0" algn="l" defTabSz="1219170" rtl="0" eaLnBrk="1" fontAlgn="auto" latinLnBrk="0" hangingPunct="1">
              <a:lnSpc>
                <a:spcPct val="100000"/>
              </a:lnSpc>
              <a:spcBef>
                <a:spcPct val="20000"/>
              </a:spcBef>
              <a:spcAft>
                <a:spcPts val="0"/>
              </a:spcAft>
              <a:buClrTx/>
              <a:buSzTx/>
              <a:buFont typeface="Arial" pitchFamily="34" charset="0"/>
              <a:buNone/>
              <a:tabLst/>
              <a:defRPr/>
            </a:pPr>
            <a:endParaRPr kumimoji="0" lang="en-CA" sz="1200" b="0" i="0" u="none" strike="noStrike" kern="1200" cap="none" spc="0" normalizeH="0" baseline="0" noProof="0" dirty="0">
              <a:ln>
                <a:noFill/>
              </a:ln>
              <a:solidFill>
                <a:srgbClr val="777877"/>
              </a:solidFill>
              <a:effectLst/>
              <a:uLnTx/>
              <a:uFillTx/>
              <a:latin typeface="Georgia"/>
              <a:ea typeface="+mn-ea"/>
              <a:cs typeface="+mn-cs"/>
            </a:endParaRPr>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20</a:t>
            </a:fld>
            <a:endParaRPr lang="en-CA"/>
          </a:p>
        </p:txBody>
      </p:sp>
    </p:spTree>
    <p:extLst>
      <p:ext uri="{BB962C8B-B14F-4D97-AF65-F5344CB8AC3E}">
        <p14:creationId xmlns:p14="http://schemas.microsoft.com/office/powerpoint/2010/main" val="3225341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21</a:t>
            </a:fld>
            <a:endParaRPr lang="en-CA"/>
          </a:p>
        </p:txBody>
      </p:sp>
    </p:spTree>
    <p:extLst>
      <p:ext uri="{BB962C8B-B14F-4D97-AF65-F5344CB8AC3E}">
        <p14:creationId xmlns:p14="http://schemas.microsoft.com/office/powerpoint/2010/main" val="108693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22</a:t>
            </a:fld>
            <a:endParaRPr lang="en-CA"/>
          </a:p>
        </p:txBody>
      </p:sp>
    </p:spTree>
    <p:extLst>
      <p:ext uri="{BB962C8B-B14F-4D97-AF65-F5344CB8AC3E}">
        <p14:creationId xmlns:p14="http://schemas.microsoft.com/office/powerpoint/2010/main" val="929118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23</a:t>
            </a:fld>
            <a:endParaRPr lang="en-CA"/>
          </a:p>
        </p:txBody>
      </p:sp>
    </p:spTree>
    <p:extLst>
      <p:ext uri="{BB962C8B-B14F-4D97-AF65-F5344CB8AC3E}">
        <p14:creationId xmlns:p14="http://schemas.microsoft.com/office/powerpoint/2010/main" val="388501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24</a:t>
            </a:fld>
            <a:endParaRPr lang="en-CA"/>
          </a:p>
        </p:txBody>
      </p:sp>
    </p:spTree>
    <p:extLst>
      <p:ext uri="{BB962C8B-B14F-4D97-AF65-F5344CB8AC3E}">
        <p14:creationId xmlns:p14="http://schemas.microsoft.com/office/powerpoint/2010/main" val="859593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25</a:t>
            </a:fld>
            <a:endParaRPr lang="en-CA"/>
          </a:p>
        </p:txBody>
      </p:sp>
    </p:spTree>
    <p:extLst>
      <p:ext uri="{BB962C8B-B14F-4D97-AF65-F5344CB8AC3E}">
        <p14:creationId xmlns:p14="http://schemas.microsoft.com/office/powerpoint/2010/main" val="41499934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CA" dirty="0"/>
          </a:p>
        </p:txBody>
      </p:sp>
      <p:sp>
        <p:nvSpPr>
          <p:cNvPr id="4" name="Slide Number Placeholder 3"/>
          <p:cNvSpPr>
            <a:spLocks noGrp="1"/>
          </p:cNvSpPr>
          <p:nvPr>
            <p:ph type="sldNum" sz="quarter" idx="10"/>
          </p:nvPr>
        </p:nvSpPr>
        <p:spPr/>
        <p:txBody>
          <a:bodyPr/>
          <a:lstStyle/>
          <a:p>
            <a:fld id="{0A84AC47-932F-4808-9EC0-C40F80D91E7B}" type="slidenum">
              <a:rPr lang="en-CA" smtClean="0"/>
              <a:t>26</a:t>
            </a:fld>
            <a:endParaRPr lang="en-CA"/>
          </a:p>
        </p:txBody>
      </p:sp>
    </p:spTree>
    <p:extLst>
      <p:ext uri="{BB962C8B-B14F-4D97-AF65-F5344CB8AC3E}">
        <p14:creationId xmlns:p14="http://schemas.microsoft.com/office/powerpoint/2010/main" val="3093518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27</a:t>
            </a:fld>
            <a:endParaRPr lang="en-CA"/>
          </a:p>
        </p:txBody>
      </p:sp>
    </p:spTree>
    <p:extLst>
      <p:ext uri="{BB962C8B-B14F-4D97-AF65-F5344CB8AC3E}">
        <p14:creationId xmlns:p14="http://schemas.microsoft.com/office/powerpoint/2010/main" val="51858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3</a:t>
            </a:fld>
            <a:endParaRPr lang="en-CA"/>
          </a:p>
        </p:txBody>
      </p:sp>
    </p:spTree>
    <p:extLst>
      <p:ext uri="{BB962C8B-B14F-4D97-AF65-F5344CB8AC3E}">
        <p14:creationId xmlns:p14="http://schemas.microsoft.com/office/powerpoint/2010/main" val="139323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4</a:t>
            </a:fld>
            <a:endParaRPr lang="en-CA"/>
          </a:p>
        </p:txBody>
      </p:sp>
    </p:spTree>
    <p:extLst>
      <p:ext uri="{BB962C8B-B14F-4D97-AF65-F5344CB8AC3E}">
        <p14:creationId xmlns:p14="http://schemas.microsoft.com/office/powerpoint/2010/main" val="3994984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5</a:t>
            </a:fld>
            <a:endParaRPr lang="en-CA"/>
          </a:p>
        </p:txBody>
      </p:sp>
    </p:spTree>
    <p:extLst>
      <p:ext uri="{BB962C8B-B14F-4D97-AF65-F5344CB8AC3E}">
        <p14:creationId xmlns:p14="http://schemas.microsoft.com/office/powerpoint/2010/main" val="1063924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6</a:t>
            </a:fld>
            <a:endParaRPr lang="en-CA"/>
          </a:p>
        </p:txBody>
      </p:sp>
    </p:spTree>
    <p:extLst>
      <p:ext uri="{BB962C8B-B14F-4D97-AF65-F5344CB8AC3E}">
        <p14:creationId xmlns:p14="http://schemas.microsoft.com/office/powerpoint/2010/main" val="942499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baseline="0" dirty="0">
              <a:latin typeface="+mn-lt"/>
            </a:endParaRPr>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7</a:t>
            </a:fld>
            <a:endParaRPr lang="en-CA"/>
          </a:p>
        </p:txBody>
      </p:sp>
    </p:spTree>
    <p:extLst>
      <p:ext uri="{BB962C8B-B14F-4D97-AF65-F5344CB8AC3E}">
        <p14:creationId xmlns:p14="http://schemas.microsoft.com/office/powerpoint/2010/main" val="1011573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84AC47-932F-4808-9EC0-C40F80D91E7B}" type="slidenum">
              <a:rPr lang="en-CA" smtClean="0"/>
              <a:t>8</a:t>
            </a:fld>
            <a:endParaRPr lang="en-CA"/>
          </a:p>
        </p:txBody>
      </p:sp>
    </p:spTree>
    <p:extLst>
      <p:ext uri="{BB962C8B-B14F-4D97-AF65-F5344CB8AC3E}">
        <p14:creationId xmlns:p14="http://schemas.microsoft.com/office/powerpoint/2010/main" val="525922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A84AC47-932F-4808-9EC0-C40F80D91E7B}" type="slidenum">
              <a:rPr lang="en-CA" smtClean="0"/>
              <a:t>9</a:t>
            </a:fld>
            <a:endParaRPr lang="en-CA"/>
          </a:p>
        </p:txBody>
      </p:sp>
    </p:spTree>
    <p:extLst>
      <p:ext uri="{BB962C8B-B14F-4D97-AF65-F5344CB8AC3E}">
        <p14:creationId xmlns:p14="http://schemas.microsoft.com/office/powerpoint/2010/main" val="14492483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73033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90595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2971204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2011506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uverture français premier - Cover French Firs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3445" y="932723"/>
            <a:ext cx="10972800" cy="3264363"/>
          </a:xfrm>
        </p:spPr>
        <p:txBody>
          <a:bodyPr/>
          <a:lstStyle>
            <a:lvl1pPr algn="l">
              <a:defRPr baseline="0"/>
            </a:lvl1pPr>
          </a:lstStyle>
          <a:p>
            <a:r>
              <a:rPr lang="en-US" dirty="0"/>
              <a:t>Click to edit </a:t>
            </a:r>
            <a:br>
              <a:rPr lang="en-US" dirty="0"/>
            </a:br>
            <a:r>
              <a:rPr lang="en-US" dirty="0"/>
              <a:t>Master title style</a:t>
            </a:r>
            <a:endParaRPr lang="en-CA" dirty="0"/>
          </a:p>
        </p:txBody>
      </p:sp>
      <p:sp>
        <p:nvSpPr>
          <p:cNvPr id="6" name="Subtitle 2"/>
          <p:cNvSpPr>
            <a:spLocks noGrp="1"/>
          </p:cNvSpPr>
          <p:nvPr>
            <p:ph type="subTitle" idx="1" hasCustomPrompt="1"/>
          </p:nvPr>
        </p:nvSpPr>
        <p:spPr>
          <a:xfrm>
            <a:off x="1103445" y="4485117"/>
            <a:ext cx="7584843" cy="1752600"/>
          </a:xfrm>
        </p:spPr>
        <p:txBody>
          <a:bodyPr>
            <a:normAutofit/>
          </a:bodyPr>
          <a:lstStyle>
            <a:lvl1pPr marL="0" indent="0" algn="l">
              <a:buNone/>
              <a:defRPr sz="3200" cap="all" baseline="0">
                <a:solidFill>
                  <a:schemeClr val="accent2"/>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a:t>
            </a:r>
            <a:br>
              <a:rPr lang="en-US" dirty="0"/>
            </a:br>
            <a:r>
              <a:rPr lang="en-US" dirty="0"/>
              <a:t>Master subtitle style</a:t>
            </a:r>
            <a:endParaRPr lang="en-CA" dirty="0"/>
          </a:p>
        </p:txBody>
      </p:sp>
    </p:spTree>
    <p:extLst>
      <p:ext uri="{BB962C8B-B14F-4D97-AF65-F5344CB8AC3E}">
        <p14:creationId xmlns:p14="http://schemas.microsoft.com/office/powerpoint/2010/main" val="256605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389494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255292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184522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a:xfrm>
            <a:off x="10782300" y="6418263"/>
            <a:ext cx="1219200" cy="365125"/>
          </a:xfrm>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1199042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endParaRPr lang="fr-CA" dirty="0"/>
          </a:p>
        </p:txBody>
      </p:sp>
      <p:sp>
        <p:nvSpPr>
          <p:cNvPr id="8" name="Footer Placeholder 7"/>
          <p:cNvSpPr>
            <a:spLocks noGrp="1"/>
          </p:cNvSpPr>
          <p:nvPr>
            <p:ph type="ftr" sz="quarter" idx="11"/>
          </p:nvPr>
        </p:nvSpPr>
        <p:spPr/>
        <p:txBody>
          <a:bodyPr/>
          <a:lstStyle/>
          <a:p>
            <a:endParaRPr lang="fr-CA" dirty="0"/>
          </a:p>
        </p:txBody>
      </p:sp>
      <p:sp>
        <p:nvSpPr>
          <p:cNvPr id="9" name="Slide Number Placeholder 8"/>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45197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endParaRPr lang="fr-CA" dirty="0"/>
          </a:p>
        </p:txBody>
      </p:sp>
      <p:sp>
        <p:nvSpPr>
          <p:cNvPr id="4" name="Footer Placeholder 3"/>
          <p:cNvSpPr>
            <a:spLocks noGrp="1"/>
          </p:cNvSpPr>
          <p:nvPr>
            <p:ph type="ftr" sz="quarter" idx="11"/>
          </p:nvPr>
        </p:nvSpPr>
        <p:spPr/>
        <p:txBody>
          <a:bodyPr/>
          <a:lstStyle/>
          <a:p>
            <a:endParaRPr lang="fr-CA" dirty="0"/>
          </a:p>
        </p:txBody>
      </p:sp>
      <p:sp>
        <p:nvSpPr>
          <p:cNvPr id="5" name="Slide Number Placeholder 4"/>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427632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CA" dirty="0"/>
          </a:p>
        </p:txBody>
      </p:sp>
      <p:sp>
        <p:nvSpPr>
          <p:cNvPr id="3" name="Footer Placeholder 2"/>
          <p:cNvSpPr>
            <a:spLocks noGrp="1"/>
          </p:cNvSpPr>
          <p:nvPr>
            <p:ph type="ftr" sz="quarter" idx="11"/>
          </p:nvPr>
        </p:nvSpPr>
        <p:spPr/>
        <p:txBody>
          <a:bodyPr/>
          <a:lstStyle/>
          <a:p>
            <a:endParaRPr lang="fr-CA" dirty="0"/>
          </a:p>
        </p:txBody>
      </p:sp>
      <p:sp>
        <p:nvSpPr>
          <p:cNvPr id="4" name="Slide Number Placeholder 3"/>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8755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02DFE686-1B44-4F52-AF25-41F70B597F4C}" type="slidenum">
              <a:rPr lang="fr-CA" smtClean="0"/>
              <a:t>‹#›</a:t>
            </a:fld>
            <a:endParaRPr lang="fr-CA" dirty="0"/>
          </a:p>
        </p:txBody>
      </p:sp>
    </p:spTree>
    <p:extLst>
      <p:ext uri="{BB962C8B-B14F-4D97-AF65-F5344CB8AC3E}">
        <p14:creationId xmlns:p14="http://schemas.microsoft.com/office/powerpoint/2010/main" val="338909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CA" dirty="0"/>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pic>
        <p:nvPicPr>
          <p:cNvPr id="7" name="Picture 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FE686-1B44-4F52-AF25-41F70B597F4C}" type="slidenum">
              <a:rPr lang="fr-CA" smtClean="0"/>
              <a:t>‹#›</a:t>
            </a:fld>
            <a:endParaRPr lang="fr-CA" dirty="0"/>
          </a:p>
        </p:txBody>
      </p:sp>
    </p:spTree>
    <p:extLst>
      <p:ext uri="{BB962C8B-B14F-4D97-AF65-F5344CB8AC3E}">
        <p14:creationId xmlns:p14="http://schemas.microsoft.com/office/powerpoint/2010/main" val="32764023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tags" Target="../tags/tag42.xml"/></Relationships>
</file>

<file path=ppt/slides/_rels/slide14.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15.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16.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notesSlide" Target="../notesSlides/notesSlide19.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20.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21.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notesSlide" Target="../notesSlides/notesSlide22.xml"/><Relationship Id="rId5" Type="http://schemas.openxmlformats.org/officeDocument/2006/relationships/slideLayout" Target="../slideLayouts/slideLayout3.xml"/><Relationship Id="rId4" Type="http://schemas.openxmlformats.org/officeDocument/2006/relationships/tags" Target="../tags/tag70.xml"/></Relationships>
</file>

<file path=ppt/slides/_rels/slide23.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notesSlide" Target="../notesSlides/notesSlide23.xml"/><Relationship Id="rId4"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notesSlide" Target="../notesSlides/notesSlide24.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notesSlide" Target="../notesSlides/notesSlide25.xml"/><Relationship Id="rId4"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5" Type="http://schemas.openxmlformats.org/officeDocument/2006/relationships/notesSlide" Target="../notesSlides/notesSlide26.xml"/><Relationship Id="rId4"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notesSlide" Target="../notesSlides/notesSlide27.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notesSlide" Target="../notesSlides/notesSlide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5.xml"/><Relationship Id="rId5" Type="http://schemas.openxmlformats.org/officeDocument/2006/relationships/tags" Target="../tags/tag17.xml"/><Relationship Id="rId4" Type="http://schemas.openxmlformats.org/officeDocument/2006/relationships/tags" Target="../tags/tag16.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986518" y="793821"/>
            <a:ext cx="10559023" cy="1822770"/>
          </a:xfrm>
        </p:spPr>
        <p:txBody>
          <a:bodyPr>
            <a:normAutofit fontScale="90000"/>
          </a:bodyPr>
          <a:lstStyle/>
          <a:p>
            <a:br>
              <a:rPr lang="fr-CA" sz="4800" dirty="0">
                <a:solidFill>
                  <a:srgbClr val="0A0A0A"/>
                </a:solidFill>
              </a:rPr>
            </a:br>
            <a:r>
              <a:rPr lang="fr-CA" sz="3600" dirty="0">
                <a:solidFill>
                  <a:srgbClr val="0A0A0A"/>
                </a:solidFill>
                <a:latin typeface="+mn-lt"/>
              </a:rPr>
              <a:t>Résultats de 2018-2019 des rapports organisationnels de l’Instrument de délégation et de responsabilisation en matière de nomination (IDRN)-Annexe D</a:t>
            </a:r>
          </a:p>
        </p:txBody>
      </p:sp>
      <p:sp>
        <p:nvSpPr>
          <p:cNvPr id="3" name="Subtitle 2"/>
          <p:cNvSpPr>
            <a:spLocks noGrp="1"/>
          </p:cNvSpPr>
          <p:nvPr>
            <p:ph type="subTitle" idx="1"/>
            <p:custDataLst>
              <p:tags r:id="rId2"/>
            </p:custDataLst>
          </p:nvPr>
        </p:nvSpPr>
        <p:spPr>
          <a:xfrm>
            <a:off x="986518" y="3402117"/>
            <a:ext cx="6362700" cy="1389062"/>
          </a:xfrm>
        </p:spPr>
        <p:txBody>
          <a:bodyPr>
            <a:normAutofit fontScale="77500" lnSpcReduction="20000"/>
          </a:bodyPr>
          <a:lstStyle/>
          <a:p>
            <a:r>
              <a:rPr lang="fr-CA" sz="2600" dirty="0">
                <a:solidFill>
                  <a:srgbClr val="0A0A0A"/>
                </a:solidFill>
              </a:rPr>
              <a:t>Présentation pour la réunion de la Commission (RC)</a:t>
            </a:r>
          </a:p>
          <a:p>
            <a:r>
              <a:rPr lang="fr-CA" sz="2600" dirty="0">
                <a:solidFill>
                  <a:srgbClr val="0A0A0A"/>
                </a:solidFill>
              </a:rPr>
              <a:t>17 décembre 2019</a:t>
            </a:r>
          </a:p>
          <a:p>
            <a:endParaRPr lang="fr-CA" sz="1800" dirty="0">
              <a:solidFill>
                <a:srgbClr val="0A0A0A"/>
              </a:solidFill>
            </a:endParaRPr>
          </a:p>
          <a:p>
            <a:r>
              <a:rPr lang="fr-CA" sz="1900" dirty="0" err="1">
                <a:solidFill>
                  <a:srgbClr val="0A0A0A"/>
                </a:solidFill>
              </a:rPr>
              <a:t>GCDocs</a:t>
            </a:r>
            <a:r>
              <a:rPr lang="fr-CA" sz="1900" dirty="0">
                <a:solidFill>
                  <a:srgbClr val="0A0A0A"/>
                </a:solidFill>
              </a:rPr>
              <a:t> : 11500309</a:t>
            </a:r>
            <a:endParaRPr lang="fr-CA" sz="1900" b="1" dirty="0">
              <a:solidFill>
                <a:srgbClr val="0A0A0A"/>
              </a:solidFill>
            </a:endParaRPr>
          </a:p>
          <a:p>
            <a:endParaRPr lang="fr-CA" sz="1800" dirty="0"/>
          </a:p>
          <a:p>
            <a:endParaRPr lang="fr-CA" dirty="0"/>
          </a:p>
        </p:txBody>
      </p:sp>
    </p:spTree>
    <p:extLst>
      <p:ext uri="{BB962C8B-B14F-4D97-AF65-F5344CB8AC3E}">
        <p14:creationId xmlns:p14="http://schemas.microsoft.com/office/powerpoint/2010/main" val="1182348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85825" y="274637"/>
            <a:ext cx="10990085" cy="1143000"/>
          </a:xfrm>
        </p:spPr>
        <p:txBody>
          <a:bodyPr>
            <a:normAutofit/>
          </a:bodyPr>
          <a:lstStyle/>
          <a:p>
            <a:r>
              <a:rPr lang="fr-CA" sz="4000" dirty="0">
                <a:solidFill>
                  <a:srgbClr val="0A0A0A"/>
                </a:solidFill>
              </a:rPr>
              <a:t>Résultats des enquêtes internes (1 sur 6)</a:t>
            </a:r>
            <a:endParaRPr lang="en-CA" sz="4000" dirty="0">
              <a:solidFill>
                <a:srgbClr val="0A0A0A"/>
              </a:solidFill>
            </a:endParaRPr>
          </a:p>
        </p:txBody>
      </p:sp>
      <p:sp>
        <p:nvSpPr>
          <p:cNvPr id="3" name="Content Placeholder 2"/>
          <p:cNvSpPr>
            <a:spLocks noGrp="1"/>
          </p:cNvSpPr>
          <p:nvPr>
            <p:ph idx="1"/>
            <p:custDataLst>
              <p:tags r:id="rId2"/>
            </p:custDataLst>
          </p:nvPr>
        </p:nvSpPr>
        <p:spPr>
          <a:xfrm>
            <a:off x="885825" y="1293289"/>
            <a:ext cx="10515600" cy="4106863"/>
          </a:xfrm>
        </p:spPr>
        <p:txBody>
          <a:bodyPr>
            <a:normAutofit/>
          </a:bodyPr>
          <a:lstStyle/>
          <a:p>
            <a:pPr marL="0" indent="0">
              <a:spcBef>
                <a:spcPts val="0"/>
              </a:spcBef>
              <a:buNone/>
            </a:pPr>
            <a:r>
              <a:rPr lang="fr-CA" sz="2400" dirty="0">
                <a:solidFill>
                  <a:srgbClr val="0A0A0A"/>
                </a:solidFill>
                <a:cs typeface="Arial" panose="020B0604020202020204" pitchFamily="34" charset="0"/>
              </a:rPr>
              <a:t>Contexte</a:t>
            </a:r>
            <a:r>
              <a:rPr lang="en-CA" sz="2400" dirty="0">
                <a:solidFill>
                  <a:srgbClr val="0A0A0A"/>
                </a:solidFill>
                <a:cs typeface="Arial" panose="020B0604020202020204" pitchFamily="34" charset="0"/>
              </a:rPr>
              <a:t> :</a:t>
            </a:r>
          </a:p>
          <a:p>
            <a:pPr marL="0" indent="0">
              <a:spcBef>
                <a:spcPts val="0"/>
              </a:spcBef>
              <a:buNone/>
            </a:pPr>
            <a:endParaRPr lang="en-CA" sz="2400" b="1" dirty="0">
              <a:solidFill>
                <a:srgbClr val="0A0A0A"/>
              </a:solidFill>
              <a:cs typeface="Arial" panose="020B0604020202020204" pitchFamily="34" charset="0"/>
            </a:endParaRPr>
          </a:p>
          <a:p>
            <a:pPr marL="0" indent="0">
              <a:lnSpc>
                <a:spcPct val="150000"/>
              </a:lnSpc>
              <a:spcBef>
                <a:spcPts val="0"/>
              </a:spcBef>
              <a:buNone/>
            </a:pPr>
            <a:r>
              <a:rPr lang="fr-CA" sz="2400" dirty="0">
                <a:solidFill>
                  <a:srgbClr val="0A0A0A"/>
                </a:solidFill>
                <a:cs typeface="Arial" panose="020B0604020202020204" pitchFamily="34" charset="0"/>
              </a:rPr>
              <a:t>Conformément à l’Instrument de délégation et de responsabilisation en matière de nomination (IDRN), les administrateurs généraux (AG) doivent rendre compte à la Commission de la fonction publique (CFP) des résultats de toute enquête interne menée pendant l’exercice financier à propos d’une erreur, d’une omission ou d’une conduite répréhensible qui a influé sur le choix de la personne nommée.</a:t>
            </a:r>
            <a:endParaRPr lang="en-CA" sz="2334" dirty="0">
              <a:latin typeface="Georgia" panose="02040502050405020303" pitchFamily="18" charset="0"/>
              <a:cs typeface="Arial" panose="020B0604020202020204" pitchFamily="34" charset="0"/>
            </a:endParaRPr>
          </a:p>
        </p:txBody>
      </p:sp>
      <p:sp>
        <p:nvSpPr>
          <p:cNvPr id="5" name="Espace réservé du numéro de diapositive 4"/>
          <p:cNvSpPr>
            <a:spLocks noGrp="1"/>
          </p:cNvSpPr>
          <p:nvPr>
            <p:ph type="sldNum" sz="quarter" idx="12"/>
            <p:custDataLst>
              <p:tags r:id="rId3"/>
            </p:custDataLst>
          </p:nvPr>
        </p:nvSpPr>
        <p:spPr/>
        <p:txBody>
          <a:bodyPr/>
          <a:lstStyle/>
          <a:p>
            <a:fld id="{02DFE686-1B44-4F52-AF25-41F70B597F4C}" type="slidenum">
              <a:rPr lang="fr-CA" smtClean="0"/>
              <a:t>10</a:t>
            </a:fld>
            <a:endParaRPr lang="fr-CA" dirty="0"/>
          </a:p>
        </p:txBody>
      </p:sp>
    </p:spTree>
    <p:extLst>
      <p:ext uri="{BB962C8B-B14F-4D97-AF65-F5344CB8AC3E}">
        <p14:creationId xmlns:p14="http://schemas.microsoft.com/office/powerpoint/2010/main" val="2455237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rgbClr val="0A0A0A"/>
                </a:solidFill>
              </a:rPr>
              <a:t>Résultats des enquêtes internes (2 sur 6)</a:t>
            </a:r>
            <a:endParaRPr lang="en-CA" sz="4000" dirty="0"/>
          </a:p>
        </p:txBody>
      </p:sp>
      <p:sp>
        <p:nvSpPr>
          <p:cNvPr id="3" name="Espace réservé du contenu 2"/>
          <p:cNvSpPr>
            <a:spLocks noGrp="1"/>
          </p:cNvSpPr>
          <p:nvPr>
            <p:ph idx="1"/>
            <p:custDataLst>
              <p:tags r:id="rId2"/>
            </p:custDataLst>
          </p:nvPr>
        </p:nvSpPr>
        <p:spPr/>
        <p:txBody>
          <a:bodyPr>
            <a:normAutofit fontScale="85000" lnSpcReduction="20000"/>
          </a:bodyPr>
          <a:lstStyle/>
          <a:p>
            <a:pPr marL="0" indent="0">
              <a:lnSpc>
                <a:spcPct val="150000"/>
              </a:lnSpc>
              <a:spcBef>
                <a:spcPts val="0"/>
              </a:spcBef>
              <a:buNone/>
            </a:pPr>
            <a:r>
              <a:rPr lang="fr-CA" dirty="0">
                <a:solidFill>
                  <a:srgbClr val="0A0A0A"/>
                </a:solidFill>
                <a:cs typeface="Arial" panose="020B0604020202020204" pitchFamily="34" charset="0"/>
              </a:rPr>
              <a:t>Pour chaque enquête menée, la Commission de la Fonction Publique (CFP) demande aux administrateurs généraux (AG) de rendre compte des éléments suivants:</a:t>
            </a:r>
          </a:p>
          <a:p>
            <a:pPr lvl="1">
              <a:lnSpc>
                <a:spcPct val="150000"/>
              </a:lnSpc>
              <a:spcBef>
                <a:spcPts val="0"/>
              </a:spcBef>
            </a:pPr>
            <a:r>
              <a:rPr lang="fr-CA" sz="2800" dirty="0">
                <a:solidFill>
                  <a:srgbClr val="0A0A0A"/>
                </a:solidFill>
                <a:cs typeface="Arial" panose="020B0604020202020204" pitchFamily="34" charset="0"/>
              </a:rPr>
              <a:t>Le groupe et le niveau du poste à doter;</a:t>
            </a:r>
          </a:p>
          <a:p>
            <a:pPr lvl="1">
              <a:lnSpc>
                <a:spcPct val="150000"/>
              </a:lnSpc>
              <a:spcBef>
                <a:spcPts val="0"/>
              </a:spcBef>
            </a:pPr>
            <a:r>
              <a:rPr lang="fr-CA" sz="2800" dirty="0">
                <a:solidFill>
                  <a:srgbClr val="0A0A0A"/>
                </a:solidFill>
                <a:cs typeface="Arial" panose="020B0604020202020204" pitchFamily="34" charset="0"/>
              </a:rPr>
              <a:t>Si l’enquête est fondée ou non;</a:t>
            </a:r>
          </a:p>
          <a:p>
            <a:pPr lvl="1">
              <a:lnSpc>
                <a:spcPct val="150000"/>
              </a:lnSpc>
              <a:spcBef>
                <a:spcPts val="0"/>
              </a:spcBef>
            </a:pPr>
            <a:r>
              <a:rPr lang="fr-CA" sz="2800" dirty="0">
                <a:solidFill>
                  <a:srgbClr val="0A0A0A"/>
                </a:solidFill>
                <a:cs typeface="Arial" panose="020B0604020202020204" pitchFamily="34" charset="0"/>
              </a:rPr>
              <a:t>Une brève description de la conclusion de l’enquête;</a:t>
            </a:r>
          </a:p>
          <a:p>
            <a:pPr lvl="1">
              <a:lnSpc>
                <a:spcPct val="150000"/>
              </a:lnSpc>
              <a:spcBef>
                <a:spcPts val="0"/>
              </a:spcBef>
            </a:pPr>
            <a:r>
              <a:rPr lang="fr-CA" sz="2800" dirty="0">
                <a:solidFill>
                  <a:srgbClr val="0A0A0A"/>
                </a:solidFill>
                <a:cs typeface="Arial" panose="020B0604020202020204" pitchFamily="34" charset="0"/>
              </a:rPr>
              <a:t>Les mesures correctives prises pour remédier aux lacunes du processus de nomination.</a:t>
            </a: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11</a:t>
            </a:fld>
            <a:endParaRPr lang="fr-CA" dirty="0"/>
          </a:p>
        </p:txBody>
      </p:sp>
    </p:spTree>
    <p:extLst>
      <p:ext uri="{BB962C8B-B14F-4D97-AF65-F5344CB8AC3E}">
        <p14:creationId xmlns:p14="http://schemas.microsoft.com/office/powerpoint/2010/main" val="2927606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rgbClr val="0A0A0A"/>
                </a:solidFill>
              </a:rPr>
              <a:t>Résultats des enquêtes internes (3 sur 6)</a:t>
            </a:r>
            <a:endParaRPr lang="en-CA" sz="4000" dirty="0"/>
          </a:p>
        </p:txBody>
      </p:sp>
      <p:sp>
        <p:nvSpPr>
          <p:cNvPr id="3" name="Espace réservé du contenu 2"/>
          <p:cNvSpPr>
            <a:spLocks noGrp="1"/>
          </p:cNvSpPr>
          <p:nvPr>
            <p:ph idx="1"/>
            <p:custDataLst>
              <p:tags r:id="rId2"/>
            </p:custDataLst>
          </p:nvPr>
        </p:nvSpPr>
        <p:spPr/>
        <p:txBody>
          <a:bodyPr>
            <a:normAutofit/>
          </a:bodyPr>
          <a:lstStyle/>
          <a:p>
            <a:pPr marL="0" indent="0">
              <a:lnSpc>
                <a:spcPct val="150000"/>
              </a:lnSpc>
              <a:buNone/>
            </a:pPr>
            <a:r>
              <a:rPr lang="fr-CA" dirty="0">
                <a:solidFill>
                  <a:srgbClr val="0A0A0A"/>
                </a:solidFill>
                <a:cs typeface="Arial" panose="020B0604020202020204" pitchFamily="34" charset="0"/>
              </a:rPr>
              <a:t>Bien que les organisations peuvent mener des enquêtes internes en vertu du paragr. 15(3) de la </a:t>
            </a:r>
            <a:r>
              <a:rPr lang="fr-CA" i="1" dirty="0">
                <a:solidFill>
                  <a:srgbClr val="0A0A0A"/>
                </a:solidFill>
                <a:cs typeface="Arial" panose="020B0604020202020204" pitchFamily="34" charset="0"/>
              </a:rPr>
              <a:t>Loi sur l’emploi dans la fonction publique </a:t>
            </a:r>
            <a:r>
              <a:rPr lang="fr-CA" dirty="0">
                <a:solidFill>
                  <a:srgbClr val="0A0A0A"/>
                </a:solidFill>
                <a:cs typeface="Arial" panose="020B0604020202020204" pitchFamily="34" charset="0"/>
              </a:rPr>
              <a:t>(LEFP), elles peuvent aussi demander à la CFP de mener des enquêtes en leur nom en vertu du paragr. 67(2) de la LEFP. Elles demeurent responsables d’approuver les rapports d’enquête et d’ordonner les mesures correctives.</a:t>
            </a: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12</a:t>
            </a:fld>
            <a:endParaRPr lang="fr-CA" dirty="0"/>
          </a:p>
        </p:txBody>
      </p:sp>
    </p:spTree>
    <p:extLst>
      <p:ext uri="{BB962C8B-B14F-4D97-AF65-F5344CB8AC3E}">
        <p14:creationId xmlns:p14="http://schemas.microsoft.com/office/powerpoint/2010/main" val="4147016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de la diapositive"/>
          <p:cNvSpPr>
            <a:spLocks noGrp="1"/>
          </p:cNvSpPr>
          <p:nvPr>
            <p:ph type="title"/>
            <p:custDataLst>
              <p:tags r:id="rId1"/>
            </p:custDataLst>
          </p:nvPr>
        </p:nvSpPr>
        <p:spPr>
          <a:xfrm>
            <a:off x="609600" y="365126"/>
            <a:ext cx="10744200" cy="848680"/>
          </a:xfrm>
        </p:spPr>
        <p:txBody>
          <a:bodyPr>
            <a:normAutofit/>
          </a:bodyPr>
          <a:lstStyle/>
          <a:p>
            <a:r>
              <a:rPr lang="fr-CA" sz="4000" dirty="0"/>
              <a:t>Résultats des enquêtes internes (4 sur 6)</a:t>
            </a:r>
          </a:p>
        </p:txBody>
      </p:sp>
      <p:sp>
        <p:nvSpPr>
          <p:cNvPr id="3" name="Observations"/>
          <p:cNvSpPr>
            <a:spLocks noGrp="1"/>
          </p:cNvSpPr>
          <p:nvPr>
            <p:ph idx="1"/>
            <p:custDataLst>
              <p:tags r:id="rId2"/>
            </p:custDataLst>
          </p:nvPr>
        </p:nvSpPr>
        <p:spPr>
          <a:xfrm>
            <a:off x="609600" y="1233793"/>
            <a:ext cx="10972800" cy="2504303"/>
          </a:xfrm>
        </p:spPr>
        <p:txBody>
          <a:bodyPr>
            <a:noAutofit/>
          </a:bodyPr>
          <a:lstStyle/>
          <a:p>
            <a:pPr marL="0" indent="0">
              <a:lnSpc>
                <a:spcPct val="150000"/>
              </a:lnSpc>
              <a:buNone/>
            </a:pPr>
            <a:r>
              <a:rPr lang="fr-CA" sz="1600" dirty="0">
                <a:solidFill>
                  <a:srgbClr val="0A0A0A"/>
                </a:solidFill>
                <a:ea typeface="Segoe UI" panose="020B0502040204020203" pitchFamily="34" charset="0"/>
                <a:cs typeface="Segoe UI" panose="020B0502040204020203" pitchFamily="34" charset="0"/>
              </a:rPr>
              <a:t>Observations :</a:t>
            </a:r>
          </a:p>
          <a:p>
            <a:pPr marL="0" indent="0">
              <a:lnSpc>
                <a:spcPct val="150000"/>
              </a:lnSpc>
              <a:buNone/>
            </a:pPr>
            <a:r>
              <a:rPr lang="fr-CA" sz="1600" dirty="0">
                <a:solidFill>
                  <a:srgbClr val="0A0A0A"/>
                </a:solidFill>
                <a:cs typeface="Arial" panose="020B0604020202020204" pitchFamily="34" charset="0"/>
              </a:rPr>
              <a:t>En 2018-2019, Emploi et Développement social Canada a mené 4 enquêtes internes en vertu du paragraphe 15(3) de la LEFP.</a:t>
            </a:r>
          </a:p>
          <a:p>
            <a:pPr lvl="1">
              <a:lnSpc>
                <a:spcPct val="150000"/>
              </a:lnSpc>
            </a:pPr>
            <a:r>
              <a:rPr lang="fr-CA" sz="1600" dirty="0">
                <a:solidFill>
                  <a:srgbClr val="0A0A0A"/>
                </a:solidFill>
                <a:cs typeface="Arial" panose="020B0604020202020204" pitchFamily="34" charset="0"/>
              </a:rPr>
              <a:t>Parmi ces enquêtes, 3 étaient fondées. Des mesures correctives avaient été prises par le Ministère et visaient à remédier aux lacunes des processus de nomination.</a:t>
            </a:r>
          </a:p>
          <a:p>
            <a:pPr lvl="1">
              <a:lnSpc>
                <a:spcPct val="150000"/>
              </a:lnSpc>
            </a:pPr>
            <a:r>
              <a:rPr lang="fr-CA" sz="1600" dirty="0">
                <a:solidFill>
                  <a:srgbClr val="0A0A0A"/>
                </a:solidFill>
                <a:cs typeface="Arial" panose="020B0604020202020204" pitchFamily="34" charset="0"/>
              </a:rPr>
              <a:t>Et 1 enquête était non fondée.</a:t>
            </a:r>
            <a:endParaRPr lang="fr-CA" sz="1600" dirty="0">
              <a:latin typeface="Georgia" panose="02040502050405020303" pitchFamily="18" charset="0"/>
              <a:cs typeface="Arial" panose="020B0604020202020204" pitchFamily="34" charset="0"/>
            </a:endParaRPr>
          </a:p>
        </p:txBody>
      </p:sp>
      <p:graphicFrame>
        <p:nvGraphicFramePr>
          <p:cNvPr id="8" name="Table" descr="Résultats des enquêtes internes de 2016 à 2019"/>
          <p:cNvGraphicFramePr>
            <a:graphicFrameLocks noGrp="1"/>
          </p:cNvGraphicFramePr>
          <p:nvPr>
            <p:custDataLst>
              <p:tags r:id="rId3"/>
            </p:custDataLst>
            <p:extLst>
              <p:ext uri="{D42A27DB-BD31-4B8C-83A1-F6EECF244321}">
                <p14:modId xmlns:p14="http://schemas.microsoft.com/office/powerpoint/2010/main" val="1518119230"/>
              </p:ext>
            </p:extLst>
          </p:nvPr>
        </p:nvGraphicFramePr>
        <p:xfrm>
          <a:off x="1076630" y="3758083"/>
          <a:ext cx="9073320" cy="2229600"/>
        </p:xfrm>
        <a:graphic>
          <a:graphicData uri="http://schemas.openxmlformats.org/drawingml/2006/table">
            <a:tbl>
              <a:tblPr firstRow="1" firstCol="1" bandRow="1">
                <a:tableStyleId>{616DA210-FB5B-4158-B5E0-FEB733F419BA}</a:tableStyleId>
              </a:tblPr>
              <a:tblGrid>
                <a:gridCol w="1385216">
                  <a:extLst>
                    <a:ext uri="{9D8B030D-6E8A-4147-A177-3AD203B41FA5}">
                      <a16:colId xmlns:a16="http://schemas.microsoft.com/office/drawing/2014/main" val="20000"/>
                    </a:ext>
                  </a:extLst>
                </a:gridCol>
                <a:gridCol w="2150347">
                  <a:extLst>
                    <a:ext uri="{9D8B030D-6E8A-4147-A177-3AD203B41FA5}">
                      <a16:colId xmlns:a16="http://schemas.microsoft.com/office/drawing/2014/main" val="20001"/>
                    </a:ext>
                  </a:extLst>
                </a:gridCol>
                <a:gridCol w="2562330">
                  <a:extLst>
                    <a:ext uri="{9D8B030D-6E8A-4147-A177-3AD203B41FA5}">
                      <a16:colId xmlns:a16="http://schemas.microsoft.com/office/drawing/2014/main" val="20002"/>
                    </a:ext>
                  </a:extLst>
                </a:gridCol>
                <a:gridCol w="2975427">
                  <a:extLst>
                    <a:ext uri="{9D8B030D-6E8A-4147-A177-3AD203B41FA5}">
                      <a16:colId xmlns:a16="http://schemas.microsoft.com/office/drawing/2014/main" val="20003"/>
                    </a:ext>
                  </a:extLst>
                </a:gridCol>
              </a:tblGrid>
              <a:tr h="512465">
                <a:tc>
                  <a:txBody>
                    <a:bodyPr/>
                    <a:lstStyle/>
                    <a:p>
                      <a:pPr algn="l"/>
                      <a:r>
                        <a:rPr lang="fr-CA" sz="1700" dirty="0">
                          <a:solidFill>
                            <a:schemeClr val="tx1"/>
                          </a:solidFill>
                        </a:rPr>
                        <a:t>Exercice</a:t>
                      </a:r>
                      <a:r>
                        <a:rPr lang="fr-CA" sz="1700" baseline="0" dirty="0">
                          <a:solidFill>
                            <a:schemeClr val="tx1"/>
                          </a:solidFill>
                        </a:rPr>
                        <a:t> financier</a:t>
                      </a:r>
                      <a:endParaRPr lang="en-CA" sz="1700" dirty="0">
                        <a:solidFill>
                          <a:schemeClr val="bg1"/>
                        </a:solidFill>
                      </a:endParaRPr>
                    </a:p>
                  </a:txBody>
                  <a:tcPr/>
                </a:tc>
                <a:tc>
                  <a:txBody>
                    <a:bodyPr/>
                    <a:lstStyle/>
                    <a:p>
                      <a:pPr algn="l"/>
                      <a:r>
                        <a:rPr lang="fr-CA" sz="1700" dirty="0"/>
                        <a:t>Nombre</a:t>
                      </a:r>
                      <a:r>
                        <a:rPr lang="fr-CA" sz="1700" baseline="0" dirty="0"/>
                        <a:t> d’organisations</a:t>
                      </a:r>
                      <a:endParaRPr lang="en-CA" sz="1700" dirty="0">
                        <a:solidFill>
                          <a:schemeClr val="bg1"/>
                        </a:solidFill>
                      </a:endParaRPr>
                    </a:p>
                  </a:txBody>
                  <a:tcPr/>
                </a:tc>
                <a:tc>
                  <a:txBody>
                    <a:bodyPr/>
                    <a:lstStyle/>
                    <a:p>
                      <a:pPr algn="l"/>
                      <a:r>
                        <a:rPr lang="fr-CA" sz="1700" baseline="0" dirty="0"/>
                        <a:t>Enquêtes internes</a:t>
                      </a:r>
                      <a:r>
                        <a:rPr lang="fr-CA" sz="1700" baseline="0" dirty="0">
                          <a:solidFill>
                            <a:schemeClr val="tx1"/>
                          </a:solidFill>
                        </a:rPr>
                        <a:t>,</a:t>
                      </a:r>
                      <a:r>
                        <a:rPr lang="fr-CA" sz="1700" baseline="0" dirty="0">
                          <a:solidFill>
                            <a:srgbClr val="C00000"/>
                          </a:solidFill>
                        </a:rPr>
                        <a:t> </a:t>
                      </a:r>
                      <a:r>
                        <a:rPr lang="fr-CA" sz="1700" baseline="0" dirty="0"/>
                        <a:t>paragraphe 15(3)</a:t>
                      </a:r>
                      <a:endParaRPr lang="en-CA" sz="1700" dirty="0">
                        <a:solidFill>
                          <a:schemeClr val="bg1"/>
                        </a:solidFill>
                      </a:endParaRPr>
                    </a:p>
                  </a:txBody>
                  <a:tcPr/>
                </a:tc>
                <a:tc>
                  <a:txBody>
                    <a:bodyPr/>
                    <a:lstStyle/>
                    <a:p>
                      <a:pPr algn="l"/>
                      <a:r>
                        <a:rPr lang="fr-CA" sz="1700" baseline="0" dirty="0"/>
                        <a:t>Enquêtes de la CFP au nom de l’AG, paragraphe 67(2)</a:t>
                      </a:r>
                      <a:endParaRPr lang="en-CA" sz="1700" dirty="0">
                        <a:solidFill>
                          <a:schemeClr val="bg1"/>
                        </a:solidFill>
                      </a:endParaRPr>
                    </a:p>
                  </a:txBody>
                  <a:tcPr/>
                </a:tc>
                <a:extLst>
                  <a:ext uri="{0D108BD9-81ED-4DB2-BD59-A6C34878D82A}">
                    <a16:rowId xmlns:a16="http://schemas.microsoft.com/office/drawing/2014/main" val="10000"/>
                  </a:ext>
                </a:extLst>
              </a:tr>
              <a:tr h="540000">
                <a:tc>
                  <a:txBody>
                    <a:bodyPr/>
                    <a:lstStyle/>
                    <a:p>
                      <a:pPr algn="l"/>
                      <a:r>
                        <a:rPr lang="fr-CA" sz="1600" dirty="0"/>
                        <a:t>2016-2017</a:t>
                      </a:r>
                      <a:endParaRPr lang="en-CA" sz="1600" dirty="0">
                        <a:solidFill>
                          <a:schemeClr val="bg1"/>
                        </a:solidFill>
                      </a:endParaRPr>
                    </a:p>
                  </a:txBody>
                  <a:tcPr/>
                </a:tc>
                <a:tc>
                  <a:txBody>
                    <a:bodyPr/>
                    <a:lstStyle/>
                    <a:p>
                      <a:pPr algn="ctr"/>
                      <a:r>
                        <a:rPr lang="fr-CA" sz="1600" dirty="0"/>
                        <a:t>1</a:t>
                      </a:r>
                      <a:endParaRPr lang="en-CA" sz="1600" dirty="0">
                        <a:solidFill>
                          <a:srgbClr val="0A0A0A"/>
                        </a:solidFill>
                      </a:endParaRPr>
                    </a:p>
                  </a:txBody>
                  <a:tcPr/>
                </a:tc>
                <a:tc>
                  <a:txBody>
                    <a:bodyPr/>
                    <a:lstStyle/>
                    <a:p>
                      <a:pPr algn="ctr"/>
                      <a:r>
                        <a:rPr lang="fr-CA" sz="1600" dirty="0"/>
                        <a:t>3</a:t>
                      </a:r>
                      <a:endParaRPr lang="en-CA" sz="1600" dirty="0">
                        <a:solidFill>
                          <a:srgbClr val="0A0A0A"/>
                        </a:solidFill>
                      </a:endParaRPr>
                    </a:p>
                  </a:txBody>
                  <a:tcPr/>
                </a:tc>
                <a:tc>
                  <a:txBody>
                    <a:bodyPr/>
                    <a:lstStyle/>
                    <a:p>
                      <a:pPr algn="ctr"/>
                      <a:r>
                        <a:rPr lang="fr-CA" sz="1600" dirty="0"/>
                        <a:t>2</a:t>
                      </a:r>
                      <a:endParaRPr lang="en-CA" sz="1600" dirty="0">
                        <a:solidFill>
                          <a:srgbClr val="0A0A0A"/>
                        </a:solidFill>
                      </a:endParaRPr>
                    </a:p>
                  </a:txBody>
                  <a:tcPr/>
                </a:tc>
                <a:extLst>
                  <a:ext uri="{0D108BD9-81ED-4DB2-BD59-A6C34878D82A}">
                    <a16:rowId xmlns:a16="http://schemas.microsoft.com/office/drawing/2014/main" val="10001"/>
                  </a:ext>
                </a:extLst>
              </a:tr>
              <a:tr h="540000">
                <a:tc>
                  <a:txBody>
                    <a:bodyPr/>
                    <a:lstStyle/>
                    <a:p>
                      <a:pPr algn="l"/>
                      <a:r>
                        <a:rPr lang="fr-CA" sz="1600" dirty="0"/>
                        <a:t>2017-2018</a:t>
                      </a:r>
                      <a:endParaRPr lang="en-CA" sz="1600" dirty="0">
                        <a:solidFill>
                          <a:schemeClr val="bg1"/>
                        </a:solidFill>
                      </a:endParaRPr>
                    </a:p>
                  </a:txBody>
                  <a:tcPr/>
                </a:tc>
                <a:tc>
                  <a:txBody>
                    <a:bodyPr/>
                    <a:lstStyle/>
                    <a:p>
                      <a:pPr algn="ctr"/>
                      <a:r>
                        <a:rPr lang="fr-CA" sz="1600" dirty="0"/>
                        <a:t>2</a:t>
                      </a:r>
                      <a:endParaRPr lang="en-CA" sz="1600" dirty="0">
                        <a:solidFill>
                          <a:srgbClr val="0A0A0A"/>
                        </a:solidFill>
                      </a:endParaRPr>
                    </a:p>
                  </a:txBody>
                  <a:tcPr/>
                </a:tc>
                <a:tc>
                  <a:txBody>
                    <a:bodyPr/>
                    <a:lstStyle/>
                    <a:p>
                      <a:pPr algn="ctr"/>
                      <a:r>
                        <a:rPr lang="fr-CA" sz="1600" dirty="0"/>
                        <a:t>2</a:t>
                      </a:r>
                      <a:endParaRPr lang="en-CA" sz="1600" dirty="0">
                        <a:solidFill>
                          <a:srgbClr val="0A0A0A"/>
                        </a:solidFill>
                      </a:endParaRPr>
                    </a:p>
                  </a:txBody>
                  <a:tcPr/>
                </a:tc>
                <a:tc>
                  <a:txBody>
                    <a:bodyPr/>
                    <a:lstStyle/>
                    <a:p>
                      <a:pPr algn="ctr"/>
                      <a:r>
                        <a:rPr lang="fr-CA" sz="1600" dirty="0"/>
                        <a:t>10</a:t>
                      </a:r>
                      <a:endParaRPr lang="en-CA" sz="1600" dirty="0">
                        <a:solidFill>
                          <a:srgbClr val="0A0A0A"/>
                        </a:solidFill>
                      </a:endParaRPr>
                    </a:p>
                  </a:txBody>
                  <a:tcPr/>
                </a:tc>
                <a:extLst>
                  <a:ext uri="{0D108BD9-81ED-4DB2-BD59-A6C34878D82A}">
                    <a16:rowId xmlns:a16="http://schemas.microsoft.com/office/drawing/2014/main" val="10002"/>
                  </a:ext>
                </a:extLst>
              </a:tr>
              <a:tr h="540000">
                <a:tc>
                  <a:txBody>
                    <a:bodyPr/>
                    <a:lstStyle/>
                    <a:p>
                      <a:pPr algn="l"/>
                      <a:r>
                        <a:rPr lang="fr-CA" sz="1600" dirty="0"/>
                        <a:t>2018-2019</a:t>
                      </a:r>
                      <a:endParaRPr lang="en-CA" sz="1600" dirty="0">
                        <a:solidFill>
                          <a:schemeClr val="bg1"/>
                        </a:solidFill>
                      </a:endParaRPr>
                    </a:p>
                  </a:txBody>
                  <a:tcPr/>
                </a:tc>
                <a:tc>
                  <a:txBody>
                    <a:bodyPr/>
                    <a:lstStyle/>
                    <a:p>
                      <a:pPr algn="ctr"/>
                      <a:r>
                        <a:rPr lang="fr-CA" sz="1600" dirty="0"/>
                        <a:t>1</a:t>
                      </a:r>
                      <a:endParaRPr lang="en-CA" sz="1600" dirty="0">
                        <a:solidFill>
                          <a:srgbClr val="0A0A0A"/>
                        </a:solidFill>
                      </a:endParaRPr>
                    </a:p>
                  </a:txBody>
                  <a:tcPr/>
                </a:tc>
                <a:tc>
                  <a:txBody>
                    <a:bodyPr/>
                    <a:lstStyle/>
                    <a:p>
                      <a:pPr algn="ctr"/>
                      <a:r>
                        <a:rPr lang="fr-CA" sz="1600" dirty="0"/>
                        <a:t>4</a:t>
                      </a:r>
                      <a:endParaRPr lang="en-CA" sz="1600" dirty="0">
                        <a:solidFill>
                          <a:srgbClr val="0A0A0A"/>
                        </a:solidFill>
                      </a:endParaRPr>
                    </a:p>
                  </a:txBody>
                  <a:tcPr/>
                </a:tc>
                <a:tc>
                  <a:txBody>
                    <a:bodyPr/>
                    <a:lstStyle/>
                    <a:p>
                      <a:pPr algn="ctr"/>
                      <a:r>
                        <a:rPr lang="fr-CA" sz="1600" dirty="0"/>
                        <a:t>2</a:t>
                      </a:r>
                      <a:endParaRPr lang="en-CA" sz="1600" dirty="0">
                        <a:solidFill>
                          <a:srgbClr val="0A0A0A"/>
                        </a:solidFill>
                      </a:endParaRPr>
                    </a:p>
                  </a:txBody>
                  <a:tcPr/>
                </a:tc>
                <a:extLst>
                  <a:ext uri="{0D108BD9-81ED-4DB2-BD59-A6C34878D82A}">
                    <a16:rowId xmlns:a16="http://schemas.microsoft.com/office/drawing/2014/main" val="10003"/>
                  </a:ext>
                </a:extLst>
              </a:tr>
            </a:tbl>
          </a:graphicData>
        </a:graphic>
      </p:graphicFrame>
      <p:sp>
        <p:nvSpPr>
          <p:cNvPr id="4" name="page"/>
          <p:cNvSpPr>
            <a:spLocks noGrp="1"/>
          </p:cNvSpPr>
          <p:nvPr>
            <p:ph type="sldNum" sz="quarter" idx="12"/>
            <p:custDataLst>
              <p:tags r:id="rId4"/>
            </p:custDataLst>
          </p:nvPr>
        </p:nvSpPr>
        <p:spPr/>
        <p:txBody>
          <a:bodyPr/>
          <a:lstStyle/>
          <a:p>
            <a:fld id="{02DFE686-1B44-4F52-AF25-41F70B597F4C}" type="slidenum">
              <a:rPr lang="fr-CA" smtClean="0"/>
              <a:t>13</a:t>
            </a:fld>
            <a:endParaRPr lang="fr-CA" dirty="0"/>
          </a:p>
        </p:txBody>
      </p:sp>
    </p:spTree>
    <p:extLst>
      <p:ext uri="{BB962C8B-B14F-4D97-AF65-F5344CB8AC3E}">
        <p14:creationId xmlns:p14="http://schemas.microsoft.com/office/powerpoint/2010/main" val="4163323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0650" y="137160"/>
            <a:ext cx="10821750" cy="922897"/>
          </a:xfrm>
        </p:spPr>
        <p:txBody>
          <a:bodyPr>
            <a:normAutofit/>
          </a:bodyPr>
          <a:lstStyle/>
          <a:p>
            <a:r>
              <a:rPr lang="fr-CA" sz="4000" dirty="0">
                <a:solidFill>
                  <a:srgbClr val="0A0A0A"/>
                </a:solidFill>
              </a:rPr>
              <a:t>Résultats des enquêtes internes (5 sur 6)</a:t>
            </a:r>
          </a:p>
        </p:txBody>
      </p:sp>
      <p:sp>
        <p:nvSpPr>
          <p:cNvPr id="3" name="Content Placeholder 2"/>
          <p:cNvSpPr>
            <a:spLocks noGrp="1"/>
          </p:cNvSpPr>
          <p:nvPr>
            <p:ph idx="1"/>
            <p:custDataLst>
              <p:tags r:id="rId2"/>
            </p:custDataLst>
          </p:nvPr>
        </p:nvSpPr>
        <p:spPr>
          <a:xfrm>
            <a:off x="760651" y="1060057"/>
            <a:ext cx="10821749" cy="4704052"/>
          </a:xfrm>
        </p:spPr>
        <p:txBody>
          <a:bodyPr>
            <a:normAutofit fontScale="47500" lnSpcReduction="20000"/>
          </a:bodyPr>
          <a:lstStyle/>
          <a:p>
            <a:pPr marL="0" indent="0">
              <a:lnSpc>
                <a:spcPct val="150000"/>
              </a:lnSpc>
              <a:spcBef>
                <a:spcPts val="0"/>
              </a:spcBef>
              <a:buNone/>
            </a:pPr>
            <a:r>
              <a:rPr lang="fr-CA" sz="4200" dirty="0">
                <a:solidFill>
                  <a:srgbClr val="0A0A0A"/>
                </a:solidFill>
                <a:ea typeface="Segoe UI" panose="020B0502040204020203" pitchFamily="34" charset="0"/>
                <a:cs typeface="Segoe UI" panose="020B0502040204020203" pitchFamily="34" charset="0"/>
              </a:rPr>
              <a:t>Observations :</a:t>
            </a:r>
            <a:endParaRPr lang="fr-CA" sz="4200" dirty="0">
              <a:solidFill>
                <a:srgbClr val="0A0A0A"/>
              </a:solidFill>
              <a:cs typeface="Arial" panose="020B0604020202020204" pitchFamily="34" charset="0"/>
            </a:endParaRPr>
          </a:p>
          <a:p>
            <a:pPr>
              <a:lnSpc>
                <a:spcPct val="150000"/>
              </a:lnSpc>
            </a:pPr>
            <a:r>
              <a:rPr lang="fr-CA" sz="4200" dirty="0">
                <a:solidFill>
                  <a:srgbClr val="0A0A0A"/>
                </a:solidFill>
                <a:cs typeface="Arial" panose="020B0604020202020204" pitchFamily="34" charset="0"/>
              </a:rPr>
              <a:t>Les données ont montré que le nombre d’enquêtes internes menées par les administrateurs généraux (AG) au cours des trois dernières années est systématiquement bas.</a:t>
            </a:r>
          </a:p>
          <a:p>
            <a:pPr>
              <a:lnSpc>
                <a:spcPct val="150000"/>
              </a:lnSpc>
            </a:pPr>
            <a:r>
              <a:rPr lang="fr-CA" sz="4200" dirty="0">
                <a:solidFill>
                  <a:srgbClr val="0A0A0A"/>
                </a:solidFill>
                <a:cs typeface="Arial" panose="020B0604020202020204" pitchFamily="34" charset="0"/>
              </a:rPr>
              <a:t>Les renseignements fournis par les organisations montrent que les enquêtes menées en vertu du paragraphe</a:t>
            </a:r>
            <a:r>
              <a:rPr lang="fr-CA" sz="4200" dirty="0">
                <a:solidFill>
                  <a:srgbClr val="C00000"/>
                </a:solidFill>
                <a:cs typeface="Arial" panose="020B0604020202020204" pitchFamily="34" charset="0"/>
              </a:rPr>
              <a:t> </a:t>
            </a:r>
            <a:r>
              <a:rPr lang="fr-CA" sz="4200" dirty="0">
                <a:solidFill>
                  <a:srgbClr val="0A0A0A"/>
                </a:solidFill>
                <a:cs typeface="Arial" panose="020B0604020202020204" pitchFamily="34" charset="0"/>
              </a:rPr>
              <a:t>15(3) servent principalement à corriger les erreurs commises lors de l’étape d’évaluation.</a:t>
            </a:r>
          </a:p>
          <a:p>
            <a:pPr marL="0" indent="0">
              <a:lnSpc>
                <a:spcPct val="150000"/>
              </a:lnSpc>
              <a:buNone/>
            </a:pPr>
            <a:r>
              <a:rPr lang="fr-CA" sz="4200" dirty="0">
                <a:solidFill>
                  <a:srgbClr val="0A0A0A"/>
                </a:solidFill>
                <a:ea typeface="Segoe UI" panose="020B0502040204020203" pitchFamily="34" charset="0"/>
                <a:cs typeface="Segoe UI" panose="020B0502040204020203" pitchFamily="34" charset="0"/>
              </a:rPr>
              <a:t>Recommandations :</a:t>
            </a:r>
          </a:p>
          <a:p>
            <a:pPr>
              <a:lnSpc>
                <a:spcPct val="150000"/>
              </a:lnSpc>
            </a:pPr>
            <a:r>
              <a:rPr lang="fr-CA" sz="4200" dirty="0">
                <a:solidFill>
                  <a:srgbClr val="0A0A0A"/>
                </a:solidFill>
                <a:cs typeface="Arial" panose="020B0604020202020204" pitchFamily="34" charset="0"/>
              </a:rPr>
              <a:t>Continuer de collaborer avec les organisations au moyen d’activités de sensibilisation. </a:t>
            </a:r>
          </a:p>
          <a:p>
            <a:pPr>
              <a:lnSpc>
                <a:spcPct val="150000"/>
              </a:lnSpc>
            </a:pPr>
            <a:r>
              <a:rPr lang="fr-CA" sz="4200" dirty="0">
                <a:solidFill>
                  <a:srgbClr val="0A0A0A"/>
                </a:solidFill>
                <a:cs typeface="Arial" panose="020B0604020202020204" pitchFamily="34" charset="0"/>
              </a:rPr>
              <a:t>Continuer de soutenir nos agents de liaison ministériels au moyen de formations ciblées, de réunions annuelles et d’une collaboration constante.</a:t>
            </a:r>
            <a:endParaRPr lang="en-CA" sz="1600" dirty="0">
              <a:solidFill>
                <a:srgbClr val="FF0000"/>
              </a:solidFill>
              <a:latin typeface="+mn-lt"/>
            </a:endParaRPr>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14</a:t>
            </a:fld>
            <a:endParaRPr lang="fr-CA" dirty="0"/>
          </a:p>
        </p:txBody>
      </p:sp>
    </p:spTree>
    <p:extLst>
      <p:ext uri="{BB962C8B-B14F-4D97-AF65-F5344CB8AC3E}">
        <p14:creationId xmlns:p14="http://schemas.microsoft.com/office/powerpoint/2010/main" val="29719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rgbClr val="0A0A0A"/>
                </a:solidFill>
              </a:rPr>
              <a:t>Résultats des enquêtes internes (6 sur 6)</a:t>
            </a:r>
            <a:endParaRPr lang="fr-CA" sz="4000" dirty="0"/>
          </a:p>
        </p:txBody>
      </p:sp>
      <p:sp>
        <p:nvSpPr>
          <p:cNvPr id="3" name="Espace réservé du contenu 2"/>
          <p:cNvSpPr>
            <a:spLocks noGrp="1"/>
          </p:cNvSpPr>
          <p:nvPr>
            <p:ph idx="1"/>
            <p:custDataLst>
              <p:tags r:id="rId2"/>
            </p:custDataLst>
          </p:nvPr>
        </p:nvSpPr>
        <p:spPr>
          <a:xfrm>
            <a:off x="838200" y="1386673"/>
            <a:ext cx="10515600" cy="4160017"/>
          </a:xfrm>
        </p:spPr>
        <p:txBody>
          <a:bodyPr>
            <a:normAutofit fontScale="85000" lnSpcReduction="10000"/>
          </a:bodyPr>
          <a:lstStyle/>
          <a:p>
            <a:pPr marL="0" indent="0">
              <a:lnSpc>
                <a:spcPct val="150000"/>
              </a:lnSpc>
              <a:buNone/>
            </a:pPr>
            <a:r>
              <a:rPr lang="fr-CA" sz="2600" dirty="0">
                <a:solidFill>
                  <a:srgbClr val="0A0A0A"/>
                </a:solidFill>
                <a:cs typeface="Arial" panose="020B0604020202020204" pitchFamily="34" charset="0"/>
              </a:rPr>
              <a:t>Prochaines étapes :</a:t>
            </a:r>
            <a:endParaRPr lang="en-CA" sz="2600" dirty="0">
              <a:solidFill>
                <a:srgbClr val="0A0A0A"/>
              </a:solidFill>
              <a:cs typeface="Arial" panose="020B0604020202020204" pitchFamily="34" charset="0"/>
            </a:endParaRPr>
          </a:p>
          <a:p>
            <a:pPr marL="0" indent="0">
              <a:lnSpc>
                <a:spcPct val="150000"/>
              </a:lnSpc>
              <a:buNone/>
            </a:pPr>
            <a:r>
              <a:rPr lang="fr-CA" sz="2600" dirty="0">
                <a:solidFill>
                  <a:srgbClr val="0A0A0A"/>
                </a:solidFill>
                <a:cs typeface="Arial" panose="020B0604020202020204" pitchFamily="34" charset="0"/>
              </a:rPr>
              <a:t>La Direction de la vérification de la CFP planifie actuellement une vérification des cadres d’enquête organisationnels afin d’examiner les procédures et les processus organisationnels relatifs à la conduite d’enquêtes internes ou à d’autres mécanismes visant à résoudre des problèmes de dotation. Cette vérification vise aussi à déterminer si les organisations assument leurs responsabilités en matière d’enquêtes concernant la production de rapports et d’avis conformément à l’Instrument de délégation et de responsabilisation en matière de nomination (IDRN).</a:t>
            </a: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15</a:t>
            </a:fld>
            <a:endParaRPr lang="fr-CA" dirty="0"/>
          </a:p>
        </p:txBody>
      </p:sp>
    </p:spTree>
    <p:extLst>
      <p:ext uri="{BB962C8B-B14F-4D97-AF65-F5344CB8AC3E}">
        <p14:creationId xmlns:p14="http://schemas.microsoft.com/office/powerpoint/2010/main" val="844718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sz="2800" dirty="0">
                <a:solidFill>
                  <a:srgbClr val="0A0A0A"/>
                </a:solidFill>
              </a:rPr>
              <a:t>Résultats du recours au</a:t>
            </a:r>
            <a:r>
              <a:rPr lang="en-CA" sz="2800" dirty="0">
                <a:solidFill>
                  <a:srgbClr val="0A0A0A"/>
                </a:solidFill>
              </a:rPr>
              <a:t> </a:t>
            </a:r>
            <a:r>
              <a:rPr lang="fr-CA" sz="2800" i="1" dirty="0">
                <a:solidFill>
                  <a:srgbClr val="0A0A0A"/>
                </a:solidFill>
              </a:rPr>
              <a:t>Décret d’exemption concernant les langues officielles dans la fonction publique</a:t>
            </a:r>
            <a:r>
              <a:rPr lang="en-CA" sz="2800" dirty="0">
                <a:solidFill>
                  <a:srgbClr val="0A0A0A"/>
                </a:solidFill>
              </a:rPr>
              <a:t> </a:t>
            </a:r>
            <a:r>
              <a:rPr lang="fr-CA" sz="2800" i="1" dirty="0">
                <a:solidFill>
                  <a:srgbClr val="0A0A0A"/>
                </a:solidFill>
              </a:rPr>
              <a:t>(DELOFP) </a:t>
            </a:r>
            <a:r>
              <a:rPr lang="fr-CA" sz="2800" dirty="0">
                <a:solidFill>
                  <a:srgbClr val="0A0A0A"/>
                </a:solidFill>
              </a:rPr>
              <a:t>et au </a:t>
            </a:r>
            <a:r>
              <a:rPr lang="fr-CA" sz="2800" i="1" dirty="0">
                <a:solidFill>
                  <a:srgbClr val="0A0A0A"/>
                </a:solidFill>
              </a:rPr>
              <a:t>Règlement sur les langues officielles – nominations dans la fonction publique</a:t>
            </a:r>
            <a:r>
              <a:rPr lang="fr-CA" sz="2800" dirty="0">
                <a:solidFill>
                  <a:srgbClr val="0A0A0A"/>
                </a:solidFill>
              </a:rPr>
              <a:t> </a:t>
            </a:r>
            <a:r>
              <a:rPr lang="fr-CA" sz="2800" i="1" dirty="0">
                <a:solidFill>
                  <a:srgbClr val="0A0A0A"/>
                </a:solidFill>
              </a:rPr>
              <a:t>(RLONFP) </a:t>
            </a:r>
            <a:r>
              <a:rPr lang="fr-CA" sz="2800" dirty="0">
                <a:solidFill>
                  <a:srgbClr val="0A0A0A"/>
                </a:solidFill>
              </a:rPr>
              <a:t>(1 sur 4)</a:t>
            </a:r>
          </a:p>
        </p:txBody>
      </p:sp>
      <p:sp>
        <p:nvSpPr>
          <p:cNvPr id="3" name="Content Placeholder 2"/>
          <p:cNvSpPr>
            <a:spLocks noGrp="1"/>
          </p:cNvSpPr>
          <p:nvPr>
            <p:ph idx="1"/>
            <p:custDataLst>
              <p:tags r:id="rId2"/>
            </p:custDataLst>
          </p:nvPr>
        </p:nvSpPr>
        <p:spPr>
          <a:xfrm>
            <a:off x="838199" y="1690687"/>
            <a:ext cx="10632311" cy="4235979"/>
          </a:xfrm>
        </p:spPr>
        <p:txBody>
          <a:bodyPr>
            <a:normAutofit fontScale="77500" lnSpcReduction="20000"/>
          </a:bodyPr>
          <a:lstStyle/>
          <a:p>
            <a:pPr marL="0" indent="0">
              <a:lnSpc>
                <a:spcPct val="150000"/>
              </a:lnSpc>
              <a:buNone/>
            </a:pPr>
            <a:r>
              <a:rPr lang="fr-CA" dirty="0">
                <a:solidFill>
                  <a:srgbClr val="0A0A0A"/>
                </a:solidFill>
              </a:rPr>
              <a:t>Contexte</a:t>
            </a:r>
            <a:r>
              <a:rPr lang="en-CA" dirty="0">
                <a:solidFill>
                  <a:srgbClr val="0A0A0A"/>
                </a:solidFill>
              </a:rPr>
              <a:t> :</a:t>
            </a:r>
          </a:p>
          <a:p>
            <a:pPr marL="0" indent="0">
              <a:lnSpc>
                <a:spcPct val="150000"/>
              </a:lnSpc>
              <a:buNone/>
            </a:pPr>
            <a:r>
              <a:rPr lang="fr-CA" dirty="0">
                <a:solidFill>
                  <a:srgbClr val="0A0A0A"/>
                </a:solidFill>
              </a:rPr>
              <a:t>Selon le </a:t>
            </a:r>
            <a:r>
              <a:rPr lang="fr-CA" i="1" dirty="0">
                <a:solidFill>
                  <a:srgbClr val="0A0A0A"/>
                </a:solidFill>
              </a:rPr>
              <a:t>Décret d’exemption concernant les langues officielles dans la fonction publique</a:t>
            </a:r>
            <a:r>
              <a:rPr lang="fr-CA" dirty="0">
                <a:solidFill>
                  <a:srgbClr val="0A0A0A"/>
                </a:solidFill>
              </a:rPr>
              <a:t> (DELOFP)</a:t>
            </a:r>
            <a:r>
              <a:rPr lang="en-CA" dirty="0">
                <a:solidFill>
                  <a:srgbClr val="0A0A0A"/>
                </a:solidFill>
              </a:rPr>
              <a:t>, </a:t>
            </a:r>
            <a:r>
              <a:rPr lang="fr-CA" dirty="0">
                <a:solidFill>
                  <a:srgbClr val="0A0A0A"/>
                </a:solidFill>
              </a:rPr>
              <a:t>une personne pourrait être exemptée de la nécessité de satisfaire au niveau de compétence exigé dans sa seconde langue officielle, à la suite de nominations non impératives, lors des trois situations suivantes</a:t>
            </a:r>
            <a:r>
              <a:rPr lang="fr-CA" dirty="0">
                <a:solidFill>
                  <a:srgbClr val="D50057"/>
                </a:solidFill>
              </a:rPr>
              <a:t> </a:t>
            </a:r>
            <a:r>
              <a:rPr lang="en-CA" dirty="0">
                <a:solidFill>
                  <a:srgbClr val="0A0A0A"/>
                </a:solidFill>
              </a:rPr>
              <a:t>: </a:t>
            </a:r>
          </a:p>
          <a:p>
            <a:pPr marL="742950" indent="-742950">
              <a:lnSpc>
                <a:spcPct val="150000"/>
              </a:lnSpc>
              <a:buFont typeface="+mj-lt"/>
              <a:buAutoNum type="arabicPeriod"/>
            </a:pPr>
            <a:r>
              <a:rPr lang="fr-CA" dirty="0">
                <a:solidFill>
                  <a:srgbClr val="0A0A0A"/>
                </a:solidFill>
              </a:rPr>
              <a:t>La personne s’engage à devenir bilingue</a:t>
            </a:r>
            <a:r>
              <a:rPr lang="en-CA" dirty="0">
                <a:solidFill>
                  <a:srgbClr val="0A0A0A"/>
                </a:solidFill>
              </a:rPr>
              <a:t>;</a:t>
            </a:r>
          </a:p>
          <a:p>
            <a:pPr marL="742950" indent="-742950">
              <a:lnSpc>
                <a:spcPct val="150000"/>
              </a:lnSpc>
              <a:buFont typeface="+mj-lt"/>
              <a:buAutoNum type="arabicPeriod"/>
            </a:pPr>
            <a:r>
              <a:rPr lang="fr-CA" dirty="0">
                <a:solidFill>
                  <a:srgbClr val="0A0A0A"/>
                </a:solidFill>
              </a:rPr>
              <a:t>La personne est admissible à une pension immédiate</a:t>
            </a:r>
            <a:r>
              <a:rPr lang="en-CA" dirty="0">
                <a:solidFill>
                  <a:srgbClr val="0A0A0A"/>
                </a:solidFill>
              </a:rPr>
              <a:t>;</a:t>
            </a:r>
          </a:p>
          <a:p>
            <a:pPr marL="742950" indent="-742950">
              <a:lnSpc>
                <a:spcPct val="150000"/>
              </a:lnSpc>
              <a:buFont typeface="+mj-lt"/>
              <a:buAutoNum type="arabicPeriod"/>
            </a:pPr>
            <a:r>
              <a:rPr lang="fr-CA" dirty="0">
                <a:solidFill>
                  <a:srgbClr val="0A0A0A"/>
                </a:solidFill>
              </a:rPr>
              <a:t>La personne est exemptée pour des raisons médicales</a:t>
            </a:r>
            <a:r>
              <a:rPr lang="en-CA" dirty="0">
                <a:solidFill>
                  <a:srgbClr val="0A0A0A"/>
                </a:solidFill>
              </a:rPr>
              <a:t>.</a:t>
            </a:r>
            <a:endParaRPr lang="en-CA" sz="1800" dirty="0"/>
          </a:p>
        </p:txBody>
      </p:sp>
      <p:sp>
        <p:nvSpPr>
          <p:cNvPr id="5" name="Espace réservé du numéro de diapositive 4"/>
          <p:cNvSpPr>
            <a:spLocks noGrp="1"/>
          </p:cNvSpPr>
          <p:nvPr>
            <p:ph type="sldNum" sz="quarter" idx="12"/>
            <p:custDataLst>
              <p:tags r:id="rId3"/>
            </p:custDataLst>
          </p:nvPr>
        </p:nvSpPr>
        <p:spPr/>
        <p:txBody>
          <a:bodyPr/>
          <a:lstStyle/>
          <a:p>
            <a:fld id="{02DFE686-1B44-4F52-AF25-41F70B597F4C}" type="slidenum">
              <a:rPr lang="fr-CA" smtClean="0"/>
              <a:t>16</a:t>
            </a:fld>
            <a:endParaRPr lang="fr-CA" dirty="0"/>
          </a:p>
        </p:txBody>
      </p:sp>
    </p:spTree>
    <p:extLst>
      <p:ext uri="{BB962C8B-B14F-4D97-AF65-F5344CB8AC3E}">
        <p14:creationId xmlns:p14="http://schemas.microsoft.com/office/powerpoint/2010/main" val="774986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38200" y="365126"/>
            <a:ext cx="10515600" cy="1325562"/>
          </a:xfrm>
        </p:spPr>
        <p:txBody>
          <a:bodyPr>
            <a:noAutofit/>
          </a:bodyPr>
          <a:lstStyle/>
          <a:p>
            <a:r>
              <a:rPr lang="fr-CA" sz="2800" dirty="0">
                <a:solidFill>
                  <a:srgbClr val="0A0A0A"/>
                </a:solidFill>
              </a:rPr>
              <a:t>Résultats</a:t>
            </a:r>
            <a:r>
              <a:rPr lang="en-CA" sz="2800" dirty="0">
                <a:solidFill>
                  <a:srgbClr val="0A0A0A"/>
                </a:solidFill>
              </a:rPr>
              <a:t> </a:t>
            </a:r>
            <a:r>
              <a:rPr lang="fr-CA" sz="2800" dirty="0">
                <a:solidFill>
                  <a:srgbClr val="0A0A0A"/>
                </a:solidFill>
              </a:rPr>
              <a:t>du recours au </a:t>
            </a:r>
            <a:r>
              <a:rPr lang="fr-CA" sz="2800" i="1" dirty="0">
                <a:solidFill>
                  <a:srgbClr val="0A0A0A"/>
                </a:solidFill>
              </a:rPr>
              <a:t>Décret d’exemption concernant les langues officielles dans la fonction publique</a:t>
            </a:r>
            <a:r>
              <a:rPr lang="fr-CA" sz="2800" dirty="0">
                <a:solidFill>
                  <a:srgbClr val="0A0A0A"/>
                </a:solidFill>
              </a:rPr>
              <a:t> </a:t>
            </a:r>
            <a:r>
              <a:rPr lang="fr-CA" sz="2800" i="1" dirty="0">
                <a:solidFill>
                  <a:srgbClr val="0A0A0A"/>
                </a:solidFill>
              </a:rPr>
              <a:t>(DELOFP) </a:t>
            </a:r>
            <a:r>
              <a:rPr lang="fr-CA" sz="2800" dirty="0">
                <a:solidFill>
                  <a:srgbClr val="0A0A0A"/>
                </a:solidFill>
              </a:rPr>
              <a:t>et au </a:t>
            </a:r>
            <a:r>
              <a:rPr lang="fr-CA" sz="2800" i="1" dirty="0">
                <a:solidFill>
                  <a:srgbClr val="0A0A0A"/>
                </a:solidFill>
              </a:rPr>
              <a:t>Règlement sur les langues officielles – nominations dans la fonction publique (RLONFP) </a:t>
            </a:r>
            <a:r>
              <a:rPr lang="fr-CA" sz="2800" dirty="0">
                <a:solidFill>
                  <a:srgbClr val="0A0A0A"/>
                </a:solidFill>
              </a:rPr>
              <a:t>(2 sur 4)</a:t>
            </a:r>
            <a:br>
              <a:rPr lang="fr-CA" sz="3200" dirty="0">
                <a:solidFill>
                  <a:srgbClr val="0A0A0A"/>
                </a:solidFill>
              </a:rPr>
            </a:br>
            <a:endParaRPr lang="fr-CA" sz="3200" dirty="0">
              <a:solidFill>
                <a:srgbClr val="0A0A0A"/>
              </a:solidFill>
            </a:endParaRPr>
          </a:p>
        </p:txBody>
      </p:sp>
      <p:sp>
        <p:nvSpPr>
          <p:cNvPr id="3" name="Espace réservé du contenu 2"/>
          <p:cNvSpPr>
            <a:spLocks noGrp="1"/>
          </p:cNvSpPr>
          <p:nvPr>
            <p:ph idx="1"/>
            <p:custDataLst>
              <p:tags r:id="rId2"/>
            </p:custDataLst>
          </p:nvPr>
        </p:nvSpPr>
        <p:spPr>
          <a:xfrm>
            <a:off x="838200" y="1776543"/>
            <a:ext cx="10515600" cy="4555864"/>
          </a:xfrm>
        </p:spPr>
        <p:txBody>
          <a:bodyPr>
            <a:normAutofit/>
          </a:bodyPr>
          <a:lstStyle/>
          <a:p>
            <a:pPr marL="0" indent="0">
              <a:lnSpc>
                <a:spcPct val="150000"/>
              </a:lnSpc>
              <a:buNone/>
            </a:pPr>
            <a:r>
              <a:rPr lang="fr-CA" sz="2200" dirty="0">
                <a:solidFill>
                  <a:srgbClr val="0A0A0A"/>
                </a:solidFill>
              </a:rPr>
              <a:t>Les administrateurs généraux (AG) doivent rendre compte des deux premiers types d’exemptions. Étant donné que la Commission de la fonction publique (CFP) doit approuver les exemptions pour des raisons médicales, les organisations n’ont pas besoin de rendre compte du 3</a:t>
            </a:r>
            <a:r>
              <a:rPr lang="fr-CA" sz="2200" baseline="30000" dirty="0">
                <a:solidFill>
                  <a:srgbClr val="0A0A0A"/>
                </a:solidFill>
              </a:rPr>
              <a:t>e</a:t>
            </a:r>
            <a:r>
              <a:rPr lang="fr-CA" sz="2200" dirty="0">
                <a:solidFill>
                  <a:srgbClr val="0A0A0A"/>
                </a:solidFill>
              </a:rPr>
              <a:t> type d’exemptions.</a:t>
            </a:r>
            <a:endParaRPr lang="fr-CA" sz="2200" dirty="0">
              <a:solidFill>
                <a:srgbClr val="0A0A0A"/>
              </a:solidFill>
              <a:cs typeface="Arial" panose="020B0604020202020204" pitchFamily="34" charset="0"/>
            </a:endParaRPr>
          </a:p>
          <a:p>
            <a:pPr marL="742950" lvl="1" indent="-285750">
              <a:lnSpc>
                <a:spcPct val="150000"/>
              </a:lnSpc>
              <a:spcBef>
                <a:spcPts val="0"/>
              </a:spcBef>
            </a:pPr>
            <a:r>
              <a:rPr lang="fr-CA" sz="2200" dirty="0">
                <a:solidFill>
                  <a:srgbClr val="0A0A0A"/>
                </a:solidFill>
                <a:cs typeface="Arial" panose="020B0604020202020204" pitchFamily="34" charset="0"/>
              </a:rPr>
              <a:t>Les organisations doivent rendre compte des mêmes éléments que les années dernières.</a:t>
            </a:r>
          </a:p>
          <a:p>
            <a:pPr marL="742950" lvl="1" indent="-285750">
              <a:lnSpc>
                <a:spcPct val="150000"/>
              </a:lnSpc>
            </a:pPr>
            <a:r>
              <a:rPr lang="fr-CA" sz="2200" dirty="0">
                <a:solidFill>
                  <a:srgbClr val="0A0A0A"/>
                </a:solidFill>
                <a:cs typeface="Arial" panose="020B0604020202020204" pitchFamily="34" charset="0"/>
              </a:rPr>
              <a:t>Les exemptions non conformes au DELOFP et au RLONFP ne respectent pas le mérite pour ce qui est de la compétence dans les langues officielles.</a:t>
            </a:r>
          </a:p>
          <a:p>
            <a:pPr marL="0" indent="0">
              <a:buNone/>
            </a:pP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17</a:t>
            </a:fld>
            <a:endParaRPr lang="fr-CA" dirty="0"/>
          </a:p>
        </p:txBody>
      </p:sp>
    </p:spTree>
    <p:extLst>
      <p:ext uri="{BB962C8B-B14F-4D97-AF65-F5344CB8AC3E}">
        <p14:creationId xmlns:p14="http://schemas.microsoft.com/office/powerpoint/2010/main" val="2471232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de la diapositive"/>
          <p:cNvSpPr>
            <a:spLocks noGrp="1"/>
          </p:cNvSpPr>
          <p:nvPr>
            <p:ph type="title"/>
            <p:custDataLst>
              <p:tags r:id="rId1"/>
            </p:custDataLst>
          </p:nvPr>
        </p:nvSpPr>
        <p:spPr>
          <a:xfrm>
            <a:off x="597408" y="365125"/>
            <a:ext cx="10756392" cy="1325563"/>
          </a:xfrm>
        </p:spPr>
        <p:txBody>
          <a:bodyPr>
            <a:normAutofit fontScale="90000"/>
          </a:bodyPr>
          <a:lstStyle/>
          <a:p>
            <a:r>
              <a:rPr lang="fr-CA" sz="3100" dirty="0">
                <a:solidFill>
                  <a:srgbClr val="0A0A0A"/>
                </a:solidFill>
              </a:rPr>
              <a:t>Résultats</a:t>
            </a:r>
            <a:r>
              <a:rPr lang="en-CA" sz="3100" dirty="0">
                <a:solidFill>
                  <a:srgbClr val="0A0A0A"/>
                </a:solidFill>
              </a:rPr>
              <a:t> </a:t>
            </a:r>
            <a:r>
              <a:rPr lang="fr-CA" sz="3100" dirty="0">
                <a:solidFill>
                  <a:srgbClr val="0A0A0A"/>
                </a:solidFill>
              </a:rPr>
              <a:t>du recours au </a:t>
            </a:r>
            <a:r>
              <a:rPr lang="fr-CA" sz="3100" i="1" dirty="0">
                <a:solidFill>
                  <a:srgbClr val="0A0A0A"/>
                </a:solidFill>
              </a:rPr>
              <a:t>Décret d’exemption concernant les langues officielles dans la fonction publique</a:t>
            </a:r>
            <a:r>
              <a:rPr lang="fr-CA" sz="3100" dirty="0">
                <a:solidFill>
                  <a:srgbClr val="0A0A0A"/>
                </a:solidFill>
              </a:rPr>
              <a:t> </a:t>
            </a:r>
            <a:r>
              <a:rPr lang="fr-CA" sz="3100" i="1" dirty="0">
                <a:solidFill>
                  <a:srgbClr val="0A0A0A"/>
                </a:solidFill>
              </a:rPr>
              <a:t>(DELOFP) </a:t>
            </a:r>
            <a:r>
              <a:rPr lang="fr-CA" sz="3100" dirty="0">
                <a:solidFill>
                  <a:srgbClr val="0A0A0A"/>
                </a:solidFill>
              </a:rPr>
              <a:t>et au </a:t>
            </a:r>
            <a:r>
              <a:rPr lang="fr-CA" sz="3100" i="1" dirty="0">
                <a:solidFill>
                  <a:srgbClr val="0A0A0A"/>
                </a:solidFill>
              </a:rPr>
              <a:t>Règlement sur les langues officielles – nominations dans la fonction publique (RLONFP)</a:t>
            </a:r>
            <a:r>
              <a:rPr lang="fr-CA" sz="3100" i="1" dirty="0">
                <a:solidFill>
                  <a:schemeClr val="tx1">
                    <a:lumMod val="50000"/>
                  </a:schemeClr>
                </a:solidFill>
              </a:rPr>
              <a:t> </a:t>
            </a:r>
            <a:r>
              <a:rPr lang="fr-CA" sz="3100" dirty="0">
                <a:solidFill>
                  <a:srgbClr val="0A0A0A"/>
                </a:solidFill>
              </a:rPr>
              <a:t>(3 sur 4)</a:t>
            </a:r>
            <a:br>
              <a:rPr lang="fr-CA" sz="2400" dirty="0">
                <a:solidFill>
                  <a:srgbClr val="0A0A0A"/>
                </a:solidFill>
              </a:rPr>
            </a:br>
            <a:endParaRPr lang="fr-CA" sz="2400" dirty="0"/>
          </a:p>
        </p:txBody>
      </p:sp>
      <p:sp>
        <p:nvSpPr>
          <p:cNvPr id="4" name="Rectangle 3"/>
          <p:cNvSpPr/>
          <p:nvPr>
            <p:custDataLst>
              <p:tags r:id="rId2"/>
            </p:custDataLst>
          </p:nvPr>
        </p:nvSpPr>
        <p:spPr>
          <a:xfrm>
            <a:off x="597408" y="1690688"/>
            <a:ext cx="11131296" cy="3780458"/>
          </a:xfrm>
          <a:prstGeom prst="rect">
            <a:avLst/>
          </a:prstGeom>
        </p:spPr>
        <p:txBody>
          <a:bodyPr wrap="square">
            <a:spAutoFit/>
          </a:bodyPr>
          <a:lstStyle/>
          <a:p>
            <a:pPr>
              <a:lnSpc>
                <a:spcPct val="150000"/>
              </a:lnSpc>
            </a:pPr>
            <a:r>
              <a:rPr lang="fr-CA" dirty="0">
                <a:solidFill>
                  <a:srgbClr val="0A0A0A"/>
                </a:solidFill>
                <a:cs typeface="Arial" panose="020B0604020202020204" pitchFamily="34" charset="0"/>
              </a:rPr>
              <a:t>Observations :</a:t>
            </a:r>
          </a:p>
          <a:p>
            <a:pPr>
              <a:lnSpc>
                <a:spcPct val="150000"/>
              </a:lnSpc>
            </a:pPr>
            <a:r>
              <a:rPr lang="fr-CA" dirty="0">
                <a:solidFill>
                  <a:srgbClr val="0A0A0A"/>
                </a:solidFill>
                <a:cs typeface="Arial" panose="020B0604020202020204" pitchFamily="34" charset="0"/>
              </a:rPr>
              <a:t>En 2018-2019, 45 des 75 organisations ont signalé avoir eu recours au DELOFP et au RLONFP</a:t>
            </a:r>
            <a:r>
              <a:rPr lang="fr-CA" i="1" dirty="0">
                <a:solidFill>
                  <a:srgbClr val="0A0A0A"/>
                </a:solidFill>
                <a:cs typeface="Arial" panose="020B0604020202020204" pitchFamily="34" charset="0"/>
              </a:rPr>
              <a:t>. </a:t>
            </a:r>
          </a:p>
          <a:p>
            <a:pPr marL="742950" lvl="1" indent="-285750">
              <a:lnSpc>
                <a:spcPct val="150000"/>
              </a:lnSpc>
              <a:buFont typeface="Arial" panose="020B0604020202020204" pitchFamily="34" charset="0"/>
              <a:buChar char="•"/>
            </a:pPr>
            <a:r>
              <a:rPr lang="fr-CA" dirty="0">
                <a:solidFill>
                  <a:srgbClr val="0A0A0A"/>
                </a:solidFill>
                <a:cs typeface="Arial" panose="020B0604020202020204" pitchFamily="34" charset="0"/>
              </a:rPr>
              <a:t>Du nombre, 39 organisations ont affirmé gérer les exemptions conformément aux textes réglementaires.</a:t>
            </a:r>
          </a:p>
          <a:p>
            <a:pPr marL="742950" lvl="1" indent="-285750">
              <a:lnSpc>
                <a:spcPct val="150000"/>
              </a:lnSpc>
              <a:buFont typeface="Arial" panose="020B0604020202020204" pitchFamily="34" charset="0"/>
              <a:buChar char="•"/>
            </a:pPr>
            <a:r>
              <a:rPr lang="fr-CA" dirty="0">
                <a:solidFill>
                  <a:srgbClr val="0A0A0A"/>
                </a:solidFill>
                <a:cs typeface="Arial" panose="020B0604020202020204" pitchFamily="34" charset="0"/>
              </a:rPr>
              <a:t>Au total, 6 cas</a:t>
            </a:r>
            <a:r>
              <a:rPr lang="fr-CA" dirty="0">
                <a:solidFill>
                  <a:srgbClr val="D50057"/>
                </a:solidFill>
                <a:cs typeface="Arial" panose="020B0604020202020204" pitchFamily="34" charset="0"/>
              </a:rPr>
              <a:t> </a:t>
            </a:r>
            <a:r>
              <a:rPr lang="fr-CA" dirty="0">
                <a:solidFill>
                  <a:srgbClr val="0A0A0A"/>
                </a:solidFill>
                <a:cs typeface="Arial" panose="020B0604020202020204" pitchFamily="34" charset="0"/>
              </a:rPr>
              <a:t>n’étaient pas conformes et ce, dans 6 organisations:</a:t>
            </a:r>
          </a:p>
          <a:p>
            <a:pPr marL="1657350" lvl="3" indent="-285750">
              <a:lnSpc>
                <a:spcPct val="150000"/>
              </a:lnSpc>
              <a:buFont typeface="Arial" panose="020B0604020202020204" pitchFamily="34" charset="0"/>
              <a:buChar char="•"/>
            </a:pPr>
            <a:r>
              <a:rPr lang="fr-CA" dirty="0">
                <a:solidFill>
                  <a:srgbClr val="0A0A0A"/>
                </a:solidFill>
                <a:cs typeface="Arial" panose="020B0604020202020204" pitchFamily="34" charset="0"/>
              </a:rPr>
              <a:t>Dans 4 cas, la période d’exemption n’était pas prolongée au-delà de la période initiale de 2 ans. De ces cas, 3 sont désormais réglés.</a:t>
            </a:r>
          </a:p>
          <a:p>
            <a:pPr marL="1657350" lvl="3" indent="-285750">
              <a:lnSpc>
                <a:spcPct val="150000"/>
              </a:lnSpc>
              <a:buFont typeface="Arial" panose="020B0604020202020204" pitchFamily="34" charset="0"/>
              <a:buChar char="•"/>
            </a:pPr>
            <a:r>
              <a:rPr lang="fr-CA" dirty="0">
                <a:solidFill>
                  <a:srgbClr val="0A0A0A"/>
                </a:solidFill>
                <a:cs typeface="Arial" panose="020B0604020202020204" pitchFamily="34" charset="0"/>
              </a:rPr>
              <a:t>Dans 2 cas, la période d’exemption a été supérieure à la période maximale de 4 ans prescrite pour devenir bilingue. Les 2 cas sont désormais réglés.</a:t>
            </a:r>
          </a:p>
          <a:p>
            <a:pPr>
              <a:lnSpc>
                <a:spcPct val="150000"/>
              </a:lnSpc>
            </a:pPr>
            <a:r>
              <a:rPr lang="fr-CA" dirty="0">
                <a:solidFill>
                  <a:srgbClr val="0A0A0A"/>
                </a:solidFill>
                <a:cs typeface="Arial" panose="020B0604020202020204" pitchFamily="34" charset="0"/>
              </a:rPr>
              <a:t>La majorité des organisations ont géré les exemptions conformément aux textes réglementaires.</a:t>
            </a:r>
            <a:endParaRPr lang="en-CA" dirty="0">
              <a:solidFill>
                <a:srgbClr val="FF0000"/>
              </a:solidFill>
              <a:latin typeface="Arial" panose="020B0604020202020204" pitchFamily="34" charset="0"/>
              <a:cs typeface="Arial" panose="020B0604020202020204" pitchFamily="34" charset="0"/>
            </a:endParaRPr>
          </a:p>
        </p:txBody>
      </p:sp>
      <p:sp>
        <p:nvSpPr>
          <p:cNvPr id="3" name="page"/>
          <p:cNvSpPr>
            <a:spLocks noGrp="1"/>
          </p:cNvSpPr>
          <p:nvPr>
            <p:ph type="sldNum" sz="quarter" idx="12"/>
            <p:custDataLst>
              <p:tags r:id="rId3"/>
            </p:custDataLst>
          </p:nvPr>
        </p:nvSpPr>
        <p:spPr/>
        <p:txBody>
          <a:bodyPr/>
          <a:lstStyle/>
          <a:p>
            <a:r>
              <a:rPr lang="fr-CA" dirty="0"/>
              <a:t>18</a:t>
            </a:r>
          </a:p>
        </p:txBody>
      </p:sp>
    </p:spTree>
    <p:extLst>
      <p:ext uri="{BB962C8B-B14F-4D97-AF65-F5344CB8AC3E}">
        <p14:creationId xmlns:p14="http://schemas.microsoft.com/office/powerpoint/2010/main" val="79891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2800" dirty="0">
                <a:solidFill>
                  <a:srgbClr val="0A0A0A"/>
                </a:solidFill>
              </a:rPr>
              <a:t>Résultats du recours au </a:t>
            </a:r>
            <a:r>
              <a:rPr lang="fr-CA" sz="2800" i="1" dirty="0">
                <a:solidFill>
                  <a:srgbClr val="0A0A0A"/>
                </a:solidFill>
              </a:rPr>
              <a:t>Décret d’exemption concernant les langues officielles dans la fonction publique</a:t>
            </a:r>
            <a:r>
              <a:rPr lang="fr-CA" sz="2800" dirty="0">
                <a:solidFill>
                  <a:srgbClr val="0A0A0A"/>
                </a:solidFill>
              </a:rPr>
              <a:t> </a:t>
            </a:r>
            <a:r>
              <a:rPr lang="fr-CA" sz="2800" i="1" dirty="0">
                <a:solidFill>
                  <a:srgbClr val="0A0A0A"/>
                </a:solidFill>
              </a:rPr>
              <a:t>(DELOFP) </a:t>
            </a:r>
            <a:r>
              <a:rPr lang="fr-CA" sz="2800" dirty="0">
                <a:solidFill>
                  <a:srgbClr val="0A0A0A"/>
                </a:solidFill>
              </a:rPr>
              <a:t>et au </a:t>
            </a:r>
            <a:r>
              <a:rPr lang="fr-CA" sz="2800" i="1" dirty="0">
                <a:solidFill>
                  <a:srgbClr val="0A0A0A"/>
                </a:solidFill>
              </a:rPr>
              <a:t>Règlement sur les langues officielles – nominations dans la fonction publique (RLONFP) </a:t>
            </a:r>
            <a:r>
              <a:rPr lang="fr-CA" sz="2800" dirty="0">
                <a:solidFill>
                  <a:srgbClr val="0A0A0A"/>
                </a:solidFill>
              </a:rPr>
              <a:t>(4 sur 4)</a:t>
            </a:r>
            <a:endParaRPr lang="fr-CA" sz="2800" dirty="0"/>
          </a:p>
        </p:txBody>
      </p:sp>
      <p:sp>
        <p:nvSpPr>
          <p:cNvPr id="3" name="Espace réservé du contenu 2"/>
          <p:cNvSpPr>
            <a:spLocks noGrp="1"/>
          </p:cNvSpPr>
          <p:nvPr>
            <p:ph idx="1"/>
            <p:custDataLst>
              <p:tags r:id="rId2"/>
            </p:custDataLst>
          </p:nvPr>
        </p:nvSpPr>
        <p:spPr>
          <a:xfrm>
            <a:off x="838200" y="2141837"/>
            <a:ext cx="10515600" cy="4028303"/>
          </a:xfrm>
        </p:spPr>
        <p:txBody>
          <a:bodyPr/>
          <a:lstStyle/>
          <a:p>
            <a:pPr marL="0" indent="0">
              <a:lnSpc>
                <a:spcPct val="150000"/>
              </a:lnSpc>
              <a:buNone/>
            </a:pPr>
            <a:r>
              <a:rPr lang="fr-CA" sz="2400" dirty="0">
                <a:solidFill>
                  <a:srgbClr val="0A0A0A"/>
                </a:solidFill>
                <a:cs typeface="Arial" panose="020B0604020202020204" pitchFamily="34" charset="0"/>
              </a:rPr>
              <a:t>Recommandation :</a:t>
            </a:r>
          </a:p>
          <a:p>
            <a:pPr marL="0" indent="0">
              <a:lnSpc>
                <a:spcPct val="150000"/>
              </a:lnSpc>
              <a:buNone/>
            </a:pPr>
            <a:r>
              <a:rPr lang="fr-CA" sz="2400" dirty="0">
                <a:solidFill>
                  <a:srgbClr val="0A0A0A"/>
                </a:solidFill>
                <a:cs typeface="Arial" panose="020B0604020202020204" pitchFamily="34" charset="0"/>
              </a:rPr>
              <a:t>La Division des politiques (DP) et la Division du soutien en dotation (DSD) doivent continuer de collaborer avec l’organisation afin de résoudre le cas non conforme.</a:t>
            </a: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19</a:t>
            </a:fld>
            <a:endParaRPr lang="fr-CA" dirty="0"/>
          </a:p>
        </p:txBody>
      </p:sp>
    </p:spTree>
    <p:extLst>
      <p:ext uri="{BB962C8B-B14F-4D97-AF65-F5344CB8AC3E}">
        <p14:creationId xmlns:p14="http://schemas.microsoft.com/office/powerpoint/2010/main" val="311480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09600" y="365125"/>
            <a:ext cx="10744200" cy="1325563"/>
          </a:xfrm>
        </p:spPr>
        <p:txBody>
          <a:bodyPr/>
          <a:lstStyle/>
          <a:p>
            <a:r>
              <a:rPr lang="fr-CA" sz="4000" dirty="0">
                <a:solidFill>
                  <a:srgbClr val="0A0A0A"/>
                </a:solidFill>
              </a:rPr>
              <a:t>Objectifs</a:t>
            </a:r>
          </a:p>
        </p:txBody>
      </p:sp>
      <p:sp>
        <p:nvSpPr>
          <p:cNvPr id="3" name="Espace réservé du contenu 2"/>
          <p:cNvSpPr>
            <a:spLocks noGrp="1"/>
          </p:cNvSpPr>
          <p:nvPr>
            <p:ph idx="1"/>
            <p:custDataLst>
              <p:tags r:id="rId2"/>
            </p:custDataLst>
          </p:nvPr>
        </p:nvSpPr>
        <p:spPr>
          <a:xfrm>
            <a:off x="609600" y="1211065"/>
            <a:ext cx="11069256" cy="4783335"/>
          </a:xfrm>
        </p:spPr>
        <p:txBody>
          <a:bodyPr>
            <a:normAutofit fontScale="92500" lnSpcReduction="10000"/>
          </a:bodyPr>
          <a:lstStyle/>
          <a:p>
            <a:pPr marL="0" indent="0">
              <a:buNone/>
            </a:pPr>
            <a:endParaRPr lang="en-CA" sz="1800" dirty="0"/>
          </a:p>
          <a:p>
            <a:pPr marL="0" indent="0">
              <a:lnSpc>
                <a:spcPct val="150000"/>
              </a:lnSpc>
              <a:buNone/>
            </a:pPr>
            <a:r>
              <a:rPr lang="fr-CA" sz="2400" dirty="0">
                <a:solidFill>
                  <a:srgbClr val="0A0A0A"/>
                </a:solidFill>
              </a:rPr>
              <a:t>Présenter un aperçu des résultats des rapports organisationnels découlant de l’Annexe D de l’Instrument de délégation et de responsabilisation en matière de nomination (IDRN) pour la 3</a:t>
            </a:r>
            <a:r>
              <a:rPr lang="fr-CA" sz="2400" baseline="30000" dirty="0">
                <a:solidFill>
                  <a:srgbClr val="0A0A0A"/>
                </a:solidFill>
              </a:rPr>
              <a:t>e</a:t>
            </a:r>
            <a:r>
              <a:rPr lang="fr-CA" sz="2400" dirty="0">
                <a:solidFill>
                  <a:srgbClr val="0A0A0A"/>
                </a:solidFill>
              </a:rPr>
              <a:t> année et faire état des premiers indicateurs de tendance.</a:t>
            </a:r>
            <a:endParaRPr lang="en-CA" sz="2400" dirty="0">
              <a:solidFill>
                <a:srgbClr val="0A0A0A"/>
              </a:solidFill>
            </a:endParaRPr>
          </a:p>
          <a:p>
            <a:pPr marL="0" indent="0">
              <a:lnSpc>
                <a:spcPct val="150000"/>
              </a:lnSpc>
              <a:buNone/>
            </a:pPr>
            <a:r>
              <a:rPr lang="fr-CA" sz="2400" dirty="0">
                <a:solidFill>
                  <a:srgbClr val="0A0A0A"/>
                </a:solidFill>
              </a:rPr>
              <a:t>Demander aux membres de la réunion de la Commission (RC) leurs opinions et directives sur ce qui suit :</a:t>
            </a:r>
          </a:p>
          <a:p>
            <a:pPr>
              <a:lnSpc>
                <a:spcPct val="150000"/>
              </a:lnSpc>
            </a:pPr>
            <a:r>
              <a:rPr lang="fr-CA" sz="2400" dirty="0">
                <a:solidFill>
                  <a:srgbClr val="0A0A0A"/>
                </a:solidFill>
              </a:rPr>
              <a:t>Conclusion générale et observations concernant les rapports du cycle actuel.</a:t>
            </a:r>
          </a:p>
          <a:p>
            <a:pPr>
              <a:lnSpc>
                <a:spcPct val="150000"/>
              </a:lnSpc>
            </a:pPr>
            <a:r>
              <a:rPr lang="fr-CA" sz="2400" dirty="0">
                <a:solidFill>
                  <a:srgbClr val="0A0A0A"/>
                </a:solidFill>
              </a:rPr>
              <a:t>Examen des considérations et des changements proposés pour les modèles de présentation de rapports du cycle de 2019-2020.</a:t>
            </a:r>
            <a:endParaRPr lang="en-CA" sz="2000" dirty="0">
              <a:latin typeface="+mj-lt"/>
            </a:endParaRPr>
          </a:p>
        </p:txBody>
      </p:sp>
      <p:sp>
        <p:nvSpPr>
          <p:cNvPr id="5" name="Espace réservé du numéro de diapositive 4"/>
          <p:cNvSpPr>
            <a:spLocks noGrp="1"/>
          </p:cNvSpPr>
          <p:nvPr>
            <p:ph type="sldNum" sz="quarter" idx="12"/>
            <p:custDataLst>
              <p:tags r:id="rId3"/>
            </p:custDataLst>
          </p:nvPr>
        </p:nvSpPr>
        <p:spPr/>
        <p:txBody>
          <a:bodyPr/>
          <a:lstStyle/>
          <a:p>
            <a:r>
              <a:rPr lang="fr-CA" dirty="0"/>
              <a:t>2</a:t>
            </a:r>
          </a:p>
        </p:txBody>
      </p:sp>
    </p:spTree>
    <p:extLst>
      <p:ext uri="{BB962C8B-B14F-4D97-AF65-F5344CB8AC3E}">
        <p14:creationId xmlns:p14="http://schemas.microsoft.com/office/powerpoint/2010/main" val="4061960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custDataLst>
              <p:tags r:id="rId1"/>
            </p:custDataLst>
          </p:nvPr>
        </p:nvSpPr>
        <p:spPr>
          <a:xfrm>
            <a:off x="592853" y="232272"/>
            <a:ext cx="11284822" cy="1143000"/>
          </a:xfrm>
        </p:spPr>
        <p:txBody>
          <a:bodyPr>
            <a:normAutofit/>
          </a:bodyPr>
          <a:lstStyle/>
          <a:p>
            <a:r>
              <a:rPr lang="fr-CA" sz="3200" dirty="0">
                <a:solidFill>
                  <a:srgbClr val="0A0A0A"/>
                </a:solidFill>
              </a:rPr>
              <a:t>Résultats de la mesure transitoire pour l’Évaluation de langue seconde de la Commission de la fonction publique (CFP)</a:t>
            </a:r>
            <a:r>
              <a:rPr lang="en-CA" sz="3200" dirty="0">
                <a:solidFill>
                  <a:srgbClr val="0A0A0A"/>
                </a:solidFill>
              </a:rPr>
              <a:t> </a:t>
            </a:r>
            <a:r>
              <a:rPr lang="fr-CA" sz="3200" dirty="0">
                <a:solidFill>
                  <a:srgbClr val="0A0A0A"/>
                </a:solidFill>
              </a:rPr>
              <a:t>(1 sur 2)</a:t>
            </a:r>
          </a:p>
        </p:txBody>
      </p:sp>
      <p:sp>
        <p:nvSpPr>
          <p:cNvPr id="3" name="Espace réservé du contenu 2"/>
          <p:cNvSpPr>
            <a:spLocks noGrp="1"/>
          </p:cNvSpPr>
          <p:nvPr>
            <p:ph idx="1"/>
            <p:custDataLst>
              <p:tags r:id="rId2"/>
            </p:custDataLst>
          </p:nvPr>
        </p:nvSpPr>
        <p:spPr>
          <a:xfrm>
            <a:off x="592853" y="671966"/>
            <a:ext cx="11515117" cy="4858697"/>
          </a:xfrm>
        </p:spPr>
        <p:txBody>
          <a:bodyPr>
            <a:noAutofit/>
          </a:bodyPr>
          <a:lstStyle/>
          <a:p>
            <a:pPr marL="0" indent="0">
              <a:lnSpc>
                <a:spcPct val="150000"/>
              </a:lnSpc>
              <a:buNone/>
            </a:pPr>
            <a:endParaRPr lang="en-CA" sz="2400" dirty="0">
              <a:solidFill>
                <a:srgbClr val="0A0A0A"/>
              </a:solidFill>
              <a:cs typeface="Arial" panose="020B0604020202020204" pitchFamily="34" charset="0"/>
            </a:endParaRPr>
          </a:p>
          <a:p>
            <a:pPr marL="0" indent="0">
              <a:lnSpc>
                <a:spcPct val="150000"/>
              </a:lnSpc>
              <a:buNone/>
            </a:pPr>
            <a:r>
              <a:rPr lang="fr-CA" sz="2000" dirty="0">
                <a:solidFill>
                  <a:srgbClr val="0A0A0A"/>
                </a:solidFill>
                <a:cs typeface="Arial" panose="020B0604020202020204" pitchFamily="34" charset="0"/>
              </a:rPr>
              <a:t>Contexte</a:t>
            </a:r>
            <a:r>
              <a:rPr lang="en-CA" sz="2000" dirty="0">
                <a:solidFill>
                  <a:srgbClr val="0A0A0A"/>
                </a:solidFill>
                <a:cs typeface="Arial" panose="020B0604020202020204" pitchFamily="34" charset="0"/>
              </a:rPr>
              <a:t> :</a:t>
            </a:r>
          </a:p>
          <a:p>
            <a:pPr marL="0" indent="0">
              <a:lnSpc>
                <a:spcPct val="150000"/>
              </a:lnSpc>
              <a:buNone/>
            </a:pPr>
            <a:r>
              <a:rPr lang="fr-CA" sz="2000" dirty="0">
                <a:solidFill>
                  <a:srgbClr val="0A0A0A"/>
                </a:solidFill>
                <a:cs typeface="Arial" panose="020B0604020202020204" pitchFamily="34" charset="0"/>
              </a:rPr>
              <a:t>Entre 2012 et 2015, la Commission de la fonction publique (CFP) a mis en œuvre une mesure transitoire pour les employés qui participent à un échange de postes et pour ceux qui bénéficient d’un droit de priorité de fonctionnaire excédentaire ou de personne mise en disponibilité.</a:t>
            </a:r>
          </a:p>
          <a:p>
            <a:pPr lvl="1">
              <a:lnSpc>
                <a:spcPct val="150000"/>
              </a:lnSpc>
            </a:pPr>
            <a:r>
              <a:rPr lang="fr-CA" sz="2000" dirty="0">
                <a:solidFill>
                  <a:srgbClr val="0A0A0A"/>
                </a:solidFill>
                <a:cs typeface="Arial" panose="020B0604020202020204" pitchFamily="34" charset="0"/>
              </a:rPr>
              <a:t>Les résultats expirés de l’Évaluation de langue seconde (ELS) ont été jugés valides, mais ils doivent être confirmés dans les 12 mois suivant l’échange de postes ou la nomination par priorité.</a:t>
            </a:r>
          </a:p>
          <a:p>
            <a:pPr lvl="1">
              <a:lnSpc>
                <a:spcPct val="150000"/>
              </a:lnSpc>
            </a:pPr>
            <a:r>
              <a:rPr lang="fr-CA" sz="2000" dirty="0">
                <a:solidFill>
                  <a:srgbClr val="0A0A0A"/>
                </a:solidFill>
                <a:cs typeface="Arial" panose="020B0604020202020204" pitchFamily="34" charset="0"/>
              </a:rPr>
              <a:t>Cette mesure a été utilisée 501 fois. </a:t>
            </a:r>
            <a:r>
              <a:rPr lang="en-CA" sz="2000" dirty="0">
                <a:solidFill>
                  <a:srgbClr val="0A0A0A"/>
                </a:solidFill>
                <a:cs typeface="Arial" panose="020B0604020202020204" pitchFamily="34" charset="0"/>
              </a:rPr>
              <a:t>	</a:t>
            </a:r>
          </a:p>
          <a:p>
            <a:pPr lvl="1">
              <a:lnSpc>
                <a:spcPct val="150000"/>
              </a:lnSpc>
            </a:pPr>
            <a:r>
              <a:rPr lang="fr-CA" sz="2000" dirty="0">
                <a:solidFill>
                  <a:srgbClr val="0A0A0A"/>
                </a:solidFill>
                <a:cs typeface="Arial" panose="020B0604020202020204" pitchFamily="34" charset="0"/>
              </a:rPr>
              <a:t>Les administrateurs généraux (AG) rendent compte de l’utilisation de cette mesure jusqu’à ce que leurs cas soient réglés.</a:t>
            </a:r>
            <a:endParaRPr lang="en-CA" sz="1800" b="1" dirty="0">
              <a:cs typeface="Arial" panose="020B0604020202020204" pitchFamily="34" charset="0"/>
            </a:endParaRPr>
          </a:p>
        </p:txBody>
      </p:sp>
      <p:sp>
        <p:nvSpPr>
          <p:cNvPr id="2" name="Espace réservé du numéro de diapositive 1"/>
          <p:cNvSpPr>
            <a:spLocks noGrp="1"/>
          </p:cNvSpPr>
          <p:nvPr>
            <p:ph type="sldNum" sz="quarter" idx="12"/>
            <p:custDataLst>
              <p:tags r:id="rId3"/>
            </p:custDataLst>
          </p:nvPr>
        </p:nvSpPr>
        <p:spPr/>
        <p:txBody>
          <a:bodyPr/>
          <a:lstStyle/>
          <a:p>
            <a:fld id="{02DFE686-1B44-4F52-AF25-41F70B597F4C}" type="slidenum">
              <a:rPr lang="fr-CA" smtClean="0"/>
              <a:t>20</a:t>
            </a:fld>
            <a:endParaRPr lang="fr-CA" dirty="0"/>
          </a:p>
        </p:txBody>
      </p:sp>
    </p:spTree>
    <p:extLst>
      <p:ext uri="{BB962C8B-B14F-4D97-AF65-F5344CB8AC3E}">
        <p14:creationId xmlns:p14="http://schemas.microsoft.com/office/powerpoint/2010/main" val="59490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3200" dirty="0">
                <a:solidFill>
                  <a:srgbClr val="0A0A0A"/>
                </a:solidFill>
              </a:rPr>
              <a:t>Résultats de la mesure transitoire pour l’Évaluation de langue seconde de la Commission de la fonction publique (CFP)</a:t>
            </a:r>
            <a:r>
              <a:rPr lang="en-CA" sz="3200" dirty="0">
                <a:solidFill>
                  <a:srgbClr val="0A0A0A"/>
                </a:solidFill>
              </a:rPr>
              <a:t> </a:t>
            </a:r>
            <a:r>
              <a:rPr lang="fr-CA" sz="3200" dirty="0">
                <a:solidFill>
                  <a:srgbClr val="0A0A0A"/>
                </a:solidFill>
              </a:rPr>
              <a:t>(2 sur 2) </a:t>
            </a:r>
            <a:br>
              <a:rPr lang="en-CA" sz="3200" dirty="0">
                <a:solidFill>
                  <a:srgbClr val="0A0A0A"/>
                </a:solidFill>
              </a:rPr>
            </a:br>
            <a:endParaRPr lang="en-CA" sz="3200" dirty="0">
              <a:solidFill>
                <a:srgbClr val="0A0A0A"/>
              </a:solidFill>
            </a:endParaRPr>
          </a:p>
        </p:txBody>
      </p:sp>
      <p:sp>
        <p:nvSpPr>
          <p:cNvPr id="3" name="Espace réservé du contenu 2"/>
          <p:cNvSpPr>
            <a:spLocks noGrp="1"/>
          </p:cNvSpPr>
          <p:nvPr>
            <p:ph idx="1"/>
            <p:custDataLst>
              <p:tags r:id="rId2"/>
            </p:custDataLst>
          </p:nvPr>
        </p:nvSpPr>
        <p:spPr>
          <a:xfrm>
            <a:off x="838200" y="1336431"/>
            <a:ext cx="10515600" cy="4596057"/>
          </a:xfrm>
        </p:spPr>
        <p:txBody>
          <a:bodyPr>
            <a:normAutofit fontScale="85000" lnSpcReduction="20000"/>
          </a:bodyPr>
          <a:lstStyle/>
          <a:p>
            <a:pPr marL="0" indent="0">
              <a:lnSpc>
                <a:spcPct val="150000"/>
              </a:lnSpc>
              <a:buNone/>
            </a:pPr>
            <a:r>
              <a:rPr lang="fr-CA" sz="2200" dirty="0">
                <a:solidFill>
                  <a:srgbClr val="0A0A0A"/>
                </a:solidFill>
                <a:cs typeface="Arial" panose="020B0604020202020204" pitchFamily="34" charset="0"/>
              </a:rPr>
              <a:t>Observations : </a:t>
            </a:r>
          </a:p>
          <a:p>
            <a:pPr marL="0" indent="0">
              <a:lnSpc>
                <a:spcPct val="150000"/>
              </a:lnSpc>
              <a:buNone/>
            </a:pPr>
            <a:r>
              <a:rPr lang="fr-CA" sz="2200" dirty="0">
                <a:solidFill>
                  <a:srgbClr val="0A0A0A"/>
                </a:solidFill>
                <a:cs typeface="Arial" panose="020B0604020202020204" pitchFamily="34" charset="0"/>
              </a:rPr>
              <a:t>Il y avait 7 cas non réglés le 1</a:t>
            </a:r>
            <a:r>
              <a:rPr lang="fr-CA" sz="2200" baseline="30000" dirty="0">
                <a:solidFill>
                  <a:srgbClr val="0A0A0A"/>
                </a:solidFill>
                <a:cs typeface="Arial" panose="020B0604020202020204" pitchFamily="34" charset="0"/>
              </a:rPr>
              <a:t>er</a:t>
            </a:r>
            <a:r>
              <a:rPr lang="fr-CA" sz="2200" dirty="0">
                <a:solidFill>
                  <a:srgbClr val="0A0A0A"/>
                </a:solidFill>
                <a:cs typeface="Arial" panose="020B0604020202020204" pitchFamily="34" charset="0"/>
              </a:rPr>
              <a:t> avril 2019, comparativement à 8 cas lors du dernier exercice financier.</a:t>
            </a:r>
          </a:p>
          <a:p>
            <a:pPr lvl="1">
              <a:lnSpc>
                <a:spcPct val="150000"/>
              </a:lnSpc>
            </a:pPr>
            <a:r>
              <a:rPr lang="fr-CA" sz="2200" dirty="0">
                <a:solidFill>
                  <a:srgbClr val="0A0A0A"/>
                </a:solidFill>
                <a:cs typeface="Arial" panose="020B0604020202020204" pitchFamily="34" charset="0"/>
              </a:rPr>
              <a:t>Parmi ces cas, 3 sont non conformes, comparativement à 4 lors du dernier exercice (un seul a été réglé).</a:t>
            </a:r>
          </a:p>
          <a:p>
            <a:pPr lvl="1">
              <a:lnSpc>
                <a:spcPct val="150000"/>
              </a:lnSpc>
            </a:pPr>
            <a:r>
              <a:rPr lang="fr-CA" sz="2200" dirty="0">
                <a:solidFill>
                  <a:srgbClr val="0A0A0A"/>
                </a:solidFill>
                <a:cs typeface="Arial" panose="020B0604020202020204" pitchFamily="34" charset="0"/>
              </a:rPr>
              <a:t>Les employés des 4 cas restants sont en congé prolongé et le calcul de la période de 12 mois a été suspendu.</a:t>
            </a:r>
            <a:r>
              <a:rPr lang="en-CA" sz="2200" dirty="0">
                <a:solidFill>
                  <a:srgbClr val="0A0A0A"/>
                </a:solidFill>
                <a:cs typeface="Arial" panose="020B0604020202020204" pitchFamily="34" charset="0"/>
              </a:rPr>
              <a:t> </a:t>
            </a:r>
          </a:p>
          <a:p>
            <a:pPr marL="0" indent="0">
              <a:lnSpc>
                <a:spcPct val="150000"/>
              </a:lnSpc>
              <a:buNone/>
            </a:pPr>
            <a:r>
              <a:rPr lang="fr-CA" sz="2200" dirty="0">
                <a:solidFill>
                  <a:srgbClr val="0A0A0A"/>
                </a:solidFill>
                <a:cs typeface="Arial" panose="020B0604020202020204" pitchFamily="34" charset="0"/>
              </a:rPr>
              <a:t>Recommandation :</a:t>
            </a:r>
          </a:p>
          <a:p>
            <a:pPr marL="0" indent="0">
              <a:lnSpc>
                <a:spcPct val="150000"/>
              </a:lnSpc>
              <a:buNone/>
            </a:pPr>
            <a:r>
              <a:rPr lang="fr-CA" sz="2200" dirty="0">
                <a:solidFill>
                  <a:srgbClr val="0A0A0A"/>
                </a:solidFill>
                <a:cs typeface="Arial" panose="020B0604020202020204" pitchFamily="34" charset="0"/>
              </a:rPr>
              <a:t>La Direction des politiques (DP) et la Division du Soutien en dotation (DSD) doivent continuer de travailler avec les organisations qui présentent des cas non réglés et non conformes jusqu’à ce qu’ils soient tous réglés.</a:t>
            </a: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21</a:t>
            </a:fld>
            <a:endParaRPr lang="fr-CA" dirty="0"/>
          </a:p>
        </p:txBody>
      </p:sp>
    </p:spTree>
    <p:extLst>
      <p:ext uri="{BB962C8B-B14F-4D97-AF65-F5344CB8AC3E}">
        <p14:creationId xmlns:p14="http://schemas.microsoft.com/office/powerpoint/2010/main" val="73368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rgbClr val="0A0A0A"/>
                </a:solidFill>
              </a:rPr>
              <a:t>Évaluations cycliques (1 sur 4)</a:t>
            </a:r>
            <a:br>
              <a:rPr lang="fr-CA" sz="4000" dirty="0">
                <a:solidFill>
                  <a:srgbClr val="0A0A0A"/>
                </a:solidFill>
              </a:rPr>
            </a:br>
            <a:endParaRPr lang="en-CA" sz="4000" dirty="0">
              <a:solidFill>
                <a:srgbClr val="0A0A0A"/>
              </a:solidFill>
            </a:endParaRPr>
          </a:p>
        </p:txBody>
      </p:sp>
      <p:sp>
        <p:nvSpPr>
          <p:cNvPr id="3" name="Espace réservé du contenu 2"/>
          <p:cNvSpPr>
            <a:spLocks noGrp="1"/>
          </p:cNvSpPr>
          <p:nvPr>
            <p:ph idx="1"/>
            <p:custDataLst>
              <p:tags r:id="rId2"/>
            </p:custDataLst>
          </p:nvPr>
        </p:nvSpPr>
        <p:spPr>
          <a:xfrm>
            <a:off x="838200" y="1175657"/>
            <a:ext cx="10515600" cy="4756831"/>
          </a:xfrm>
        </p:spPr>
        <p:txBody>
          <a:bodyPr/>
          <a:lstStyle/>
          <a:p>
            <a:pPr marL="0" indent="0">
              <a:lnSpc>
                <a:spcPct val="150000"/>
              </a:lnSpc>
              <a:buNone/>
            </a:pPr>
            <a:r>
              <a:rPr lang="fr-CA" sz="2000" dirty="0">
                <a:solidFill>
                  <a:srgbClr val="0A0A0A"/>
                </a:solidFill>
                <a:cs typeface="Arial" panose="020B0604020202020204" pitchFamily="34" charset="0"/>
              </a:rPr>
              <a:t>Contexte :</a:t>
            </a:r>
          </a:p>
          <a:p>
            <a:pPr marL="0" indent="0">
              <a:lnSpc>
                <a:spcPct val="150000"/>
              </a:lnSpc>
              <a:buNone/>
            </a:pPr>
            <a:r>
              <a:rPr lang="fr-CA" sz="2000" dirty="0">
                <a:solidFill>
                  <a:srgbClr val="0A0A0A"/>
                </a:solidFill>
                <a:cs typeface="Arial" panose="020B0604020202020204" pitchFamily="34" charset="0"/>
              </a:rPr>
              <a:t>Dans le cadre des exigences en matière de rapport de l’Instrument de délégation et de responsabilisation en matière de nomination (IDRN), les organisations doivent soumettre une évaluation cyclique au moins tous les 5 ans. Le tableau suivant présente les soumissions de rapports cycliques reçues pour 2018-2019.</a:t>
            </a:r>
          </a:p>
          <a:p>
            <a:pPr>
              <a:lnSpc>
                <a:spcPct val="150000"/>
              </a:lnSpc>
            </a:pPr>
            <a:endParaRPr lang="fr-CA" sz="2000" dirty="0">
              <a:solidFill>
                <a:srgbClr val="0A0A0A"/>
              </a:solidFill>
              <a:cs typeface="Arial" panose="020B0604020202020204" pitchFamily="34" charset="0"/>
            </a:endParaRPr>
          </a:p>
          <a:p>
            <a:pPr marL="0" indent="0">
              <a:buNone/>
            </a:pPr>
            <a:endParaRPr lang="en-CA" dirty="0"/>
          </a:p>
        </p:txBody>
      </p:sp>
      <p:graphicFrame>
        <p:nvGraphicFramePr>
          <p:cNvPr id="6" name="Tableau 5" descr="Évaluations cycliques pour 2018-2019"/>
          <p:cNvGraphicFramePr>
            <a:graphicFrameLocks noGrp="1"/>
          </p:cNvGraphicFramePr>
          <p:nvPr>
            <p:custDataLst>
              <p:tags r:id="rId3"/>
            </p:custDataLst>
            <p:extLst>
              <p:ext uri="{D42A27DB-BD31-4B8C-83A1-F6EECF244321}">
                <p14:modId xmlns:p14="http://schemas.microsoft.com/office/powerpoint/2010/main" val="260246615"/>
              </p:ext>
            </p:extLst>
          </p:nvPr>
        </p:nvGraphicFramePr>
        <p:xfrm>
          <a:off x="931148" y="3635359"/>
          <a:ext cx="10329704" cy="2468880"/>
        </p:xfrm>
        <a:graphic>
          <a:graphicData uri="http://schemas.openxmlformats.org/drawingml/2006/table">
            <a:tbl>
              <a:tblPr firstRow="1" firstCol="1" bandRow="1">
                <a:tableStyleId>{616DA210-FB5B-4158-B5E0-FEB733F419BA}</a:tableStyleId>
              </a:tblPr>
              <a:tblGrid>
                <a:gridCol w="3326004">
                  <a:extLst>
                    <a:ext uri="{9D8B030D-6E8A-4147-A177-3AD203B41FA5}">
                      <a16:colId xmlns:a16="http://schemas.microsoft.com/office/drawing/2014/main" val="20000"/>
                    </a:ext>
                  </a:extLst>
                </a:gridCol>
                <a:gridCol w="3326004">
                  <a:extLst>
                    <a:ext uri="{9D8B030D-6E8A-4147-A177-3AD203B41FA5}">
                      <a16:colId xmlns:a16="http://schemas.microsoft.com/office/drawing/2014/main" val="20001"/>
                    </a:ext>
                  </a:extLst>
                </a:gridCol>
                <a:gridCol w="3677696">
                  <a:extLst>
                    <a:ext uri="{9D8B030D-6E8A-4147-A177-3AD203B41FA5}">
                      <a16:colId xmlns:a16="http://schemas.microsoft.com/office/drawing/2014/main" val="20002"/>
                    </a:ext>
                  </a:extLst>
                </a:gridCol>
              </a:tblGrid>
              <a:tr h="0">
                <a:tc>
                  <a:txBody>
                    <a:bodyPr/>
                    <a:lstStyle/>
                    <a:p>
                      <a:r>
                        <a:rPr lang="fr-CA" b="1" dirty="0"/>
                        <a:t>Organisations</a:t>
                      </a:r>
                    </a:p>
                  </a:txBody>
                  <a:tcPr/>
                </a:tc>
                <a:tc>
                  <a:txBody>
                    <a:bodyPr/>
                    <a:lstStyle/>
                    <a:p>
                      <a:r>
                        <a:rPr lang="fr-CA" dirty="0"/>
                        <a:t>Cycle de rapports</a:t>
                      </a:r>
                    </a:p>
                  </a:txBody>
                  <a:tcPr/>
                </a:tc>
                <a:tc>
                  <a:txBody>
                    <a:bodyPr/>
                    <a:lstStyle/>
                    <a:p>
                      <a:r>
                        <a:rPr lang="fr-CA" dirty="0"/>
                        <a:t>Notes</a:t>
                      </a:r>
                    </a:p>
                  </a:txBody>
                  <a:tcPr/>
                </a:tc>
                <a:extLst>
                  <a:ext uri="{0D108BD9-81ED-4DB2-BD59-A6C34878D82A}">
                    <a16:rowId xmlns:a16="http://schemas.microsoft.com/office/drawing/2014/main" val="10000"/>
                  </a:ext>
                </a:extLst>
              </a:tr>
              <a:tr h="380768">
                <a:tc>
                  <a:txBody>
                    <a:bodyPr/>
                    <a:lstStyle/>
                    <a:p>
                      <a:r>
                        <a:rPr lang="fr-CA" noProof="0" dirty="0"/>
                        <a:t>Commission</a:t>
                      </a:r>
                      <a:r>
                        <a:rPr lang="fr-CA" baseline="0" noProof="0" dirty="0"/>
                        <a:t> de la fonction publique</a:t>
                      </a:r>
                      <a:endParaRPr lang="fr-CA" noProof="0" dirty="0"/>
                    </a:p>
                  </a:txBody>
                  <a:tcPr/>
                </a:tc>
                <a:tc>
                  <a:txBody>
                    <a:bodyPr/>
                    <a:lstStyle/>
                    <a:p>
                      <a:pPr algn="ctr"/>
                      <a:r>
                        <a:rPr lang="fr-CA" dirty="0"/>
                        <a:t>2018-2019</a:t>
                      </a:r>
                    </a:p>
                  </a:txBody>
                  <a:tcPr/>
                </a:tc>
                <a:tc>
                  <a:txBody>
                    <a:bodyPr/>
                    <a:lstStyle/>
                    <a:p>
                      <a:r>
                        <a:rPr lang="fr-CA" noProof="0" dirty="0"/>
                        <a:t>Soumission</a:t>
                      </a:r>
                      <a:r>
                        <a:rPr lang="fr-CA" dirty="0"/>
                        <a:t> </a:t>
                      </a:r>
                      <a:r>
                        <a:rPr lang="fr-CA" noProof="0" dirty="0"/>
                        <a:t>reçue</a:t>
                      </a:r>
                      <a:r>
                        <a:rPr lang="fr-CA" baseline="0" dirty="0"/>
                        <a:t> dans le cadre du cycle de rapports de l’Annexe D.</a:t>
                      </a:r>
                      <a:endParaRPr lang="fr-CA" dirty="0"/>
                    </a:p>
                  </a:txBody>
                  <a:tcPr/>
                </a:tc>
                <a:extLst>
                  <a:ext uri="{0D108BD9-81ED-4DB2-BD59-A6C34878D82A}">
                    <a16:rowId xmlns:a16="http://schemas.microsoft.com/office/drawing/2014/main" val="10001"/>
                  </a:ext>
                </a:extLst>
              </a:tr>
              <a:tr h="1268334">
                <a:tc>
                  <a:txBody>
                    <a:bodyPr/>
                    <a:lstStyle/>
                    <a:p>
                      <a:r>
                        <a:rPr lang="fr-CA" noProof="0" dirty="0"/>
                        <a:t>Sécurité publique Canada</a:t>
                      </a:r>
                    </a:p>
                  </a:txBody>
                  <a:tcPr/>
                </a:tc>
                <a:tc>
                  <a:txBody>
                    <a:bodyPr/>
                    <a:lstStyle/>
                    <a:p>
                      <a:pPr algn="ctr"/>
                      <a:r>
                        <a:rPr lang="fr-CA" dirty="0"/>
                        <a:t>2018-2019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a:t>Soumission</a:t>
                      </a:r>
                      <a:r>
                        <a:rPr lang="fr-CA" dirty="0"/>
                        <a:t> </a:t>
                      </a:r>
                      <a:r>
                        <a:rPr lang="fr-CA" noProof="0" dirty="0"/>
                        <a:t>reçue</a:t>
                      </a:r>
                      <a:r>
                        <a:rPr lang="fr-CA" baseline="0" dirty="0"/>
                        <a:t> dans le cadre du cycle de rapports de l’annexe D.</a:t>
                      </a:r>
                      <a:r>
                        <a:rPr lang="fr-CA" i="0" dirty="0"/>
                        <a:t> </a:t>
                      </a:r>
                      <a:r>
                        <a:rPr lang="fr-CA" i="0" baseline="0" noProof="0" dirty="0"/>
                        <a:t>Cette organisation a choisi de produire un rapport cyclique chaque année</a:t>
                      </a:r>
                      <a:r>
                        <a:rPr lang="fr-CA" i="0" baseline="0" dirty="0"/>
                        <a:t>.</a:t>
                      </a:r>
                      <a:endParaRPr lang="fr-CA" i="0" dirty="0"/>
                    </a:p>
                  </a:txBody>
                  <a:tcPr/>
                </a:tc>
                <a:extLst>
                  <a:ext uri="{0D108BD9-81ED-4DB2-BD59-A6C34878D82A}">
                    <a16:rowId xmlns:a16="http://schemas.microsoft.com/office/drawing/2014/main" val="10002"/>
                  </a:ext>
                </a:extLst>
              </a:tr>
            </a:tbl>
          </a:graphicData>
        </a:graphic>
      </p:graphicFrame>
      <p:sp>
        <p:nvSpPr>
          <p:cNvPr id="4" name="Espace réservé du numéro de diapositive 3"/>
          <p:cNvSpPr>
            <a:spLocks noGrp="1"/>
          </p:cNvSpPr>
          <p:nvPr>
            <p:ph type="sldNum" sz="quarter" idx="12"/>
            <p:custDataLst>
              <p:tags r:id="rId4"/>
            </p:custDataLst>
          </p:nvPr>
        </p:nvSpPr>
        <p:spPr/>
        <p:txBody>
          <a:bodyPr/>
          <a:lstStyle/>
          <a:p>
            <a:fld id="{02DFE686-1B44-4F52-AF25-41F70B597F4C}" type="slidenum">
              <a:rPr lang="fr-CA" smtClean="0"/>
              <a:t>22</a:t>
            </a:fld>
            <a:endParaRPr lang="fr-CA" dirty="0"/>
          </a:p>
        </p:txBody>
      </p:sp>
    </p:spTree>
    <p:extLst>
      <p:ext uri="{BB962C8B-B14F-4D97-AF65-F5344CB8AC3E}">
        <p14:creationId xmlns:p14="http://schemas.microsoft.com/office/powerpoint/2010/main" val="1861118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rgbClr val="0A0A0A"/>
                </a:solidFill>
              </a:rPr>
              <a:t>Évaluations cycliques (2 sur 4)</a:t>
            </a:r>
            <a:endParaRPr lang="en-CA" sz="4000" dirty="0"/>
          </a:p>
        </p:txBody>
      </p:sp>
      <p:sp>
        <p:nvSpPr>
          <p:cNvPr id="3" name="Espace réservé du contenu 2"/>
          <p:cNvSpPr>
            <a:spLocks noGrp="1"/>
          </p:cNvSpPr>
          <p:nvPr>
            <p:ph idx="1"/>
            <p:custDataLst>
              <p:tags r:id="rId2"/>
            </p:custDataLst>
          </p:nvPr>
        </p:nvSpPr>
        <p:spPr>
          <a:xfrm>
            <a:off x="838200" y="1436915"/>
            <a:ext cx="10515600" cy="4495574"/>
          </a:xfrm>
        </p:spPr>
        <p:txBody>
          <a:bodyPr>
            <a:normAutofit/>
          </a:bodyPr>
          <a:lstStyle/>
          <a:p>
            <a:pPr marL="0" indent="0">
              <a:lnSpc>
                <a:spcPct val="160000"/>
              </a:lnSpc>
              <a:spcBef>
                <a:spcPts val="0"/>
              </a:spcBef>
              <a:buNone/>
            </a:pPr>
            <a:r>
              <a:rPr lang="fr-CA" sz="2200" dirty="0">
                <a:solidFill>
                  <a:srgbClr val="0A0A0A"/>
                </a:solidFill>
                <a:cs typeface="Arial" panose="020B0604020202020204" pitchFamily="34" charset="0"/>
              </a:rPr>
              <a:t>Contexte :</a:t>
            </a:r>
          </a:p>
          <a:p>
            <a:pPr>
              <a:lnSpc>
                <a:spcPct val="160000"/>
              </a:lnSpc>
              <a:spcBef>
                <a:spcPts val="0"/>
              </a:spcBef>
            </a:pPr>
            <a:r>
              <a:rPr lang="fr-CA" sz="2200" dirty="0">
                <a:solidFill>
                  <a:srgbClr val="0A0A0A"/>
                </a:solidFill>
                <a:cs typeface="Arial" panose="020B0604020202020204" pitchFamily="34" charset="0"/>
              </a:rPr>
              <a:t>Pour le cycle de 2018-2019, 75* organisations ont dû présenter des rapports.</a:t>
            </a:r>
          </a:p>
          <a:p>
            <a:pPr>
              <a:lnSpc>
                <a:spcPct val="160000"/>
              </a:lnSpc>
              <a:spcBef>
                <a:spcPts val="0"/>
              </a:spcBef>
            </a:pPr>
            <a:r>
              <a:rPr lang="fr-CA" sz="2200" dirty="0">
                <a:solidFill>
                  <a:srgbClr val="0A0A0A"/>
                </a:solidFill>
              </a:rPr>
              <a:t>Les organisations actives au moment de la mise en œuvre de la Nouvelle orientation en dotation (NOD) ont une échéance de 5 ans pour soumettre leur rapport, soit d’ici le 1</a:t>
            </a:r>
            <a:r>
              <a:rPr lang="fr-CA" sz="2200" baseline="30000" dirty="0">
                <a:solidFill>
                  <a:srgbClr val="0A0A0A"/>
                </a:solidFill>
              </a:rPr>
              <a:t>er</a:t>
            </a:r>
            <a:r>
              <a:rPr lang="fr-CA" sz="2200" dirty="0">
                <a:solidFill>
                  <a:srgbClr val="0A0A0A"/>
                </a:solidFill>
              </a:rPr>
              <a:t> mai 2021.</a:t>
            </a:r>
          </a:p>
          <a:p>
            <a:pPr>
              <a:lnSpc>
                <a:spcPct val="160000"/>
              </a:lnSpc>
              <a:spcBef>
                <a:spcPts val="0"/>
              </a:spcBef>
            </a:pPr>
            <a:r>
              <a:rPr lang="fr-CA" sz="2200" dirty="0">
                <a:solidFill>
                  <a:srgbClr val="0A0A0A"/>
                </a:solidFill>
              </a:rPr>
              <a:t>La réception des rapports d’évaluation cyclique a été harmonisée avec celle du cycle de rapports de l’Annexe D.</a:t>
            </a:r>
            <a:endParaRPr lang="fr-CA" sz="2200" i="1" dirty="0">
              <a:solidFill>
                <a:srgbClr val="0A0A0A"/>
              </a:solidFill>
            </a:endParaRPr>
          </a:p>
          <a:p>
            <a:pPr marL="0" indent="0">
              <a:lnSpc>
                <a:spcPct val="160000"/>
              </a:lnSpc>
              <a:spcBef>
                <a:spcPts val="0"/>
              </a:spcBef>
              <a:buNone/>
            </a:pPr>
            <a:r>
              <a:rPr lang="fr-CA" sz="2200" dirty="0">
                <a:solidFill>
                  <a:srgbClr val="0A0A0A"/>
                </a:solidFill>
              </a:rPr>
              <a:t>* Nombre d’organisations en date du 1</a:t>
            </a:r>
            <a:r>
              <a:rPr lang="fr-CA" sz="2200" baseline="30000" dirty="0">
                <a:solidFill>
                  <a:srgbClr val="0A0A0A"/>
                </a:solidFill>
              </a:rPr>
              <a:t>er</a:t>
            </a:r>
            <a:r>
              <a:rPr lang="fr-CA" sz="2200" dirty="0">
                <a:solidFill>
                  <a:srgbClr val="0A0A0A"/>
                </a:solidFill>
              </a:rPr>
              <a:t> mai 2019 (cycle de rapports de 2018-2019).</a:t>
            </a: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23</a:t>
            </a:fld>
            <a:endParaRPr lang="fr-CA" dirty="0"/>
          </a:p>
        </p:txBody>
      </p:sp>
    </p:spTree>
    <p:extLst>
      <p:ext uri="{BB962C8B-B14F-4D97-AF65-F5344CB8AC3E}">
        <p14:creationId xmlns:p14="http://schemas.microsoft.com/office/powerpoint/2010/main" val="1011574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92285" y="365125"/>
            <a:ext cx="10661515" cy="1325563"/>
          </a:xfrm>
        </p:spPr>
        <p:txBody>
          <a:bodyPr>
            <a:normAutofit/>
          </a:bodyPr>
          <a:lstStyle/>
          <a:p>
            <a:r>
              <a:rPr lang="fr-CA" sz="4000" dirty="0">
                <a:solidFill>
                  <a:srgbClr val="0A0A0A"/>
                </a:solidFill>
              </a:rPr>
              <a:t>Évaluations cycliques (3 sur 4)</a:t>
            </a:r>
            <a:endParaRPr lang="en-CA" sz="4000" dirty="0"/>
          </a:p>
        </p:txBody>
      </p:sp>
      <p:sp>
        <p:nvSpPr>
          <p:cNvPr id="3" name="Content Placeholder 2"/>
          <p:cNvSpPr>
            <a:spLocks noGrp="1"/>
          </p:cNvSpPr>
          <p:nvPr>
            <p:ph idx="1"/>
            <p:custDataLst>
              <p:tags r:id="rId2"/>
            </p:custDataLst>
          </p:nvPr>
        </p:nvSpPr>
        <p:spPr>
          <a:xfrm>
            <a:off x="692285" y="1394174"/>
            <a:ext cx="10515600" cy="5320603"/>
          </a:xfrm>
        </p:spPr>
        <p:txBody>
          <a:bodyPr>
            <a:noAutofit/>
          </a:bodyPr>
          <a:lstStyle/>
          <a:p>
            <a:pPr marL="0" indent="0">
              <a:lnSpc>
                <a:spcPct val="150000"/>
              </a:lnSpc>
              <a:buNone/>
            </a:pPr>
            <a:r>
              <a:rPr lang="fr-CA" sz="2200" dirty="0">
                <a:solidFill>
                  <a:srgbClr val="0A0A0A"/>
                </a:solidFill>
                <a:cs typeface="Arial" panose="020B0604020202020204" pitchFamily="34" charset="0"/>
              </a:rPr>
              <a:t>Observations :</a:t>
            </a:r>
          </a:p>
          <a:p>
            <a:pPr>
              <a:lnSpc>
                <a:spcPct val="150000"/>
              </a:lnSpc>
            </a:pPr>
            <a:r>
              <a:rPr lang="fr-CA" sz="2200" dirty="0">
                <a:solidFill>
                  <a:srgbClr val="0A0A0A"/>
                </a:solidFill>
              </a:rPr>
              <a:t>Depuis la mise en œuvre de la Nouvelle Orientation en Dotation (NOD), 8* des 75 organisations (12 %) ont soumis au moins un rapport d’évaluation cyclique (5 sont issus du cycle de rapports de 2017‐2018).</a:t>
            </a:r>
          </a:p>
          <a:p>
            <a:pPr>
              <a:lnSpc>
                <a:spcPct val="150000"/>
              </a:lnSpc>
            </a:pPr>
            <a:r>
              <a:rPr lang="fr-CA" sz="2200" dirty="0">
                <a:solidFill>
                  <a:srgbClr val="0A0A0A"/>
                </a:solidFill>
                <a:cs typeface="Arial" panose="020B0604020202020204" pitchFamily="34" charset="0"/>
              </a:rPr>
              <a:t>Même si plus de 88 % des rapports d’évaluation cyclique seront soumis au cours des deux prochaines années, les répercussions seront compensées par le projet pilote sur les rapports d’évaluation cyclique pour les organisations de petite et de très petite taille pris en charge par la Direction de la vérification.</a:t>
            </a:r>
          </a:p>
          <a:p>
            <a:pPr marL="0" indent="0">
              <a:lnSpc>
                <a:spcPct val="150000"/>
              </a:lnSpc>
              <a:buNone/>
            </a:pPr>
            <a:r>
              <a:rPr lang="fr-CA" sz="2200" dirty="0">
                <a:solidFill>
                  <a:srgbClr val="0A0A0A"/>
                </a:solidFill>
              </a:rPr>
              <a:t>* Soit 9 rapports provenant de 8 organisations</a:t>
            </a:r>
            <a:endParaRPr lang="en-CA" sz="2200" dirty="0">
              <a:solidFill>
                <a:srgbClr val="0A0A0A"/>
              </a:solidFill>
            </a:endParaRPr>
          </a:p>
        </p:txBody>
      </p:sp>
      <p:sp>
        <p:nvSpPr>
          <p:cNvPr id="5" name="Espace réservé du numéro de diapositive 4"/>
          <p:cNvSpPr>
            <a:spLocks noGrp="1"/>
          </p:cNvSpPr>
          <p:nvPr>
            <p:ph type="sldNum" sz="quarter" idx="12"/>
            <p:custDataLst>
              <p:tags r:id="rId3"/>
            </p:custDataLst>
          </p:nvPr>
        </p:nvSpPr>
        <p:spPr/>
        <p:txBody>
          <a:bodyPr/>
          <a:lstStyle/>
          <a:p>
            <a:fld id="{02DFE686-1B44-4F52-AF25-41F70B597F4C}" type="slidenum">
              <a:rPr lang="fr-CA" smtClean="0"/>
              <a:t>24</a:t>
            </a:fld>
            <a:endParaRPr lang="fr-CA" dirty="0"/>
          </a:p>
        </p:txBody>
      </p:sp>
    </p:spTree>
    <p:extLst>
      <p:ext uri="{BB962C8B-B14F-4D97-AF65-F5344CB8AC3E}">
        <p14:creationId xmlns:p14="http://schemas.microsoft.com/office/powerpoint/2010/main" val="2436476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rgbClr val="0A0A0A"/>
                </a:solidFill>
              </a:rPr>
              <a:t>Évaluations cycliques (4 sur 4)</a:t>
            </a:r>
            <a:endParaRPr lang="en-CA" sz="4000" dirty="0"/>
          </a:p>
        </p:txBody>
      </p:sp>
      <p:sp>
        <p:nvSpPr>
          <p:cNvPr id="3" name="Espace réservé du contenu 2"/>
          <p:cNvSpPr>
            <a:spLocks noGrp="1"/>
          </p:cNvSpPr>
          <p:nvPr>
            <p:ph idx="1"/>
            <p:custDataLst>
              <p:tags r:id="rId2"/>
            </p:custDataLst>
          </p:nvPr>
        </p:nvSpPr>
        <p:spPr>
          <a:xfrm>
            <a:off x="838200" y="1436915"/>
            <a:ext cx="10515600" cy="4495574"/>
          </a:xfrm>
        </p:spPr>
        <p:txBody>
          <a:bodyPr>
            <a:normAutofit/>
          </a:bodyPr>
          <a:lstStyle/>
          <a:p>
            <a:pPr marL="0" indent="0">
              <a:lnSpc>
                <a:spcPct val="150000"/>
              </a:lnSpc>
              <a:buNone/>
            </a:pPr>
            <a:r>
              <a:rPr lang="fr-CA" sz="2400" dirty="0">
                <a:solidFill>
                  <a:srgbClr val="0A0A0A"/>
                </a:solidFill>
              </a:rPr>
              <a:t>Recommandations :</a:t>
            </a:r>
          </a:p>
          <a:p>
            <a:pPr>
              <a:lnSpc>
                <a:spcPct val="150000"/>
              </a:lnSpc>
            </a:pPr>
            <a:r>
              <a:rPr lang="fr-CA" sz="2400" dirty="0">
                <a:solidFill>
                  <a:srgbClr val="0A0A0A"/>
                </a:solidFill>
              </a:rPr>
              <a:t>La Division du soutien en dotation (DSD) doit continuer de travailler avec la Direction de la vérification pour gérer la quantité de rapports qui seront reçus au cours des deux prochains cycles.</a:t>
            </a:r>
          </a:p>
          <a:p>
            <a:pPr>
              <a:lnSpc>
                <a:spcPct val="150000"/>
              </a:lnSpc>
            </a:pPr>
            <a:r>
              <a:rPr lang="fr-CA" sz="2400" dirty="0">
                <a:solidFill>
                  <a:srgbClr val="0A0A0A"/>
                </a:solidFill>
              </a:rPr>
              <a:t>La DSD doit continuer de simplifier le processus de rapport d’évaluation cyclique afin d’améliorer l’efficacité de la réception et de l’examen par la CFP.</a:t>
            </a:r>
          </a:p>
          <a:p>
            <a:pPr marL="0" indent="0">
              <a:buNone/>
            </a:pP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25</a:t>
            </a:fld>
            <a:endParaRPr lang="fr-CA" dirty="0"/>
          </a:p>
        </p:txBody>
      </p:sp>
    </p:spTree>
    <p:extLst>
      <p:ext uri="{BB962C8B-B14F-4D97-AF65-F5344CB8AC3E}">
        <p14:creationId xmlns:p14="http://schemas.microsoft.com/office/powerpoint/2010/main" val="3373811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70139" y="92751"/>
            <a:ext cx="10831286" cy="1325563"/>
          </a:xfrm>
        </p:spPr>
        <p:txBody>
          <a:bodyPr>
            <a:normAutofit/>
          </a:bodyPr>
          <a:lstStyle/>
          <a:p>
            <a:r>
              <a:rPr lang="fr-CA" sz="4000" dirty="0">
                <a:solidFill>
                  <a:srgbClr val="0A0A0A"/>
                </a:solidFill>
              </a:rPr>
              <a:t>Prochaines étapes (1 sur 2)</a:t>
            </a:r>
          </a:p>
        </p:txBody>
      </p:sp>
      <p:sp>
        <p:nvSpPr>
          <p:cNvPr id="3" name="Content Placeholder 2"/>
          <p:cNvSpPr>
            <a:spLocks noGrp="1"/>
          </p:cNvSpPr>
          <p:nvPr>
            <p:ph idx="1"/>
            <p:custDataLst>
              <p:tags r:id="rId2"/>
            </p:custDataLst>
          </p:nvPr>
        </p:nvSpPr>
        <p:spPr>
          <a:xfrm>
            <a:off x="570139" y="1136822"/>
            <a:ext cx="10962835" cy="5147002"/>
          </a:xfrm>
        </p:spPr>
        <p:txBody>
          <a:bodyPr anchor="ctr">
            <a:noAutofit/>
          </a:bodyPr>
          <a:lstStyle/>
          <a:p>
            <a:pPr marL="0" indent="0">
              <a:lnSpc>
                <a:spcPct val="150000"/>
              </a:lnSpc>
              <a:buNone/>
            </a:pPr>
            <a:r>
              <a:rPr lang="fr-CA" sz="1800" dirty="0">
                <a:solidFill>
                  <a:srgbClr val="0A0A0A"/>
                </a:solidFill>
                <a:cs typeface="Arial" panose="020B0604020202020204" pitchFamily="34" charset="0"/>
              </a:rPr>
              <a:t>Gabarits de rapports de l’Annexe D </a:t>
            </a:r>
            <a:r>
              <a:rPr lang="en-CA" sz="1800" dirty="0">
                <a:solidFill>
                  <a:srgbClr val="0A0A0A"/>
                </a:solidFill>
                <a:cs typeface="Arial" panose="020B0604020202020204" pitchFamily="34" charset="0"/>
              </a:rPr>
              <a:t>:</a:t>
            </a:r>
          </a:p>
          <a:p>
            <a:pPr lvl="1">
              <a:lnSpc>
                <a:spcPct val="150000"/>
              </a:lnSpc>
            </a:pPr>
            <a:r>
              <a:rPr lang="fr-CA" sz="1800" dirty="0">
                <a:solidFill>
                  <a:srgbClr val="0A0A0A"/>
                </a:solidFill>
                <a:cs typeface="Arial" panose="020B0604020202020204" pitchFamily="34" charset="0"/>
              </a:rPr>
              <a:t>Proposer une attestation par l’administrateur général (AG) plus complète afin de faciliter l’exigence d’approbation des rapports d’évaluation cyclique, conformément au modèle actuel de présentation de rapports de l’Annexe D.</a:t>
            </a:r>
          </a:p>
          <a:p>
            <a:pPr lvl="1">
              <a:lnSpc>
                <a:spcPct val="150000"/>
              </a:lnSpc>
            </a:pPr>
            <a:r>
              <a:rPr lang="fr-CA" sz="1800" dirty="0">
                <a:solidFill>
                  <a:srgbClr val="0A0A0A"/>
                </a:solidFill>
                <a:cs typeface="Arial" panose="020B0604020202020204" pitchFamily="34" charset="0"/>
              </a:rPr>
              <a:t>Examiner la possibilité de recueillir des données sur le nombre de nominations non impératives du prochain modèle de présentation de rapports, étant donné que ces renseignements ne sont actuellement pas recueillis.</a:t>
            </a:r>
          </a:p>
          <a:p>
            <a:pPr lvl="3">
              <a:lnSpc>
                <a:spcPct val="150000"/>
              </a:lnSpc>
            </a:pPr>
            <a:r>
              <a:rPr lang="fr-CA" dirty="0">
                <a:solidFill>
                  <a:srgbClr val="0A0A0A"/>
                </a:solidFill>
                <a:cs typeface="Arial" panose="020B0604020202020204" pitchFamily="34" charset="0"/>
              </a:rPr>
              <a:t>Cela permettrait de dresser un meilleur portrait du nombre de personnes qui ne respectent pas les exigences en matière de langues officielles.</a:t>
            </a:r>
          </a:p>
          <a:p>
            <a:pPr lvl="3">
              <a:lnSpc>
                <a:spcPct val="150000"/>
              </a:lnSpc>
            </a:pPr>
            <a:r>
              <a:rPr lang="fr-CA" dirty="0">
                <a:solidFill>
                  <a:srgbClr val="0A0A0A"/>
                </a:solidFill>
                <a:cs typeface="Arial" panose="020B0604020202020204" pitchFamily="34" charset="0"/>
              </a:rPr>
              <a:t>Les données sur les nominations non impératives sont étroitement liées à celles des exemptions.</a:t>
            </a:r>
            <a:endParaRPr lang="en-CA" dirty="0">
              <a:solidFill>
                <a:srgbClr val="0A0A0A"/>
              </a:solidFill>
              <a:cs typeface="Arial" panose="020B0604020202020204" pitchFamily="34" charset="0"/>
            </a:endParaRPr>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26</a:t>
            </a:fld>
            <a:endParaRPr lang="fr-CA" dirty="0"/>
          </a:p>
        </p:txBody>
      </p:sp>
    </p:spTree>
    <p:extLst>
      <p:ext uri="{BB962C8B-B14F-4D97-AF65-F5344CB8AC3E}">
        <p14:creationId xmlns:p14="http://schemas.microsoft.com/office/powerpoint/2010/main" val="1406700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rgbClr val="0A0A0A"/>
                </a:solidFill>
              </a:rPr>
              <a:t>Prochaines étapes (2 sur 2)</a:t>
            </a:r>
            <a:endParaRPr lang="fr-CA" sz="4000" dirty="0"/>
          </a:p>
        </p:txBody>
      </p:sp>
      <p:sp>
        <p:nvSpPr>
          <p:cNvPr id="3" name="Espace réservé du contenu 2"/>
          <p:cNvSpPr>
            <a:spLocks noGrp="1"/>
          </p:cNvSpPr>
          <p:nvPr>
            <p:ph idx="1"/>
            <p:custDataLst>
              <p:tags r:id="rId2"/>
            </p:custDataLst>
          </p:nvPr>
        </p:nvSpPr>
        <p:spPr>
          <a:xfrm>
            <a:off x="838200" y="1825625"/>
            <a:ext cx="10515600" cy="4106863"/>
          </a:xfrm>
        </p:spPr>
        <p:txBody>
          <a:bodyPr>
            <a:normAutofit/>
          </a:bodyPr>
          <a:lstStyle/>
          <a:p>
            <a:pPr marL="0" indent="0">
              <a:lnSpc>
                <a:spcPct val="150000"/>
              </a:lnSpc>
              <a:buNone/>
            </a:pPr>
            <a:r>
              <a:rPr lang="fr-CA" sz="2400" dirty="0">
                <a:solidFill>
                  <a:srgbClr val="0A0A0A"/>
                </a:solidFill>
                <a:cs typeface="Arial" panose="020B0604020202020204" pitchFamily="34" charset="0"/>
              </a:rPr>
              <a:t>Prochain cycle 2019-2020 :</a:t>
            </a:r>
          </a:p>
          <a:p>
            <a:pPr marL="0" indent="0">
              <a:lnSpc>
                <a:spcPct val="150000"/>
              </a:lnSpc>
              <a:buNone/>
            </a:pPr>
            <a:r>
              <a:rPr lang="fr-CA" sz="2400" dirty="0">
                <a:solidFill>
                  <a:srgbClr val="0A0A0A"/>
                </a:solidFill>
                <a:cs typeface="Arial" panose="020B0604020202020204" pitchFamily="34" charset="0"/>
              </a:rPr>
              <a:t>La Division du soutien en dotation élaborera une stratégie de communication qui tiendra compte des gabarits révisés (conditionnels à l’approbation) pour le prochain cycle de rapports, qui commencera à l’hiver 2019.</a:t>
            </a:r>
            <a:endParaRPr lang="en-CA" sz="2400" dirty="0">
              <a:solidFill>
                <a:srgbClr val="0A0A0A"/>
              </a:solidFill>
              <a:cs typeface="Arial" panose="020B0604020202020204" pitchFamily="34" charset="0"/>
            </a:endParaRPr>
          </a:p>
          <a:p>
            <a:pPr marL="0" indent="0">
              <a:buNone/>
            </a:pP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27</a:t>
            </a:fld>
            <a:endParaRPr lang="fr-CA" dirty="0"/>
          </a:p>
        </p:txBody>
      </p:sp>
    </p:spTree>
    <p:extLst>
      <p:ext uri="{BB962C8B-B14F-4D97-AF65-F5344CB8AC3E}">
        <p14:creationId xmlns:p14="http://schemas.microsoft.com/office/powerpoint/2010/main" val="2749494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38200" y="139494"/>
            <a:ext cx="11115675" cy="1325563"/>
          </a:xfrm>
        </p:spPr>
        <p:txBody>
          <a:bodyPr>
            <a:normAutofit/>
          </a:bodyPr>
          <a:lstStyle/>
          <a:p>
            <a:r>
              <a:rPr lang="fr-CA" sz="4000" dirty="0">
                <a:solidFill>
                  <a:srgbClr val="0A0A0A"/>
                </a:solidFill>
              </a:rPr>
              <a:t>Exceptions à la zone nationale de sélection (ZNS) </a:t>
            </a:r>
            <a:br>
              <a:rPr lang="fr-CA" sz="4000" dirty="0">
                <a:solidFill>
                  <a:srgbClr val="0A0A0A"/>
                </a:solidFill>
              </a:rPr>
            </a:br>
            <a:r>
              <a:rPr lang="fr-CA" sz="4000" dirty="0">
                <a:solidFill>
                  <a:srgbClr val="0A0A0A"/>
                </a:solidFill>
              </a:rPr>
              <a:t>(1 sur 7)</a:t>
            </a:r>
          </a:p>
        </p:txBody>
      </p:sp>
      <p:sp>
        <p:nvSpPr>
          <p:cNvPr id="3" name="Espace réservé du contenu 2"/>
          <p:cNvSpPr>
            <a:spLocks noGrp="1"/>
          </p:cNvSpPr>
          <p:nvPr>
            <p:ph idx="1"/>
            <p:custDataLst>
              <p:tags r:id="rId2"/>
            </p:custDataLst>
          </p:nvPr>
        </p:nvSpPr>
        <p:spPr>
          <a:xfrm>
            <a:off x="838200" y="1283786"/>
            <a:ext cx="10713334" cy="5091289"/>
          </a:xfrm>
        </p:spPr>
        <p:txBody>
          <a:bodyPr>
            <a:noAutofit/>
          </a:bodyPr>
          <a:lstStyle/>
          <a:p>
            <a:pPr marL="0" indent="0">
              <a:lnSpc>
                <a:spcPct val="150000"/>
              </a:lnSpc>
              <a:buNone/>
            </a:pPr>
            <a:r>
              <a:rPr lang="fr-CA" sz="2000" dirty="0">
                <a:solidFill>
                  <a:srgbClr val="0A0A0A"/>
                </a:solidFill>
                <a:cs typeface="Arial" panose="020B0604020202020204" pitchFamily="34" charset="0"/>
              </a:rPr>
              <a:t>Contexte :</a:t>
            </a:r>
          </a:p>
          <a:p>
            <a:pPr>
              <a:lnSpc>
                <a:spcPct val="150000"/>
              </a:lnSpc>
              <a:spcBef>
                <a:spcPts val="0"/>
              </a:spcBef>
            </a:pPr>
            <a:r>
              <a:rPr lang="fr-CA" sz="2000" dirty="0">
                <a:solidFill>
                  <a:srgbClr val="0A0A0A"/>
                </a:solidFill>
                <a:ea typeface="Segoe UI" panose="020B0502040204020203" pitchFamily="34" charset="0"/>
                <a:cs typeface="Segoe UI" panose="020B0502040204020203" pitchFamily="34" charset="0"/>
              </a:rPr>
              <a:t>En 2008, la Commission de la fonction publique (CFP) a mis en place une zone nationale de sélection (ZNS) pour les emplois offerts au public avec une clause selon laquelle les administrateurs généraux (AG) devaient demander, au cas par cas, une exception à cette exigence à la CFP. Cinq demandes ont été reçues entre 2008 et mars 2016, et elles ont toutes été approuvées.</a:t>
            </a:r>
          </a:p>
          <a:p>
            <a:pPr>
              <a:lnSpc>
                <a:spcPct val="150000"/>
              </a:lnSpc>
              <a:spcBef>
                <a:spcPts val="0"/>
              </a:spcBef>
            </a:pPr>
            <a:r>
              <a:rPr lang="fr-CA" sz="2000" dirty="0">
                <a:solidFill>
                  <a:srgbClr val="0A0A0A"/>
                </a:solidFill>
                <a:ea typeface="Segoe UI" panose="020B0502040204020203" pitchFamily="34" charset="0"/>
                <a:cs typeface="Segoe UI" panose="020B0502040204020203" pitchFamily="34" charset="0"/>
              </a:rPr>
              <a:t>En avril 2016, la Politique de nomination révisée a maintenu la ZNS et a octroyé aux AG le pouvoir d’approuver les exceptions. Par conséquent, la CFP a demandé aux AG de produire un rapport annuel sur l’utilisation de ce nouveau pouvoir discrétionnaire</a:t>
            </a:r>
            <a:r>
              <a:rPr lang="en-CA" sz="2000" dirty="0">
                <a:solidFill>
                  <a:srgbClr val="0A0A0A"/>
                </a:solidFill>
                <a:ea typeface="Segoe UI" panose="020B0502040204020203" pitchFamily="34" charset="0"/>
                <a:cs typeface="Segoe UI" panose="020B0502040204020203" pitchFamily="34" charset="0"/>
              </a:rPr>
              <a:t>.</a:t>
            </a:r>
            <a:endParaRPr lang="fr-CA" sz="2000" dirty="0">
              <a:solidFill>
                <a:srgbClr val="0A0A0A"/>
              </a:solidFill>
              <a:ea typeface="Segoe UI" panose="020B0502040204020203" pitchFamily="34" charset="0"/>
              <a:cs typeface="Segoe UI" panose="020B0502040204020203" pitchFamily="34" charset="0"/>
            </a:endParaRPr>
          </a:p>
          <a:p>
            <a:pPr>
              <a:lnSpc>
                <a:spcPct val="150000"/>
              </a:lnSpc>
              <a:spcBef>
                <a:spcPts val="0"/>
              </a:spcBef>
            </a:pPr>
            <a:r>
              <a:rPr lang="fr-CA" sz="2000" dirty="0">
                <a:solidFill>
                  <a:srgbClr val="0A0A0A"/>
                </a:solidFill>
              </a:rPr>
              <a:t>En 2018-2019, les exceptions des AG à la ZNS représentaient 2,05 % de tous les processus de nomination externes annoncés (67/3263)</a:t>
            </a:r>
            <a:r>
              <a:rPr lang="en-CA" sz="2000" dirty="0">
                <a:solidFill>
                  <a:srgbClr val="0A0A0A"/>
                </a:solidFill>
              </a:rPr>
              <a:t>. </a:t>
            </a:r>
            <a:endParaRPr lang="en-CA" sz="2000" dirty="0">
              <a:solidFill>
                <a:srgbClr val="0A0A0A"/>
              </a:solidFill>
              <a:cs typeface="Arial" panose="020B0604020202020204" pitchFamily="34" charset="0"/>
            </a:endParaRPr>
          </a:p>
          <a:p>
            <a:pPr marL="0" indent="0">
              <a:buNone/>
            </a:pPr>
            <a:endParaRPr lang="en-CA" sz="2000" dirty="0"/>
          </a:p>
        </p:txBody>
      </p:sp>
      <p:sp>
        <p:nvSpPr>
          <p:cNvPr id="4" name="Espace réservé du numéro de diapositive 3"/>
          <p:cNvSpPr>
            <a:spLocks noGrp="1"/>
          </p:cNvSpPr>
          <p:nvPr>
            <p:ph type="sldNum" sz="quarter" idx="12"/>
            <p:custDataLst>
              <p:tags r:id="rId3"/>
            </p:custDataLst>
          </p:nvPr>
        </p:nvSpPr>
        <p:spPr>
          <a:xfrm>
            <a:off x="10753725" y="6481586"/>
            <a:ext cx="1200150" cy="365125"/>
          </a:xfrm>
        </p:spPr>
        <p:txBody>
          <a:bodyPr/>
          <a:lstStyle/>
          <a:p>
            <a:fld id="{02DFE686-1B44-4F52-AF25-41F70B597F4C}" type="slidenum">
              <a:rPr lang="fr-CA" smtClean="0"/>
              <a:t>3</a:t>
            </a:fld>
            <a:endParaRPr lang="fr-CA" dirty="0"/>
          </a:p>
        </p:txBody>
      </p:sp>
    </p:spTree>
    <p:extLst>
      <p:ext uri="{BB962C8B-B14F-4D97-AF65-F5344CB8AC3E}">
        <p14:creationId xmlns:p14="http://schemas.microsoft.com/office/powerpoint/2010/main" val="423509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XCEPTIONS TO NATIONAL AREA OF SELECTION&#10;" title="EXCEPTIONS TO NATIONAL AREA OF SELECTION"/>
          <p:cNvSpPr>
            <a:spLocks noGrp="1"/>
          </p:cNvSpPr>
          <p:nvPr>
            <p:ph type="title"/>
            <p:custDataLst>
              <p:tags r:id="rId1"/>
            </p:custDataLst>
          </p:nvPr>
        </p:nvSpPr>
        <p:spPr>
          <a:xfrm>
            <a:off x="703385" y="365125"/>
            <a:ext cx="11137516" cy="1325563"/>
          </a:xfrm>
        </p:spPr>
        <p:txBody>
          <a:bodyPr>
            <a:normAutofit/>
          </a:bodyPr>
          <a:lstStyle/>
          <a:p>
            <a:pPr algn="ctr"/>
            <a:r>
              <a:rPr lang="fr-CA" sz="4000" dirty="0">
                <a:solidFill>
                  <a:srgbClr val="0A0A0A"/>
                </a:solidFill>
              </a:rPr>
              <a:t>Exceptions à la zone nationale de sélection (ZNS) </a:t>
            </a:r>
            <a:br>
              <a:rPr lang="fr-CA" sz="4000" dirty="0">
                <a:solidFill>
                  <a:srgbClr val="0A0A0A"/>
                </a:solidFill>
              </a:rPr>
            </a:br>
            <a:r>
              <a:rPr lang="fr-CA" sz="4000" dirty="0">
                <a:solidFill>
                  <a:srgbClr val="0A0A0A"/>
                </a:solidFill>
              </a:rPr>
              <a:t>(2 sur 7)</a:t>
            </a:r>
          </a:p>
        </p:txBody>
      </p:sp>
      <p:graphicFrame>
        <p:nvGraphicFramePr>
          <p:cNvPr id="3" name="Tableau 2" descr="Nombre d'exceptions à la zone nationale de sélection approuvées, de 2016 à 2019, et le nombre de nominations effectuées à partir de ces demandes."/>
          <p:cNvGraphicFramePr>
            <a:graphicFrameLocks noGrp="1"/>
          </p:cNvGraphicFramePr>
          <p:nvPr>
            <p:custDataLst>
              <p:tags r:id="rId2"/>
            </p:custDataLst>
            <p:extLst>
              <p:ext uri="{D42A27DB-BD31-4B8C-83A1-F6EECF244321}">
                <p14:modId xmlns:p14="http://schemas.microsoft.com/office/powerpoint/2010/main" val="1313339354"/>
              </p:ext>
            </p:extLst>
          </p:nvPr>
        </p:nvGraphicFramePr>
        <p:xfrm>
          <a:off x="566886" y="1702263"/>
          <a:ext cx="11137515" cy="3368247"/>
        </p:xfrm>
        <a:graphic>
          <a:graphicData uri="http://schemas.openxmlformats.org/drawingml/2006/table">
            <a:tbl>
              <a:tblPr firstRow="1" firstCol="1" bandRow="1">
                <a:tableStyleId>{616DA210-FB5B-4158-B5E0-FEB733F419BA}</a:tableStyleId>
              </a:tblPr>
              <a:tblGrid>
                <a:gridCol w="1648714">
                  <a:extLst>
                    <a:ext uri="{9D8B030D-6E8A-4147-A177-3AD203B41FA5}">
                      <a16:colId xmlns:a16="http://schemas.microsoft.com/office/drawing/2014/main" val="20000"/>
                    </a:ext>
                  </a:extLst>
                </a:gridCol>
                <a:gridCol w="1686695">
                  <a:extLst>
                    <a:ext uri="{9D8B030D-6E8A-4147-A177-3AD203B41FA5}">
                      <a16:colId xmlns:a16="http://schemas.microsoft.com/office/drawing/2014/main" val="20001"/>
                    </a:ext>
                  </a:extLst>
                </a:gridCol>
                <a:gridCol w="1428001">
                  <a:extLst>
                    <a:ext uri="{9D8B030D-6E8A-4147-A177-3AD203B41FA5}">
                      <a16:colId xmlns:a16="http://schemas.microsoft.com/office/drawing/2014/main" val="20002"/>
                    </a:ext>
                  </a:extLst>
                </a:gridCol>
                <a:gridCol w="2079912">
                  <a:extLst>
                    <a:ext uri="{9D8B030D-6E8A-4147-A177-3AD203B41FA5}">
                      <a16:colId xmlns:a16="http://schemas.microsoft.com/office/drawing/2014/main" val="20003"/>
                    </a:ext>
                  </a:extLst>
                </a:gridCol>
                <a:gridCol w="2100608">
                  <a:extLst>
                    <a:ext uri="{9D8B030D-6E8A-4147-A177-3AD203B41FA5}">
                      <a16:colId xmlns:a16="http://schemas.microsoft.com/office/drawing/2014/main" val="20004"/>
                    </a:ext>
                  </a:extLst>
                </a:gridCol>
                <a:gridCol w="2193585">
                  <a:extLst>
                    <a:ext uri="{9D8B030D-6E8A-4147-A177-3AD203B41FA5}">
                      <a16:colId xmlns:a16="http://schemas.microsoft.com/office/drawing/2014/main" val="20005"/>
                    </a:ext>
                  </a:extLst>
                </a:gridCol>
              </a:tblGrid>
              <a:tr h="1263528">
                <a:tc>
                  <a:txBody>
                    <a:bodyPr/>
                    <a:lstStyle/>
                    <a:p>
                      <a:pPr algn="l"/>
                      <a:r>
                        <a:rPr lang="fr-CA" sz="1800" noProof="0" dirty="0"/>
                        <a:t>Exceptions approuvées au cours de l’exercice</a:t>
                      </a:r>
                      <a:r>
                        <a:rPr lang="fr-CA" sz="1800" baseline="0" noProof="0" dirty="0"/>
                        <a:t> financier</a:t>
                      </a:r>
                      <a:endParaRPr lang="fr-CA"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noProof="0" dirty="0"/>
                        <a:t>Nombre</a:t>
                      </a:r>
                      <a:r>
                        <a:rPr lang="fr-CA" sz="1800" baseline="0" noProof="0" dirty="0"/>
                        <a:t> d’o</a:t>
                      </a:r>
                      <a:r>
                        <a:rPr lang="fr-CA" sz="1800" noProof="0" dirty="0"/>
                        <a:t>rganisations</a:t>
                      </a:r>
                    </a:p>
                    <a:p>
                      <a:endParaRPr lang="fr-CA" noProof="0" dirty="0"/>
                    </a:p>
                  </a:txBody>
                  <a:tcPr/>
                </a:tc>
                <a:tc>
                  <a:txBody>
                    <a:bodyPr/>
                    <a:lstStyle/>
                    <a:p>
                      <a:pPr algn="l"/>
                      <a:r>
                        <a:rPr lang="fr-CA" sz="1800" baseline="0" noProof="0" dirty="0"/>
                        <a:t>Nombre d’exceptions </a:t>
                      </a:r>
                    </a:p>
                    <a:p>
                      <a:pPr algn="l"/>
                      <a:r>
                        <a:rPr lang="fr-CA" sz="1800" baseline="0" noProof="0" dirty="0"/>
                        <a:t>(processus)</a:t>
                      </a:r>
                      <a:endParaRPr lang="fr-CA" sz="1800" noProof="0" dirty="0"/>
                    </a:p>
                    <a:p>
                      <a:endParaRPr lang="fr-CA"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noProof="0" dirty="0"/>
                        <a:t>Nombre de nominations </a:t>
                      </a:r>
                      <a:r>
                        <a:rPr lang="fr-CA" sz="1800" noProof="0" dirty="0">
                          <a:solidFill>
                            <a:schemeClr val="tx1"/>
                          </a:solidFill>
                        </a:rPr>
                        <a:t>effectuées</a:t>
                      </a:r>
                      <a:r>
                        <a:rPr lang="fr-CA" sz="1800" baseline="0" noProof="0" dirty="0">
                          <a:solidFill>
                            <a:schemeClr val="tx1"/>
                          </a:solidFill>
                        </a:rPr>
                        <a:t> </a:t>
                      </a:r>
                      <a:r>
                        <a:rPr lang="fr-CA" sz="1800" baseline="0" noProof="0" dirty="0"/>
                        <a:t>au cours de l’exercice financier 2016-2017</a:t>
                      </a:r>
                      <a:endParaRPr lang="fr-CA"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noProof="0" dirty="0"/>
                        <a:t>Nombre de nominations </a:t>
                      </a:r>
                      <a:r>
                        <a:rPr lang="fr-CA" sz="1800" noProof="0" dirty="0">
                          <a:solidFill>
                            <a:schemeClr val="tx1"/>
                          </a:solidFill>
                        </a:rPr>
                        <a:t>effectuées</a:t>
                      </a:r>
                      <a:r>
                        <a:rPr lang="fr-CA" sz="1800" baseline="0" noProof="0" dirty="0">
                          <a:solidFill>
                            <a:schemeClr val="tx1"/>
                          </a:solidFill>
                        </a:rPr>
                        <a:t> </a:t>
                      </a:r>
                      <a:r>
                        <a:rPr lang="fr-CA" sz="1800" baseline="0" noProof="0" dirty="0"/>
                        <a:t>au cours de l’exercice financier 2017-2018</a:t>
                      </a:r>
                      <a:endParaRPr lang="fr-CA" noProof="0" dirty="0"/>
                    </a:p>
                    <a:p>
                      <a:endParaRPr lang="fr-CA"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noProof="0" dirty="0"/>
                        <a:t>Nombre de nominations </a:t>
                      </a:r>
                      <a:r>
                        <a:rPr lang="fr-CA" sz="1800" noProof="0" dirty="0">
                          <a:solidFill>
                            <a:schemeClr val="tx1"/>
                          </a:solidFill>
                        </a:rPr>
                        <a:t>effectuées</a:t>
                      </a:r>
                      <a:r>
                        <a:rPr lang="fr-CA" sz="1800" baseline="0" noProof="0" dirty="0">
                          <a:solidFill>
                            <a:schemeClr val="tx1"/>
                          </a:solidFill>
                        </a:rPr>
                        <a:t> </a:t>
                      </a:r>
                      <a:r>
                        <a:rPr lang="fr-CA" sz="1800" baseline="0" noProof="0" dirty="0"/>
                        <a:t>au cours de l’exercice financier 2018-2019</a:t>
                      </a:r>
                      <a:endParaRPr lang="fr-CA" noProof="0" dirty="0"/>
                    </a:p>
                    <a:p>
                      <a:endParaRPr lang="fr-CA" noProof="0" dirty="0"/>
                    </a:p>
                  </a:txBody>
                  <a:tcPr/>
                </a:tc>
                <a:extLst>
                  <a:ext uri="{0D108BD9-81ED-4DB2-BD59-A6C34878D82A}">
                    <a16:rowId xmlns:a16="http://schemas.microsoft.com/office/drawing/2014/main" val="10000"/>
                  </a:ext>
                </a:extLst>
              </a:tr>
              <a:tr h="543629">
                <a:tc>
                  <a:txBody>
                    <a:bodyPr/>
                    <a:lstStyle/>
                    <a:p>
                      <a:r>
                        <a:rPr lang="fr-CA" noProof="0" dirty="0"/>
                        <a:t>2016-2017</a:t>
                      </a:r>
                      <a:endParaRPr lang="fr-CA" noProof="0" dirty="0">
                        <a:solidFill>
                          <a:schemeClr val="bg1"/>
                        </a:solidFill>
                      </a:endParaRPr>
                    </a:p>
                  </a:txBody>
                  <a:tcPr/>
                </a:tc>
                <a:tc>
                  <a:txBody>
                    <a:bodyPr/>
                    <a:lstStyle/>
                    <a:p>
                      <a:pPr algn="ctr"/>
                      <a:r>
                        <a:rPr lang="fr-CA" noProof="0" dirty="0"/>
                        <a:t>8</a:t>
                      </a:r>
                      <a:endParaRPr lang="fr-CA" noProof="0" dirty="0">
                        <a:solidFill>
                          <a:srgbClr val="0A0A0A"/>
                        </a:solidFill>
                      </a:endParaRPr>
                    </a:p>
                  </a:txBody>
                  <a:tcPr/>
                </a:tc>
                <a:tc>
                  <a:txBody>
                    <a:bodyPr/>
                    <a:lstStyle/>
                    <a:p>
                      <a:pPr algn="ctr"/>
                      <a:r>
                        <a:rPr lang="fr-CA" noProof="0" dirty="0"/>
                        <a:t>17</a:t>
                      </a:r>
                      <a:endParaRPr lang="fr-CA" noProof="0" dirty="0">
                        <a:solidFill>
                          <a:srgbClr val="0A0A0A"/>
                        </a:solidFill>
                      </a:endParaRPr>
                    </a:p>
                  </a:txBody>
                  <a:tcPr/>
                </a:tc>
                <a:tc>
                  <a:txBody>
                    <a:bodyPr/>
                    <a:lstStyle/>
                    <a:p>
                      <a:pPr algn="ctr"/>
                      <a:r>
                        <a:rPr lang="fr-CA" noProof="0" dirty="0"/>
                        <a:t>18</a:t>
                      </a:r>
                      <a:endParaRPr lang="fr-CA" noProof="0" dirty="0">
                        <a:solidFill>
                          <a:srgbClr val="0A0A0A"/>
                        </a:solidFill>
                      </a:endParaRPr>
                    </a:p>
                  </a:txBody>
                  <a:tcPr/>
                </a:tc>
                <a:tc>
                  <a:txBody>
                    <a:bodyPr/>
                    <a:lstStyle/>
                    <a:p>
                      <a:pPr algn="ctr"/>
                      <a:r>
                        <a:rPr lang="fr-CA" noProof="0" dirty="0"/>
                        <a:t>31</a:t>
                      </a:r>
                      <a:endParaRPr lang="fr-CA" noProof="0" dirty="0">
                        <a:solidFill>
                          <a:srgbClr val="0A0A0A"/>
                        </a:solidFill>
                      </a:endParaRPr>
                    </a:p>
                  </a:txBody>
                  <a:tcPr/>
                </a:tc>
                <a:tc>
                  <a:txBody>
                    <a:bodyPr/>
                    <a:lstStyle/>
                    <a:p>
                      <a:pPr algn="ctr"/>
                      <a:r>
                        <a:rPr lang="fr-CA" noProof="0" dirty="0"/>
                        <a:t>5</a:t>
                      </a:r>
                      <a:endParaRPr lang="fr-CA" noProof="0" dirty="0">
                        <a:solidFill>
                          <a:srgbClr val="0A0A0A"/>
                        </a:solidFill>
                      </a:endParaRPr>
                    </a:p>
                  </a:txBody>
                  <a:tcPr/>
                </a:tc>
                <a:extLst>
                  <a:ext uri="{0D108BD9-81ED-4DB2-BD59-A6C34878D82A}">
                    <a16:rowId xmlns:a16="http://schemas.microsoft.com/office/drawing/2014/main" val="10001"/>
                  </a:ext>
                </a:extLst>
              </a:tr>
              <a:tr h="543629">
                <a:tc>
                  <a:txBody>
                    <a:bodyPr/>
                    <a:lstStyle/>
                    <a:p>
                      <a:r>
                        <a:rPr lang="fr-CA" noProof="0" dirty="0"/>
                        <a:t>2017-2018</a:t>
                      </a:r>
                      <a:endParaRPr lang="fr-CA" noProof="0" dirty="0">
                        <a:solidFill>
                          <a:schemeClr val="bg1"/>
                        </a:solidFill>
                      </a:endParaRPr>
                    </a:p>
                  </a:txBody>
                  <a:tcPr/>
                </a:tc>
                <a:tc>
                  <a:txBody>
                    <a:bodyPr/>
                    <a:lstStyle/>
                    <a:p>
                      <a:pPr algn="ctr"/>
                      <a:r>
                        <a:rPr lang="fr-CA" noProof="0" dirty="0"/>
                        <a:t>6</a:t>
                      </a:r>
                      <a:endParaRPr lang="fr-CA" noProof="0" dirty="0">
                        <a:solidFill>
                          <a:srgbClr val="0A0A0A"/>
                        </a:solidFill>
                      </a:endParaRPr>
                    </a:p>
                  </a:txBody>
                  <a:tcPr/>
                </a:tc>
                <a:tc>
                  <a:txBody>
                    <a:bodyPr/>
                    <a:lstStyle/>
                    <a:p>
                      <a:pPr algn="ctr"/>
                      <a:r>
                        <a:rPr lang="fr-CA" noProof="0" dirty="0"/>
                        <a:t>43</a:t>
                      </a:r>
                      <a:endParaRPr lang="fr-CA" noProof="0" dirty="0">
                        <a:solidFill>
                          <a:srgbClr val="0A0A0A"/>
                        </a:solidFill>
                      </a:endParaRPr>
                    </a:p>
                  </a:txBody>
                  <a:tcPr/>
                </a:tc>
                <a:tc>
                  <a:txBody>
                    <a:bodyPr/>
                    <a:lstStyle/>
                    <a:p>
                      <a:pPr algn="ctr"/>
                      <a:r>
                        <a:rPr lang="fr-CA" noProof="0" dirty="0"/>
                        <a:t>0</a:t>
                      </a:r>
                      <a:endParaRPr lang="fr-CA" noProof="0" dirty="0">
                        <a:solidFill>
                          <a:srgbClr val="0A0A0A"/>
                        </a:solidFill>
                      </a:endParaRPr>
                    </a:p>
                  </a:txBody>
                  <a:tcPr/>
                </a:tc>
                <a:tc>
                  <a:txBody>
                    <a:bodyPr/>
                    <a:lstStyle/>
                    <a:p>
                      <a:pPr algn="ctr"/>
                      <a:r>
                        <a:rPr lang="fr-CA" noProof="0" dirty="0"/>
                        <a:t>17</a:t>
                      </a:r>
                      <a:endParaRPr lang="fr-CA" noProof="0" dirty="0">
                        <a:solidFill>
                          <a:srgbClr val="0A0A0A"/>
                        </a:solidFill>
                      </a:endParaRPr>
                    </a:p>
                  </a:txBody>
                  <a:tcPr/>
                </a:tc>
                <a:tc>
                  <a:txBody>
                    <a:bodyPr/>
                    <a:lstStyle/>
                    <a:p>
                      <a:pPr algn="ctr"/>
                      <a:r>
                        <a:rPr lang="fr-CA" noProof="0" dirty="0"/>
                        <a:t>13</a:t>
                      </a:r>
                      <a:endParaRPr lang="fr-CA" noProof="0" dirty="0">
                        <a:solidFill>
                          <a:srgbClr val="0A0A0A"/>
                        </a:solidFill>
                      </a:endParaRPr>
                    </a:p>
                  </a:txBody>
                  <a:tcPr/>
                </a:tc>
                <a:extLst>
                  <a:ext uri="{0D108BD9-81ED-4DB2-BD59-A6C34878D82A}">
                    <a16:rowId xmlns:a16="http://schemas.microsoft.com/office/drawing/2014/main" val="10002"/>
                  </a:ext>
                </a:extLst>
              </a:tr>
              <a:tr h="543629">
                <a:tc>
                  <a:txBody>
                    <a:bodyPr/>
                    <a:lstStyle/>
                    <a:p>
                      <a:r>
                        <a:rPr lang="fr-CA" noProof="0" dirty="0"/>
                        <a:t>2018-2019</a:t>
                      </a:r>
                      <a:endParaRPr lang="fr-CA" noProof="0" dirty="0">
                        <a:solidFill>
                          <a:schemeClr val="bg1"/>
                        </a:solidFill>
                      </a:endParaRPr>
                    </a:p>
                  </a:txBody>
                  <a:tcPr/>
                </a:tc>
                <a:tc>
                  <a:txBody>
                    <a:bodyPr/>
                    <a:lstStyle/>
                    <a:p>
                      <a:pPr algn="ctr"/>
                      <a:r>
                        <a:rPr lang="fr-CA" noProof="0" dirty="0"/>
                        <a:t>10</a:t>
                      </a:r>
                      <a:endParaRPr lang="fr-CA" noProof="0" dirty="0">
                        <a:solidFill>
                          <a:srgbClr val="0A0A0A"/>
                        </a:solidFill>
                      </a:endParaRPr>
                    </a:p>
                  </a:txBody>
                  <a:tcPr/>
                </a:tc>
                <a:tc>
                  <a:txBody>
                    <a:bodyPr/>
                    <a:lstStyle/>
                    <a:p>
                      <a:pPr algn="ctr"/>
                      <a:r>
                        <a:rPr lang="fr-CA" noProof="0" dirty="0"/>
                        <a:t>67</a:t>
                      </a:r>
                      <a:endParaRPr lang="fr-CA" noProof="0" dirty="0">
                        <a:solidFill>
                          <a:srgbClr val="0A0A0A"/>
                        </a:solidFill>
                      </a:endParaRPr>
                    </a:p>
                  </a:txBody>
                  <a:tcPr/>
                </a:tc>
                <a:tc>
                  <a:txBody>
                    <a:bodyPr/>
                    <a:lstStyle/>
                    <a:p>
                      <a:pPr algn="ctr"/>
                      <a:r>
                        <a:rPr lang="fr-CA" noProof="0" dirty="0"/>
                        <a:t>0</a:t>
                      </a:r>
                      <a:endParaRPr lang="fr-CA" noProof="0" dirty="0">
                        <a:solidFill>
                          <a:srgbClr val="0A0A0A"/>
                        </a:solidFill>
                      </a:endParaRPr>
                    </a:p>
                  </a:txBody>
                  <a:tcPr/>
                </a:tc>
                <a:tc>
                  <a:txBody>
                    <a:bodyPr/>
                    <a:lstStyle/>
                    <a:p>
                      <a:pPr algn="ctr"/>
                      <a:r>
                        <a:rPr lang="fr-CA" noProof="0" dirty="0"/>
                        <a:t>0</a:t>
                      </a:r>
                      <a:endParaRPr lang="fr-CA" noProof="0" dirty="0">
                        <a:solidFill>
                          <a:srgbClr val="0A0A0A"/>
                        </a:solidFill>
                      </a:endParaRPr>
                    </a:p>
                  </a:txBody>
                  <a:tcPr/>
                </a:tc>
                <a:tc>
                  <a:txBody>
                    <a:bodyPr/>
                    <a:lstStyle/>
                    <a:p>
                      <a:pPr algn="ctr"/>
                      <a:r>
                        <a:rPr lang="fr-CA" noProof="0" dirty="0"/>
                        <a:t>89</a:t>
                      </a:r>
                      <a:endParaRPr lang="fr-CA" noProof="0" dirty="0">
                        <a:solidFill>
                          <a:srgbClr val="0A0A0A"/>
                        </a:solidFill>
                      </a:endParaRPr>
                    </a:p>
                  </a:txBody>
                  <a:tcPr/>
                </a:tc>
                <a:extLst>
                  <a:ext uri="{0D108BD9-81ED-4DB2-BD59-A6C34878D82A}">
                    <a16:rowId xmlns:a16="http://schemas.microsoft.com/office/drawing/2014/main" val="10003"/>
                  </a:ext>
                </a:extLst>
              </a:tr>
            </a:tbl>
          </a:graphicData>
        </a:graphic>
      </p:graphicFrame>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4</a:t>
            </a:fld>
            <a:endParaRPr lang="fr-CA" dirty="0"/>
          </a:p>
        </p:txBody>
      </p:sp>
    </p:spTree>
    <p:extLst>
      <p:ext uri="{BB962C8B-B14F-4D97-AF65-F5344CB8AC3E}">
        <p14:creationId xmlns:p14="http://schemas.microsoft.com/office/powerpoint/2010/main" val="24345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38200" y="365125"/>
            <a:ext cx="11163300" cy="1325563"/>
          </a:xfrm>
        </p:spPr>
        <p:txBody>
          <a:bodyPr>
            <a:normAutofit/>
          </a:bodyPr>
          <a:lstStyle/>
          <a:p>
            <a:r>
              <a:rPr lang="fr-CA" sz="4000" dirty="0">
                <a:solidFill>
                  <a:srgbClr val="0A0A0A"/>
                </a:solidFill>
              </a:rPr>
              <a:t>Exceptions à la zone nationale de sélection (ZNS) </a:t>
            </a:r>
            <a:br>
              <a:rPr lang="fr-CA" sz="4000" dirty="0">
                <a:solidFill>
                  <a:srgbClr val="0A0A0A"/>
                </a:solidFill>
              </a:rPr>
            </a:br>
            <a:r>
              <a:rPr lang="fr-CA" sz="4000" dirty="0">
                <a:solidFill>
                  <a:srgbClr val="0A0A0A"/>
                </a:solidFill>
              </a:rPr>
              <a:t>(3 sur 7)</a:t>
            </a:r>
            <a:endParaRPr lang="fr-CA" sz="4000" dirty="0"/>
          </a:p>
        </p:txBody>
      </p:sp>
      <p:graphicFrame>
        <p:nvGraphicFramePr>
          <p:cNvPr id="6" name="Espace réservé du contenu 5" descr="Nombre d'exceptions de la zone nationale de sélection par organisation"/>
          <p:cNvGraphicFramePr>
            <a:graphicFrameLocks noGrp="1"/>
          </p:cNvGraphicFramePr>
          <p:nvPr>
            <p:ph sz="half" idx="1"/>
            <p:custDataLst>
              <p:tags r:id="rId2"/>
            </p:custDataLst>
            <p:extLst>
              <p:ext uri="{D42A27DB-BD31-4B8C-83A1-F6EECF244321}">
                <p14:modId xmlns:p14="http://schemas.microsoft.com/office/powerpoint/2010/main" val="3728950453"/>
              </p:ext>
            </p:extLst>
          </p:nvPr>
        </p:nvGraphicFramePr>
        <p:xfrm>
          <a:off x="838200" y="1825625"/>
          <a:ext cx="5181600" cy="2021840"/>
        </p:xfrm>
        <a:graphic>
          <a:graphicData uri="http://schemas.openxmlformats.org/drawingml/2006/table">
            <a:tbl>
              <a:tblPr firstRow="1" firstCol="1" bandRow="1">
                <a:tableStyleId>{616DA210-FB5B-4158-B5E0-FEB733F419BA}</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70840">
                <a:tc>
                  <a:txBody>
                    <a:bodyPr/>
                    <a:lstStyle/>
                    <a:p>
                      <a:r>
                        <a:rPr lang="fr-CA" noProof="0" dirty="0"/>
                        <a:t>Nom</a:t>
                      </a:r>
                      <a:r>
                        <a:rPr lang="fr-CA" baseline="0" noProof="0" dirty="0"/>
                        <a:t> de l’organisation</a:t>
                      </a:r>
                      <a:endParaRPr lang="fr-CA" noProof="0" dirty="0"/>
                    </a:p>
                  </a:txBody>
                  <a:tcPr/>
                </a:tc>
                <a:tc>
                  <a:txBody>
                    <a:bodyPr/>
                    <a:lstStyle/>
                    <a:p>
                      <a:r>
                        <a:rPr lang="fr-CA" noProof="0" dirty="0"/>
                        <a:t>Nombre</a:t>
                      </a:r>
                      <a:r>
                        <a:rPr lang="fr-CA" baseline="0" noProof="0" dirty="0"/>
                        <a:t> d’exceptions</a:t>
                      </a:r>
                      <a:endParaRPr lang="fr-CA" noProof="0" dirty="0"/>
                    </a:p>
                  </a:txBody>
                  <a:tcPr/>
                </a:tc>
                <a:extLst>
                  <a:ext uri="{0D108BD9-81ED-4DB2-BD59-A6C34878D82A}">
                    <a16:rowId xmlns:a16="http://schemas.microsoft.com/office/drawing/2014/main" val="10000"/>
                  </a:ext>
                </a:extLst>
              </a:tr>
              <a:tr h="370840">
                <a:tc>
                  <a:txBody>
                    <a:bodyPr/>
                    <a:lstStyle/>
                    <a:p>
                      <a:r>
                        <a:rPr lang="fr-CA" noProof="0" dirty="0">
                          <a:effectLst/>
                        </a:rPr>
                        <a:t>Bureau du directeur général des élections</a:t>
                      </a:r>
                      <a:endParaRPr lang="fr-CA" b="0" noProof="0" dirty="0">
                        <a:solidFill>
                          <a:schemeClr val="bg1"/>
                        </a:solidFill>
                      </a:endParaRPr>
                    </a:p>
                  </a:txBody>
                  <a:tcPr/>
                </a:tc>
                <a:tc>
                  <a:txBody>
                    <a:bodyPr/>
                    <a:lstStyle/>
                    <a:p>
                      <a:pPr algn="ctr"/>
                      <a:r>
                        <a:rPr lang="fr-CA" sz="1800" kern="1200" noProof="0" dirty="0"/>
                        <a:t>26</a:t>
                      </a:r>
                      <a:endParaRPr lang="fr-CA" sz="1800" kern="1200" noProof="0" dirty="0">
                        <a:solidFill>
                          <a:srgbClr val="0A0A0A"/>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r>
                        <a:rPr lang="fr-CA" noProof="0" dirty="0">
                          <a:effectLst/>
                        </a:rPr>
                        <a:t>Gendarmerie royale du Canada</a:t>
                      </a:r>
                      <a:endParaRPr lang="fr-CA" sz="1800" b="0" u="none" strike="noStrike" kern="1200" noProof="0" dirty="0">
                        <a:solidFill>
                          <a:schemeClr val="bg1"/>
                        </a:solidFill>
                        <a:effectLst/>
                        <a:latin typeface="+mn-lt"/>
                        <a:ea typeface="+mn-ea"/>
                        <a:cs typeface="+mn-cs"/>
                      </a:endParaRPr>
                    </a:p>
                  </a:txBody>
                  <a:tcPr/>
                </a:tc>
                <a:tc>
                  <a:txBody>
                    <a:bodyPr/>
                    <a:lstStyle/>
                    <a:p>
                      <a:pPr algn="ctr"/>
                      <a:r>
                        <a:rPr lang="fr-CA" sz="1800" kern="1200" noProof="0" dirty="0"/>
                        <a:t>22</a:t>
                      </a:r>
                      <a:endParaRPr lang="fr-CA" sz="1800" kern="1200" noProof="0" dirty="0">
                        <a:solidFill>
                          <a:srgbClr val="0A0A0A"/>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r>
                        <a:rPr lang="fr-CA" sz="1800" u="none" strike="noStrike" kern="1200" noProof="0" dirty="0">
                          <a:effectLst/>
                        </a:rPr>
                        <a:t>Autres organisations</a:t>
                      </a:r>
                      <a:endParaRPr lang="fr-CA" sz="1800" b="0" u="none" strike="noStrike" kern="1200" noProof="0" dirty="0">
                        <a:solidFill>
                          <a:schemeClr val="bg1"/>
                        </a:solidFill>
                        <a:effectLst/>
                        <a:latin typeface="+mn-lt"/>
                        <a:ea typeface="+mn-ea"/>
                        <a:cs typeface="+mn-cs"/>
                      </a:endParaRPr>
                    </a:p>
                  </a:txBody>
                  <a:tcPr/>
                </a:tc>
                <a:tc>
                  <a:txBody>
                    <a:bodyPr/>
                    <a:lstStyle/>
                    <a:p>
                      <a:pPr algn="ctr"/>
                      <a:r>
                        <a:rPr lang="fr-CA" sz="1800" kern="1200" noProof="0" dirty="0"/>
                        <a:t>19</a:t>
                      </a:r>
                      <a:endParaRPr lang="fr-CA" sz="1800" kern="1200" noProof="0" dirty="0">
                        <a:solidFill>
                          <a:srgbClr val="0A0A0A"/>
                        </a:solidFill>
                        <a:latin typeface="+mn-lt"/>
                        <a:ea typeface="+mn-ea"/>
                        <a:cs typeface="+mn-cs"/>
                      </a:endParaRPr>
                    </a:p>
                  </a:txBody>
                  <a:tcPr/>
                </a:tc>
                <a:extLst>
                  <a:ext uri="{0D108BD9-81ED-4DB2-BD59-A6C34878D82A}">
                    <a16:rowId xmlns:a16="http://schemas.microsoft.com/office/drawing/2014/main" val="10003"/>
                  </a:ext>
                </a:extLst>
              </a:tr>
            </a:tbl>
          </a:graphicData>
        </a:graphic>
      </p:graphicFrame>
      <p:graphicFrame>
        <p:nvGraphicFramePr>
          <p:cNvPr id="7" name="Espace réservé du contenu 6" descr="Nombre d'exceptions de la zone nationale de sélection par lieu"/>
          <p:cNvGraphicFramePr>
            <a:graphicFrameLocks noGrp="1"/>
          </p:cNvGraphicFramePr>
          <p:nvPr>
            <p:ph sz="half" idx="2"/>
            <p:custDataLst>
              <p:tags r:id="rId3"/>
            </p:custDataLst>
            <p:extLst>
              <p:ext uri="{D42A27DB-BD31-4B8C-83A1-F6EECF244321}">
                <p14:modId xmlns:p14="http://schemas.microsoft.com/office/powerpoint/2010/main" val="3029515146"/>
              </p:ext>
            </p:extLst>
          </p:nvPr>
        </p:nvGraphicFramePr>
        <p:xfrm>
          <a:off x="6172200" y="1825625"/>
          <a:ext cx="5181600" cy="3190328"/>
        </p:xfrm>
        <a:graphic>
          <a:graphicData uri="http://schemas.openxmlformats.org/drawingml/2006/table">
            <a:tbl>
              <a:tblPr firstRow="1" firstCol="1" bandRow="1">
                <a:tableStyleId>{616DA210-FB5B-4158-B5E0-FEB733F419BA}</a:tableStyleId>
              </a:tblPr>
              <a:tblGrid>
                <a:gridCol w="1206062">
                  <a:extLst>
                    <a:ext uri="{9D8B030D-6E8A-4147-A177-3AD203B41FA5}">
                      <a16:colId xmlns:a16="http://schemas.microsoft.com/office/drawing/2014/main" val="20000"/>
                    </a:ext>
                  </a:extLst>
                </a:gridCol>
                <a:gridCol w="3975538">
                  <a:extLst>
                    <a:ext uri="{9D8B030D-6E8A-4147-A177-3AD203B41FA5}">
                      <a16:colId xmlns:a16="http://schemas.microsoft.com/office/drawing/2014/main" val="20001"/>
                    </a:ext>
                  </a:extLst>
                </a:gridCol>
              </a:tblGrid>
              <a:tr h="608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Lieu</a:t>
                      </a:r>
                    </a:p>
                    <a:p>
                      <a:endParaRPr lang="fr-CA" dirty="0"/>
                    </a:p>
                  </a:txBody>
                  <a:tcPr/>
                </a:tc>
                <a:tc>
                  <a:txBody>
                    <a:bodyPr/>
                    <a:lstStyle/>
                    <a:p>
                      <a:r>
                        <a:rPr lang="fr-CA" noProof="0" dirty="0"/>
                        <a:t>Nombre</a:t>
                      </a:r>
                      <a:r>
                        <a:rPr lang="fr-CA" baseline="0" noProof="0" dirty="0"/>
                        <a:t> d’exceptions</a:t>
                      </a:r>
                      <a:endParaRPr lang="fr-CA" noProof="0" dirty="0"/>
                    </a:p>
                  </a:txBody>
                  <a:tcPr/>
                </a:tc>
                <a:extLst>
                  <a:ext uri="{0D108BD9-81ED-4DB2-BD59-A6C34878D82A}">
                    <a16:rowId xmlns:a16="http://schemas.microsoft.com/office/drawing/2014/main" val="10000"/>
                  </a:ext>
                </a:extLst>
              </a:tr>
              <a:tr h="1129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solidFill>
                            <a:schemeClr val="tx1"/>
                          </a:solidFill>
                        </a:rPr>
                        <a:t>Région Capitale Nationale (RCN)</a:t>
                      </a:r>
                    </a:p>
                    <a:p>
                      <a:endParaRPr lang="fr-CA" dirty="0">
                        <a:solidFill>
                          <a:schemeClr val="bg1"/>
                        </a:solidFill>
                      </a:endParaRPr>
                    </a:p>
                  </a:txBody>
                  <a:tcPr/>
                </a:tc>
                <a:tc>
                  <a:txBody>
                    <a:bodyPr/>
                    <a:lstStyle/>
                    <a:p>
                      <a:pPr algn="ctr"/>
                      <a:r>
                        <a:rPr lang="fr-CA" sz="1800" kern="1200" dirty="0"/>
                        <a:t>42</a:t>
                      </a:r>
                    </a:p>
                    <a:p>
                      <a:pPr algn="ctr"/>
                      <a:r>
                        <a:rPr lang="fr-CA" sz="1800" kern="1200" dirty="0"/>
                        <a:t>(26</a:t>
                      </a:r>
                      <a:r>
                        <a:rPr lang="fr-CA" sz="1800" kern="1200" baseline="0" dirty="0"/>
                        <a:t> </a:t>
                      </a:r>
                      <a:r>
                        <a:rPr lang="fr-CA" sz="1800" kern="1200" baseline="0" noProof="0" dirty="0"/>
                        <a:t>de</a:t>
                      </a:r>
                      <a:r>
                        <a:rPr lang="fr-CA" sz="1800" kern="1200" baseline="0" dirty="0"/>
                        <a:t> </a:t>
                      </a:r>
                      <a:r>
                        <a:rPr lang="fr-CA" sz="1800" kern="1200" baseline="0" noProof="0" dirty="0"/>
                        <a:t>ces</a:t>
                      </a:r>
                      <a:r>
                        <a:rPr lang="fr-CA" sz="1800" kern="1200" baseline="0" dirty="0"/>
                        <a:t> </a:t>
                      </a:r>
                      <a:r>
                        <a:rPr lang="fr-CA" sz="1800" kern="1200" noProof="0" dirty="0"/>
                        <a:t>42</a:t>
                      </a:r>
                      <a:r>
                        <a:rPr lang="fr-CA" sz="1800" kern="1200" dirty="0"/>
                        <a:t> </a:t>
                      </a:r>
                      <a:r>
                        <a:rPr lang="fr-CA" sz="1800" kern="1200" noProof="0" dirty="0"/>
                        <a:t>exceptions</a:t>
                      </a:r>
                      <a:r>
                        <a:rPr lang="fr-CA" sz="1800" kern="1200" dirty="0"/>
                        <a:t> </a:t>
                      </a:r>
                      <a:r>
                        <a:rPr lang="fr-CA" sz="1800" kern="1200" noProof="0" dirty="0"/>
                        <a:t>s’appliquent</a:t>
                      </a:r>
                      <a:r>
                        <a:rPr lang="fr-CA" sz="1800" kern="1200" dirty="0"/>
                        <a:t> </a:t>
                      </a:r>
                      <a:r>
                        <a:rPr lang="fr-CA" sz="1800" kern="1200" noProof="0" dirty="0"/>
                        <a:t>au</a:t>
                      </a:r>
                      <a:r>
                        <a:rPr lang="fr-CA" sz="1800" kern="1200" dirty="0"/>
                        <a:t> </a:t>
                      </a:r>
                      <a:r>
                        <a:rPr lang="fr-CA" sz="1800" kern="1200" noProof="0" dirty="0"/>
                        <a:t>Bureau</a:t>
                      </a:r>
                      <a:r>
                        <a:rPr lang="fr-CA" sz="1800" kern="1200" dirty="0"/>
                        <a:t> du </a:t>
                      </a:r>
                      <a:r>
                        <a:rPr lang="fr-CA" sz="1800" kern="1200" noProof="0" dirty="0"/>
                        <a:t>directeur</a:t>
                      </a:r>
                      <a:r>
                        <a:rPr lang="fr-CA" sz="1800" kern="1200" dirty="0"/>
                        <a:t> </a:t>
                      </a:r>
                      <a:r>
                        <a:rPr lang="fr-CA" sz="1800" kern="1200" noProof="0" dirty="0"/>
                        <a:t>général</a:t>
                      </a:r>
                      <a:r>
                        <a:rPr lang="fr-CA" sz="1800" kern="1200" dirty="0"/>
                        <a:t> </a:t>
                      </a:r>
                      <a:r>
                        <a:rPr lang="fr-CA" sz="1800" kern="1200" noProof="0" dirty="0"/>
                        <a:t>des</a:t>
                      </a:r>
                      <a:r>
                        <a:rPr lang="fr-CA" sz="1800" kern="1200" dirty="0"/>
                        <a:t> </a:t>
                      </a:r>
                      <a:r>
                        <a:rPr lang="fr-CA" sz="1800" kern="1200" noProof="0" dirty="0"/>
                        <a:t>élections</a:t>
                      </a:r>
                      <a:r>
                        <a:rPr lang="fr-CA" sz="1800" kern="1200" dirty="0"/>
                        <a:t>)</a:t>
                      </a:r>
                      <a:endParaRPr lang="fr-CA" sz="1800" kern="1200" dirty="0">
                        <a:solidFill>
                          <a:srgbClr val="0A0A0A"/>
                        </a:solidFill>
                        <a:latin typeface="+mn-lt"/>
                        <a:ea typeface="+mn-ea"/>
                        <a:cs typeface="+mn-cs"/>
                      </a:endParaRPr>
                    </a:p>
                  </a:txBody>
                  <a:tcPr/>
                </a:tc>
                <a:extLst>
                  <a:ext uri="{0D108BD9-81ED-4DB2-BD59-A6C34878D82A}">
                    <a16:rowId xmlns:a16="http://schemas.microsoft.com/office/drawing/2014/main" val="10001"/>
                  </a:ext>
                </a:extLst>
              </a:tr>
              <a:tr h="1087208">
                <a:tc>
                  <a:txBody>
                    <a:bodyPr/>
                    <a:lstStyle/>
                    <a:p>
                      <a:r>
                        <a:rPr lang="fr-CA" noProof="0" dirty="0"/>
                        <a:t>Régions</a:t>
                      </a:r>
                      <a:endParaRPr lang="fr-CA" noProof="0" dirty="0">
                        <a:solidFill>
                          <a:schemeClr val="bg1"/>
                        </a:solidFill>
                      </a:endParaRPr>
                    </a:p>
                  </a:txBody>
                  <a:tcPr/>
                </a:tc>
                <a:tc>
                  <a:txBody>
                    <a:bodyPr/>
                    <a:lstStyle/>
                    <a:p>
                      <a:pPr algn="ctr"/>
                      <a:r>
                        <a:rPr lang="fr-CA" sz="1800" kern="1200" dirty="0"/>
                        <a:t>25</a:t>
                      </a:r>
                    </a:p>
                    <a:p>
                      <a:pPr algn="ctr"/>
                      <a:r>
                        <a:rPr lang="fr-CA" sz="1800" kern="1200" dirty="0"/>
                        <a:t>(20</a:t>
                      </a:r>
                      <a:r>
                        <a:rPr lang="fr-CA" sz="1800" kern="1200" baseline="0" dirty="0"/>
                        <a:t> </a:t>
                      </a:r>
                      <a:r>
                        <a:rPr lang="fr-CA" sz="1800" kern="1200" baseline="0" noProof="0" dirty="0"/>
                        <a:t>de</a:t>
                      </a:r>
                      <a:r>
                        <a:rPr lang="fr-CA" sz="1800" kern="1200" baseline="0" dirty="0"/>
                        <a:t> </a:t>
                      </a:r>
                      <a:r>
                        <a:rPr lang="fr-CA" sz="1800" kern="1200" baseline="0" noProof="0" dirty="0"/>
                        <a:t>ces</a:t>
                      </a:r>
                      <a:r>
                        <a:rPr lang="fr-CA" sz="1800" kern="1200" baseline="0" dirty="0"/>
                        <a:t> </a:t>
                      </a:r>
                      <a:r>
                        <a:rPr lang="fr-CA" sz="1800" kern="1200" dirty="0"/>
                        <a:t>25</a:t>
                      </a:r>
                      <a:r>
                        <a:rPr lang="fr-CA" sz="1800" kern="1200" baseline="0" dirty="0"/>
                        <a:t> </a:t>
                      </a:r>
                      <a:r>
                        <a:rPr lang="fr-CA" sz="1800" kern="1200" baseline="0" noProof="0" dirty="0"/>
                        <a:t>exceptions</a:t>
                      </a:r>
                      <a:r>
                        <a:rPr lang="fr-CA" sz="1800" kern="1200" baseline="0" dirty="0"/>
                        <a:t> </a:t>
                      </a:r>
                      <a:r>
                        <a:rPr lang="fr-CA" sz="1800" kern="1200" baseline="0" noProof="0" dirty="0"/>
                        <a:t>s’appliquent</a:t>
                      </a:r>
                      <a:r>
                        <a:rPr lang="fr-CA" sz="1800" kern="1200" baseline="0" dirty="0"/>
                        <a:t> à la </a:t>
                      </a:r>
                      <a:r>
                        <a:rPr lang="fr-CA" sz="1800" kern="1200" baseline="0" noProof="0" dirty="0"/>
                        <a:t>Gendarmerie</a:t>
                      </a:r>
                      <a:r>
                        <a:rPr lang="fr-CA" sz="1800" kern="1200" baseline="0" dirty="0"/>
                        <a:t> r</a:t>
                      </a:r>
                      <a:r>
                        <a:rPr lang="fr-CA" sz="1800" kern="1200" baseline="0" noProof="0" dirty="0" err="1"/>
                        <a:t>oyale</a:t>
                      </a:r>
                      <a:r>
                        <a:rPr lang="fr-CA" sz="1800" kern="1200" baseline="0" dirty="0"/>
                        <a:t> </a:t>
                      </a:r>
                      <a:r>
                        <a:rPr lang="fr-CA" sz="1800" kern="1200" baseline="0" noProof="0" dirty="0"/>
                        <a:t>du</a:t>
                      </a:r>
                      <a:r>
                        <a:rPr lang="fr-CA" sz="1800" kern="1200" baseline="0" dirty="0"/>
                        <a:t> </a:t>
                      </a:r>
                      <a:r>
                        <a:rPr lang="fr-CA" sz="1800" kern="1200" baseline="0" noProof="0" dirty="0"/>
                        <a:t>Canada</a:t>
                      </a:r>
                      <a:r>
                        <a:rPr lang="fr-CA" sz="1800" kern="1200" baseline="0" dirty="0"/>
                        <a:t>)</a:t>
                      </a:r>
                      <a:endParaRPr lang="fr-CA" sz="1800" kern="1200" dirty="0">
                        <a:solidFill>
                          <a:srgbClr val="0A0A0A"/>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4" name="ZoneTexte 3"/>
          <p:cNvSpPr txBox="1"/>
          <p:nvPr>
            <p:custDataLst>
              <p:tags r:id="rId4"/>
            </p:custDataLst>
          </p:nvPr>
        </p:nvSpPr>
        <p:spPr>
          <a:xfrm>
            <a:off x="0" y="4406771"/>
            <a:ext cx="12001500" cy="1477328"/>
          </a:xfrm>
          <a:prstGeom prst="rect">
            <a:avLst/>
          </a:prstGeom>
          <a:noFill/>
        </p:spPr>
        <p:txBody>
          <a:bodyPr wrap="square" rtlCol="0">
            <a:spAutoFit/>
          </a:bodyPr>
          <a:lstStyle/>
          <a:p>
            <a:pPr>
              <a:lnSpc>
                <a:spcPct val="150000"/>
              </a:lnSpc>
            </a:pPr>
            <a:r>
              <a:rPr lang="fr-CA" sz="2000" b="1" dirty="0">
                <a:solidFill>
                  <a:srgbClr val="0A0A0A"/>
                </a:solidFill>
              </a:rPr>
              <a:t>Observations</a:t>
            </a:r>
            <a:r>
              <a:rPr lang="en-CA" sz="2000" b="1" dirty="0">
                <a:solidFill>
                  <a:srgbClr val="0A0A0A"/>
                </a:solidFill>
              </a:rPr>
              <a:t> :</a:t>
            </a:r>
            <a:endParaRPr lang="en-CA" sz="2000" dirty="0">
              <a:solidFill>
                <a:srgbClr val="0A0A0A"/>
              </a:solidFill>
            </a:endParaRPr>
          </a:p>
          <a:p>
            <a:pPr marL="342900" indent="-342900">
              <a:lnSpc>
                <a:spcPct val="150000"/>
              </a:lnSpc>
              <a:buFont typeface="Arial" panose="020B0604020202020204" pitchFamily="34" charset="0"/>
              <a:buChar char="•"/>
            </a:pPr>
            <a:r>
              <a:rPr lang="fr-CA" sz="2000" b="1" dirty="0">
                <a:solidFill>
                  <a:srgbClr val="0A0A0A"/>
                </a:solidFill>
              </a:rPr>
              <a:t>50 %</a:t>
            </a:r>
            <a:r>
              <a:rPr lang="fr-CA" sz="2000" dirty="0">
                <a:solidFill>
                  <a:srgbClr val="0A0A0A"/>
                </a:solidFill>
              </a:rPr>
              <a:t> des exceptions des administrateurs généraux étaient pour doter des postes au </a:t>
            </a:r>
            <a:r>
              <a:rPr lang="fr-CA" sz="2000" b="1" dirty="0">
                <a:solidFill>
                  <a:srgbClr val="0A0A0A"/>
                </a:solidFill>
              </a:rPr>
              <a:t>niveau d’entrée</a:t>
            </a:r>
          </a:p>
          <a:p>
            <a:pPr marL="342900" indent="-342900">
              <a:lnSpc>
                <a:spcPct val="150000"/>
              </a:lnSpc>
              <a:buFont typeface="Arial" panose="020B0604020202020204" pitchFamily="34" charset="0"/>
              <a:buChar char="•"/>
            </a:pPr>
            <a:r>
              <a:rPr lang="fr-CA" sz="2000" b="1" dirty="0">
                <a:solidFill>
                  <a:srgbClr val="0A0A0A"/>
                </a:solidFill>
              </a:rPr>
              <a:t>54 % </a:t>
            </a:r>
            <a:r>
              <a:rPr lang="fr-CA" sz="2000" dirty="0">
                <a:solidFill>
                  <a:srgbClr val="0A0A0A"/>
                </a:solidFill>
              </a:rPr>
              <a:t>des nominations découlaient de processus visant à doter des postes de </a:t>
            </a:r>
            <a:r>
              <a:rPr lang="fr-CA" sz="2000" b="1" dirty="0">
                <a:solidFill>
                  <a:srgbClr val="0A0A0A"/>
                </a:solidFill>
              </a:rPr>
              <a:t>durée déterminée</a:t>
            </a:r>
            <a:endParaRPr lang="fr-CA" b="1" dirty="0"/>
          </a:p>
        </p:txBody>
      </p:sp>
      <p:sp>
        <p:nvSpPr>
          <p:cNvPr id="5" name="Espace réservé du numéro de diapositive 4"/>
          <p:cNvSpPr>
            <a:spLocks noGrp="1"/>
          </p:cNvSpPr>
          <p:nvPr>
            <p:ph type="sldNum" sz="quarter" idx="12"/>
            <p:custDataLst>
              <p:tags r:id="rId5"/>
            </p:custDataLst>
          </p:nvPr>
        </p:nvSpPr>
        <p:spPr/>
        <p:txBody>
          <a:bodyPr/>
          <a:lstStyle/>
          <a:p>
            <a:fld id="{02DFE686-1B44-4F52-AF25-41F70B597F4C}" type="slidenum">
              <a:rPr lang="fr-CA" smtClean="0"/>
              <a:t>5</a:t>
            </a:fld>
            <a:endParaRPr lang="fr-CA" dirty="0"/>
          </a:p>
        </p:txBody>
      </p:sp>
    </p:spTree>
    <p:extLst>
      <p:ext uri="{BB962C8B-B14F-4D97-AF65-F5344CB8AC3E}">
        <p14:creationId xmlns:p14="http://schemas.microsoft.com/office/powerpoint/2010/main" val="2565756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38200" y="365126"/>
            <a:ext cx="11163300" cy="1104860"/>
          </a:xfrm>
        </p:spPr>
        <p:txBody>
          <a:bodyPr>
            <a:normAutofit fontScale="90000"/>
          </a:bodyPr>
          <a:lstStyle/>
          <a:p>
            <a:r>
              <a:rPr lang="fr-CA" sz="4000" dirty="0">
                <a:solidFill>
                  <a:srgbClr val="0A0A0A"/>
                </a:solidFill>
              </a:rPr>
              <a:t>Exceptions à la zone nationale de sélection (ZNS) </a:t>
            </a:r>
            <a:br>
              <a:rPr lang="fr-CA" sz="4000" dirty="0">
                <a:solidFill>
                  <a:srgbClr val="0A0A0A"/>
                </a:solidFill>
              </a:rPr>
            </a:br>
            <a:r>
              <a:rPr lang="fr-CA" sz="4000" dirty="0">
                <a:solidFill>
                  <a:srgbClr val="0A0A0A"/>
                </a:solidFill>
              </a:rPr>
              <a:t>(4 sur 7)</a:t>
            </a:r>
            <a:endParaRPr lang="fr-CA" sz="4000" dirty="0"/>
          </a:p>
        </p:txBody>
      </p:sp>
      <p:graphicFrame>
        <p:nvGraphicFramePr>
          <p:cNvPr id="5" name="Espace réservé du contenu 4" descr="Motifs des exceptions à la zone nationale de sélection par organisation"/>
          <p:cNvGraphicFramePr>
            <a:graphicFrameLocks noGrp="1"/>
          </p:cNvGraphicFramePr>
          <p:nvPr>
            <p:ph idx="1"/>
            <p:custDataLst>
              <p:tags r:id="rId2"/>
            </p:custDataLst>
            <p:extLst>
              <p:ext uri="{D42A27DB-BD31-4B8C-83A1-F6EECF244321}">
                <p14:modId xmlns:p14="http://schemas.microsoft.com/office/powerpoint/2010/main" val="2889503912"/>
              </p:ext>
            </p:extLst>
          </p:nvPr>
        </p:nvGraphicFramePr>
        <p:xfrm>
          <a:off x="838200" y="1576705"/>
          <a:ext cx="10515600" cy="4475752"/>
        </p:xfrm>
        <a:graphic>
          <a:graphicData uri="http://schemas.openxmlformats.org/drawingml/2006/table">
            <a:tbl>
              <a:tblPr firstRow="1" firstCol="1" bandRow="1">
                <a:tableStyleId>{616DA210-FB5B-4158-B5E0-FEB733F419BA}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1018449">
                <a:tc>
                  <a:txBody>
                    <a:bodyPr/>
                    <a:lstStyle/>
                    <a:p>
                      <a:pPr algn="l"/>
                      <a:r>
                        <a:rPr lang="fr-CA" dirty="0"/>
                        <a:t>Motifs des exceptions</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u="none" strike="noStrike" kern="1200" noProof="0" dirty="0">
                          <a:effectLst/>
                        </a:rPr>
                        <a:t>Gendarmerie royale</a:t>
                      </a:r>
                      <a:r>
                        <a:rPr lang="fr-CA" sz="1800" u="none" strike="noStrike" kern="1200" baseline="0" noProof="0" dirty="0">
                          <a:effectLst/>
                        </a:rPr>
                        <a:t> du Canada</a:t>
                      </a:r>
                      <a:r>
                        <a:rPr lang="fr-CA" sz="1800" u="none" strike="noStrike" kern="1200" noProof="0" dirty="0">
                          <a:effectLst/>
                        </a:rPr>
                        <a:t> (nombre d’exceptions)</a:t>
                      </a:r>
                      <a:endParaRPr lang="fr-CA"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effectLst/>
                        </a:rPr>
                        <a:t>Bureau du directeur général des élections</a:t>
                      </a:r>
                      <a:endParaRPr lang="en-CA"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a:effectLst/>
                        </a:rPr>
                        <a:t>(</a:t>
                      </a:r>
                      <a:r>
                        <a:rPr lang="fr-CA" sz="1800" u="none" strike="noStrike" kern="1200" noProof="0" dirty="0">
                          <a:effectLst/>
                        </a:rPr>
                        <a:t>nombre</a:t>
                      </a:r>
                      <a:r>
                        <a:rPr lang="fr-CA" sz="1800" u="none" strike="noStrike" kern="1200" baseline="0" noProof="0" dirty="0">
                          <a:effectLst/>
                        </a:rPr>
                        <a:t> d’</a:t>
                      </a:r>
                      <a:r>
                        <a:rPr lang="fr-CA" sz="1800" u="none" strike="noStrike" kern="1200" noProof="0" dirty="0">
                          <a:effectLst/>
                        </a:rPr>
                        <a:t>exceptions</a:t>
                      </a:r>
                      <a:r>
                        <a:rPr lang="en-CA" sz="1800" u="none" strike="noStrike" kern="1200" dirty="0">
                          <a:effectLst/>
                        </a:rPr>
                        <a:t>)</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txBody>
                  <a:tcPr/>
                </a:tc>
                <a:tc>
                  <a:txBody>
                    <a:bodyPr/>
                    <a:lstStyle/>
                    <a:p>
                      <a:pPr algn="l"/>
                      <a:r>
                        <a:rPr lang="fr-CA" dirty="0"/>
                        <a:t>Autres</a:t>
                      </a:r>
                      <a:r>
                        <a:rPr lang="fr-CA" baseline="0" dirty="0"/>
                        <a:t> o</a:t>
                      </a:r>
                      <a:r>
                        <a:rPr lang="fr-CA" dirty="0"/>
                        <a:t>rganisations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u="none" strike="noStrike" kern="1200" dirty="0">
                          <a:effectLst/>
                        </a:rPr>
                        <a:t>(</a:t>
                      </a:r>
                      <a:r>
                        <a:rPr lang="fr-CA" sz="1800" u="none" strike="noStrike" kern="1200" noProof="0" dirty="0">
                          <a:effectLst/>
                        </a:rPr>
                        <a:t>nombre</a:t>
                      </a:r>
                      <a:r>
                        <a:rPr lang="fr-CA" sz="1800" u="none" strike="noStrike" kern="1200" baseline="0" noProof="0" dirty="0">
                          <a:effectLst/>
                        </a:rPr>
                        <a:t> d’</a:t>
                      </a:r>
                      <a:r>
                        <a:rPr lang="fr-CA" sz="1800" u="none" strike="noStrike" kern="1200" noProof="0" dirty="0">
                          <a:effectLst/>
                        </a:rPr>
                        <a:t>exceptions</a:t>
                      </a:r>
                      <a:r>
                        <a:rPr lang="en-CA" sz="1800" u="none" strike="noStrike" kern="1200" dirty="0">
                          <a:effectLst/>
                        </a:rPr>
                        <a:t>)</a:t>
                      </a:r>
                      <a:endParaRPr lang="en-CA" dirty="0"/>
                    </a:p>
                    <a:p>
                      <a:pPr algn="l"/>
                      <a:endParaRPr lang="en-CA" dirty="0"/>
                    </a:p>
                  </a:txBody>
                  <a:tcPr/>
                </a:tc>
                <a:extLst>
                  <a:ext uri="{0D108BD9-81ED-4DB2-BD59-A6C34878D82A}">
                    <a16:rowId xmlns:a16="http://schemas.microsoft.com/office/drawing/2014/main" val="10000"/>
                  </a:ext>
                </a:extLst>
              </a:tr>
              <a:tr h="370840">
                <a:tc>
                  <a:txBody>
                    <a:bodyPr/>
                    <a:lstStyle/>
                    <a:p>
                      <a:r>
                        <a:rPr lang="fr-CA" baseline="0" dirty="0"/>
                        <a:t>Régions rurales et régions éloignées</a:t>
                      </a:r>
                      <a:endParaRPr lang="en-CA" dirty="0">
                        <a:solidFill>
                          <a:schemeClr val="bg1"/>
                        </a:solidFill>
                      </a:endParaRPr>
                    </a:p>
                  </a:txBody>
                  <a:tcPr/>
                </a:tc>
                <a:tc>
                  <a:txBody>
                    <a:bodyPr/>
                    <a:lstStyle/>
                    <a:p>
                      <a:pPr algn="ctr"/>
                      <a:r>
                        <a:rPr lang="fr-CA" sz="1800" kern="1200" dirty="0"/>
                        <a:t>14</a:t>
                      </a:r>
                      <a:endParaRPr lang="en-CA" sz="1800" kern="1200" dirty="0">
                        <a:solidFill>
                          <a:srgbClr val="0A0A0A"/>
                        </a:solidFill>
                        <a:latin typeface="+mn-lt"/>
                        <a:ea typeface="+mn-ea"/>
                        <a:cs typeface="+mn-cs"/>
                      </a:endParaRPr>
                    </a:p>
                  </a:txBody>
                  <a:tcPr/>
                </a:tc>
                <a:tc>
                  <a:txBody>
                    <a:bodyPr/>
                    <a:lstStyle/>
                    <a:p>
                      <a:pPr algn="ctr"/>
                      <a:r>
                        <a:rPr lang="fr-CA" sz="1800" kern="1200" dirty="0"/>
                        <a:t>0</a:t>
                      </a:r>
                      <a:endParaRPr lang="en-CA" sz="1800" kern="1200" dirty="0">
                        <a:solidFill>
                          <a:srgbClr val="0A0A0A"/>
                        </a:solidFill>
                        <a:latin typeface="+mn-lt"/>
                        <a:ea typeface="+mn-ea"/>
                        <a:cs typeface="+mn-cs"/>
                      </a:endParaRPr>
                    </a:p>
                  </a:txBody>
                  <a:tcPr/>
                </a:tc>
                <a:tc>
                  <a:txBody>
                    <a:bodyPr/>
                    <a:lstStyle/>
                    <a:p>
                      <a:pPr algn="ctr"/>
                      <a:r>
                        <a:rPr lang="fr-CA" sz="1800" kern="1200" dirty="0"/>
                        <a:t>3</a:t>
                      </a:r>
                      <a:endParaRPr lang="en-CA" sz="1800" kern="1200" dirty="0">
                        <a:solidFill>
                          <a:srgbClr val="0A0A0A"/>
                        </a:solidFill>
                        <a:latin typeface="+mn-lt"/>
                        <a:ea typeface="+mn-ea"/>
                        <a:cs typeface="+mn-cs"/>
                      </a:endParaRPr>
                    </a:p>
                  </a:txBody>
                  <a:tcPr/>
                </a:tc>
                <a:extLst>
                  <a:ext uri="{0D108BD9-81ED-4DB2-BD59-A6C34878D82A}">
                    <a16:rowId xmlns:a16="http://schemas.microsoft.com/office/drawing/2014/main" val="10001"/>
                  </a:ext>
                </a:extLst>
              </a:tr>
              <a:tr h="452392">
                <a:tc>
                  <a:txBody>
                    <a:bodyPr/>
                    <a:lstStyle/>
                    <a:p>
                      <a:r>
                        <a:rPr lang="fr-CA" dirty="0"/>
                        <a:t>Élections</a:t>
                      </a:r>
                      <a:endParaRPr lang="en-CA" dirty="0">
                        <a:solidFill>
                          <a:schemeClr val="bg1"/>
                        </a:solidFill>
                      </a:endParaRPr>
                    </a:p>
                  </a:txBody>
                  <a:tcPr/>
                </a:tc>
                <a:tc>
                  <a:txBody>
                    <a:bodyPr/>
                    <a:lstStyle/>
                    <a:p>
                      <a:pPr algn="ctr"/>
                      <a:r>
                        <a:rPr lang="fr-CA" sz="1800" kern="1200" dirty="0"/>
                        <a:t>0</a:t>
                      </a:r>
                      <a:endParaRPr lang="en-CA" sz="1800" kern="1200" dirty="0">
                        <a:solidFill>
                          <a:srgbClr val="0A0A0A"/>
                        </a:solidFill>
                        <a:latin typeface="+mn-lt"/>
                        <a:ea typeface="+mn-ea"/>
                        <a:cs typeface="+mn-cs"/>
                      </a:endParaRPr>
                    </a:p>
                  </a:txBody>
                  <a:tcPr/>
                </a:tc>
                <a:tc>
                  <a:txBody>
                    <a:bodyPr/>
                    <a:lstStyle/>
                    <a:p>
                      <a:pPr algn="ctr"/>
                      <a:r>
                        <a:rPr lang="fr-CA" sz="1800" kern="1200" dirty="0"/>
                        <a:t>25</a:t>
                      </a:r>
                      <a:endParaRPr lang="en-CA" sz="1800" kern="1200" dirty="0">
                        <a:solidFill>
                          <a:srgbClr val="0A0A0A"/>
                        </a:solidFill>
                        <a:latin typeface="+mn-lt"/>
                        <a:ea typeface="+mn-ea"/>
                        <a:cs typeface="+mn-cs"/>
                      </a:endParaRPr>
                    </a:p>
                  </a:txBody>
                  <a:tcPr/>
                </a:tc>
                <a:tc>
                  <a:txBody>
                    <a:bodyPr/>
                    <a:lstStyle/>
                    <a:p>
                      <a:pPr algn="ctr"/>
                      <a:r>
                        <a:rPr lang="fr-CA" sz="1800" kern="1200" dirty="0"/>
                        <a:t>0</a:t>
                      </a:r>
                      <a:endParaRPr lang="en-CA" sz="1800" kern="1200" dirty="0">
                        <a:solidFill>
                          <a:srgbClr val="0A0A0A"/>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r>
                        <a:rPr lang="fr-CA" dirty="0"/>
                        <a:t>Bassin de candidats suffisant et gestion du nombre de candidatures</a:t>
                      </a:r>
                      <a:endParaRPr lang="en-CA" dirty="0">
                        <a:solidFill>
                          <a:schemeClr val="bg1"/>
                        </a:solidFill>
                      </a:endParaRPr>
                    </a:p>
                  </a:txBody>
                  <a:tcPr/>
                </a:tc>
                <a:tc>
                  <a:txBody>
                    <a:bodyPr/>
                    <a:lstStyle/>
                    <a:p>
                      <a:pPr algn="ctr"/>
                      <a:r>
                        <a:rPr lang="fr-CA" sz="1800" kern="1200" noProof="0" dirty="0"/>
                        <a:t>Non applicable</a:t>
                      </a:r>
                      <a:endParaRPr lang="fr-CA" sz="1800" kern="1200" noProof="0" dirty="0">
                        <a:solidFill>
                          <a:srgbClr val="0A0A0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noProof="0" dirty="0"/>
                        <a:t>Non applicable</a:t>
                      </a:r>
                      <a:endParaRPr lang="fr-CA" sz="1800" kern="1200" noProof="0" dirty="0">
                        <a:solidFill>
                          <a:srgbClr val="0A0A0A"/>
                        </a:solidFill>
                        <a:latin typeface="+mn-lt"/>
                        <a:ea typeface="+mn-ea"/>
                        <a:cs typeface="+mn-cs"/>
                      </a:endParaRPr>
                    </a:p>
                    <a:p>
                      <a:pPr algn="ctr"/>
                      <a:endParaRPr lang="fr-CA" sz="1800" kern="1200" noProof="0" dirty="0">
                        <a:solidFill>
                          <a:srgbClr val="0A0A0A"/>
                        </a:solidFill>
                        <a:latin typeface="+mn-lt"/>
                        <a:ea typeface="+mn-ea"/>
                        <a:cs typeface="+mn-cs"/>
                      </a:endParaRPr>
                    </a:p>
                  </a:txBody>
                  <a:tcPr/>
                </a:tc>
                <a:tc>
                  <a:txBody>
                    <a:bodyPr/>
                    <a:lstStyle/>
                    <a:p>
                      <a:pPr algn="ctr"/>
                      <a:r>
                        <a:rPr lang="fr-CA" sz="1800" kern="1200" noProof="0" dirty="0"/>
                        <a:t>15</a:t>
                      </a:r>
                      <a:endParaRPr lang="fr-CA" sz="1800" kern="1200" noProof="0" dirty="0">
                        <a:solidFill>
                          <a:srgbClr val="0A0A0A"/>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fr-CA" dirty="0"/>
                        <a:t>Postes au niveau d’entrée</a:t>
                      </a:r>
                      <a:endParaRPr lang="en-CA"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noProof="0" dirty="0"/>
                        <a:t>Non applicable</a:t>
                      </a:r>
                      <a:endParaRPr lang="fr-CA" sz="1800" kern="1200" noProof="0" dirty="0">
                        <a:solidFill>
                          <a:srgbClr val="0A0A0A"/>
                        </a:solidFill>
                        <a:latin typeface="+mn-lt"/>
                        <a:ea typeface="+mn-ea"/>
                        <a:cs typeface="+mn-cs"/>
                      </a:endParaRPr>
                    </a:p>
                    <a:p>
                      <a:pPr algn="ctr"/>
                      <a:endParaRPr lang="fr-CA" sz="1800" kern="1200" noProof="0" dirty="0">
                        <a:solidFill>
                          <a:srgbClr val="0A0A0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noProof="0" dirty="0"/>
                        <a:t>Non applicable</a:t>
                      </a:r>
                      <a:endParaRPr lang="fr-CA" sz="1800" kern="1200" noProof="0" dirty="0">
                        <a:solidFill>
                          <a:srgbClr val="0A0A0A"/>
                        </a:solidFill>
                        <a:latin typeface="+mn-lt"/>
                        <a:ea typeface="+mn-ea"/>
                        <a:cs typeface="+mn-cs"/>
                      </a:endParaRPr>
                    </a:p>
                    <a:p>
                      <a:pPr algn="ctr"/>
                      <a:endParaRPr lang="fr-CA" sz="1800" kern="1200" noProof="0" dirty="0">
                        <a:solidFill>
                          <a:srgbClr val="0A0A0A"/>
                        </a:solidFill>
                        <a:latin typeface="+mn-lt"/>
                        <a:ea typeface="+mn-ea"/>
                        <a:cs typeface="+mn-cs"/>
                      </a:endParaRPr>
                    </a:p>
                  </a:txBody>
                  <a:tcPr/>
                </a:tc>
                <a:tc>
                  <a:txBody>
                    <a:bodyPr/>
                    <a:lstStyle/>
                    <a:p>
                      <a:pPr algn="ctr"/>
                      <a:r>
                        <a:rPr lang="fr-CA" sz="1800" kern="1200" noProof="0" dirty="0"/>
                        <a:t>8</a:t>
                      </a:r>
                      <a:endParaRPr lang="fr-CA" sz="1800" kern="1200" noProof="0" dirty="0">
                        <a:solidFill>
                          <a:srgbClr val="0A0A0A"/>
                        </a:solidFill>
                        <a:latin typeface="+mn-lt"/>
                        <a:ea typeface="+mn-ea"/>
                        <a:cs typeface="+mn-cs"/>
                      </a:endParaRPr>
                    </a:p>
                  </a:txBody>
                  <a:tcPr/>
                </a:tc>
                <a:extLst>
                  <a:ext uri="{0D108BD9-81ED-4DB2-BD59-A6C34878D82A}">
                    <a16:rowId xmlns:a16="http://schemas.microsoft.com/office/drawing/2014/main" val="10004"/>
                  </a:ext>
                </a:extLst>
              </a:tr>
              <a:tr h="0">
                <a:tc>
                  <a:txBody>
                    <a:bodyPr/>
                    <a:lstStyle/>
                    <a:p>
                      <a:r>
                        <a:rPr lang="fr-CA" dirty="0"/>
                        <a:t>Postes temporaires</a:t>
                      </a:r>
                      <a:endParaRPr lang="en-CA"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noProof="0" dirty="0"/>
                        <a:t>Non applicable</a:t>
                      </a:r>
                      <a:endParaRPr lang="fr-CA" sz="1800" kern="1200" noProof="0" dirty="0">
                        <a:solidFill>
                          <a:srgbClr val="0A0A0A"/>
                        </a:solidFill>
                        <a:latin typeface="+mn-lt"/>
                        <a:ea typeface="+mn-ea"/>
                        <a:cs typeface="+mn-cs"/>
                      </a:endParaRPr>
                    </a:p>
                    <a:p>
                      <a:pPr algn="ctr"/>
                      <a:endParaRPr lang="fr-CA" sz="1800" kern="1200" noProof="0" dirty="0">
                        <a:solidFill>
                          <a:srgbClr val="0A0A0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noProof="0" dirty="0"/>
                        <a:t>Non applicable</a:t>
                      </a:r>
                      <a:endParaRPr lang="fr-CA" sz="1800" kern="1200" noProof="0" dirty="0">
                        <a:solidFill>
                          <a:srgbClr val="0A0A0A"/>
                        </a:solidFill>
                        <a:latin typeface="+mn-lt"/>
                        <a:ea typeface="+mn-ea"/>
                        <a:cs typeface="+mn-cs"/>
                      </a:endParaRPr>
                    </a:p>
                    <a:p>
                      <a:pPr algn="ctr"/>
                      <a:endParaRPr lang="fr-CA" sz="1800" kern="1200" noProof="0" dirty="0">
                        <a:solidFill>
                          <a:srgbClr val="0A0A0A"/>
                        </a:solidFill>
                        <a:latin typeface="+mn-lt"/>
                        <a:ea typeface="+mn-ea"/>
                        <a:cs typeface="+mn-cs"/>
                      </a:endParaRPr>
                    </a:p>
                  </a:txBody>
                  <a:tcPr/>
                </a:tc>
                <a:tc>
                  <a:txBody>
                    <a:bodyPr/>
                    <a:lstStyle/>
                    <a:p>
                      <a:pPr algn="ctr"/>
                      <a:r>
                        <a:rPr lang="fr-CA" sz="1800" kern="1200" noProof="0" dirty="0"/>
                        <a:t>2</a:t>
                      </a:r>
                      <a:endParaRPr lang="fr-CA" sz="1800" kern="1200" noProof="0" dirty="0">
                        <a:solidFill>
                          <a:srgbClr val="0A0A0A"/>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6</a:t>
            </a:fld>
            <a:endParaRPr lang="fr-CA" dirty="0"/>
          </a:p>
        </p:txBody>
      </p:sp>
    </p:spTree>
    <p:extLst>
      <p:ext uri="{BB962C8B-B14F-4D97-AF65-F5344CB8AC3E}">
        <p14:creationId xmlns:p14="http://schemas.microsoft.com/office/powerpoint/2010/main" val="211847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09600" y="274637"/>
            <a:ext cx="11277600" cy="1143000"/>
          </a:xfrm>
        </p:spPr>
        <p:txBody>
          <a:bodyPr>
            <a:normAutofit/>
          </a:bodyPr>
          <a:lstStyle/>
          <a:p>
            <a:r>
              <a:rPr lang="fr-CA" sz="4000" dirty="0">
                <a:solidFill>
                  <a:srgbClr val="0A0A0A"/>
                </a:solidFill>
              </a:rPr>
              <a:t>Exceptions à la zone nationale de sélection (ZNS)</a:t>
            </a:r>
            <a:br>
              <a:rPr lang="fr-CA" sz="4000" dirty="0">
                <a:solidFill>
                  <a:srgbClr val="0A0A0A"/>
                </a:solidFill>
              </a:rPr>
            </a:br>
            <a:r>
              <a:rPr lang="fr-CA" sz="3600" dirty="0">
                <a:solidFill>
                  <a:srgbClr val="0A0A0A"/>
                </a:solidFill>
              </a:rPr>
              <a:t>(5 sur 7)</a:t>
            </a:r>
            <a:endParaRPr lang="fr-CA" sz="4000" dirty="0">
              <a:solidFill>
                <a:srgbClr val="0A0A0A"/>
              </a:solidFill>
            </a:endParaRPr>
          </a:p>
        </p:txBody>
      </p:sp>
      <p:sp>
        <p:nvSpPr>
          <p:cNvPr id="5" name="TextBox 1"/>
          <p:cNvSpPr txBox="1">
            <a:spLocks noGrp="1"/>
          </p:cNvSpPr>
          <p:nvPr>
            <p:ph idx="1"/>
            <p:custDataLst>
              <p:tags r:id="rId2"/>
            </p:custDataLst>
          </p:nvPr>
        </p:nvSpPr>
        <p:spPr>
          <a:xfrm>
            <a:off x="609600" y="1417637"/>
            <a:ext cx="10972800" cy="4693593"/>
          </a:xfrm>
          <a:prstGeom prst="rect">
            <a:avLst/>
          </a:prstGeom>
          <a:noFill/>
        </p:spPr>
        <p:txBody>
          <a:bodyPr wrap="square" rtlCol="0">
            <a:spAutoFit/>
          </a:bodyPr>
          <a:lstStyle/>
          <a:p>
            <a:pPr marL="0" indent="0">
              <a:lnSpc>
                <a:spcPct val="150000"/>
              </a:lnSpc>
              <a:spcBef>
                <a:spcPts val="0"/>
              </a:spcBef>
              <a:spcAft>
                <a:spcPts val="600"/>
              </a:spcAft>
              <a:buNone/>
            </a:pPr>
            <a:r>
              <a:rPr lang="fr-CA" sz="2000" dirty="0">
                <a:solidFill>
                  <a:srgbClr val="0A0A0A"/>
                </a:solidFill>
                <a:cs typeface="Arial" panose="020B0604020202020204" pitchFamily="34" charset="0"/>
              </a:rPr>
              <a:t>Nous avons consulté les organisations qui avaient eu recours à 7* des 12 exceptions à la zone nationale de sélection (ZNS) en 2017-2018. Nous avons noté ce qui suit :</a:t>
            </a:r>
          </a:p>
          <a:p>
            <a:pPr>
              <a:lnSpc>
                <a:spcPct val="150000"/>
              </a:lnSpc>
              <a:spcBef>
                <a:spcPts val="0"/>
              </a:spcBef>
            </a:pPr>
            <a:r>
              <a:rPr lang="fr-CA" sz="2000" dirty="0">
                <a:solidFill>
                  <a:srgbClr val="0A0A0A"/>
                </a:solidFill>
                <a:cs typeface="Arial" panose="020B0604020202020204" pitchFamily="34" charset="0"/>
              </a:rPr>
              <a:t>La majorité des organisations ont un processus d’approbation officielle, et les demandes d’exceptions sont examinées au cas par cas.</a:t>
            </a:r>
          </a:p>
          <a:p>
            <a:pPr lvl="2">
              <a:lnSpc>
                <a:spcPct val="150000"/>
              </a:lnSpc>
              <a:spcBef>
                <a:spcPts val="0"/>
              </a:spcBef>
            </a:pPr>
            <a:r>
              <a:rPr lang="fr-CA" dirty="0">
                <a:solidFill>
                  <a:srgbClr val="0A0A0A"/>
                </a:solidFill>
                <a:cs typeface="Arial" panose="020B0604020202020204" pitchFamily="34" charset="0"/>
              </a:rPr>
              <a:t>Un petit nombre d’entre elles ont mis en place des lignes directrices concernant l’utilisation de ces exceptions.</a:t>
            </a:r>
            <a:endParaRPr lang="fr-CA" dirty="0">
              <a:solidFill>
                <a:srgbClr val="0A0A0A"/>
              </a:solidFill>
              <a:cs typeface="Segoe UI" panose="020B0502040204020203" pitchFamily="34" charset="0"/>
            </a:endParaRPr>
          </a:p>
          <a:p>
            <a:pPr lvl="2">
              <a:lnSpc>
                <a:spcPct val="150000"/>
              </a:lnSpc>
              <a:spcBef>
                <a:spcPts val="0"/>
              </a:spcBef>
            </a:pPr>
            <a:r>
              <a:rPr lang="fr-CA" dirty="0">
                <a:solidFill>
                  <a:srgbClr val="0A0A0A"/>
                </a:solidFill>
                <a:ea typeface="Segoe UI" panose="020B0502040204020203" pitchFamily="34" charset="0"/>
                <a:cs typeface="Segoe UI" panose="020B0502040204020203" pitchFamily="34" charset="0"/>
              </a:rPr>
              <a:t>En raison du fardeau administratif associé au processus d’approbation, certaines organisations hésitent à demander l’approbation des AG.</a:t>
            </a:r>
          </a:p>
          <a:p>
            <a:pPr marL="76199" indent="0">
              <a:lnSpc>
                <a:spcPct val="150000"/>
              </a:lnSpc>
              <a:spcBef>
                <a:spcPts val="0"/>
              </a:spcBef>
              <a:buNone/>
            </a:pPr>
            <a:r>
              <a:rPr lang="fr-CA" sz="1800" dirty="0">
                <a:solidFill>
                  <a:srgbClr val="0A0A0A"/>
                </a:solidFill>
                <a:cs typeface="Arial" panose="020B0604020202020204" pitchFamily="34" charset="0"/>
              </a:rPr>
              <a:t>* Six organisations ont approuvé une exception en 2017-2018 et une organisation a effectué des nominations en ayant recours à une exception approuvée en 2016-2017.</a:t>
            </a:r>
            <a:endParaRPr lang="fr-CA" sz="1800" dirty="0">
              <a:solidFill>
                <a:srgbClr val="0A0A0A"/>
              </a:solidFill>
            </a:endParaRPr>
          </a:p>
        </p:txBody>
      </p:sp>
      <p:sp>
        <p:nvSpPr>
          <p:cNvPr id="3" name="Espace réservé du numéro de diapositive 2"/>
          <p:cNvSpPr>
            <a:spLocks noGrp="1"/>
          </p:cNvSpPr>
          <p:nvPr>
            <p:ph type="sldNum" sz="quarter" idx="12"/>
            <p:custDataLst>
              <p:tags r:id="rId3"/>
            </p:custDataLst>
          </p:nvPr>
        </p:nvSpPr>
        <p:spPr/>
        <p:txBody>
          <a:bodyPr/>
          <a:lstStyle/>
          <a:p>
            <a:fld id="{02DFE686-1B44-4F52-AF25-41F70B597F4C}" type="slidenum">
              <a:rPr lang="fr-CA" smtClean="0"/>
              <a:t>7</a:t>
            </a:fld>
            <a:endParaRPr lang="fr-CA" dirty="0"/>
          </a:p>
        </p:txBody>
      </p:sp>
    </p:spTree>
    <p:extLst>
      <p:ext uri="{BB962C8B-B14F-4D97-AF65-F5344CB8AC3E}">
        <p14:creationId xmlns:p14="http://schemas.microsoft.com/office/powerpoint/2010/main" val="385827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38200" y="365125"/>
            <a:ext cx="11163300" cy="1325563"/>
          </a:xfrm>
        </p:spPr>
        <p:txBody>
          <a:bodyPr>
            <a:normAutofit/>
          </a:bodyPr>
          <a:lstStyle/>
          <a:p>
            <a:r>
              <a:rPr lang="fr-CA" sz="4000" dirty="0">
                <a:solidFill>
                  <a:srgbClr val="0A0A0A"/>
                </a:solidFill>
              </a:rPr>
              <a:t>Exceptions à la zone nationale de sélection (ZNS)</a:t>
            </a:r>
            <a:br>
              <a:rPr lang="fr-CA" sz="4000" dirty="0">
                <a:solidFill>
                  <a:srgbClr val="0A0A0A"/>
                </a:solidFill>
              </a:rPr>
            </a:br>
            <a:r>
              <a:rPr lang="fr-CA" sz="4000" dirty="0">
                <a:solidFill>
                  <a:srgbClr val="0A0A0A"/>
                </a:solidFill>
              </a:rPr>
              <a:t>(6 sur 7)</a:t>
            </a:r>
            <a:endParaRPr lang="fr-CA" sz="4000" dirty="0"/>
          </a:p>
        </p:txBody>
      </p:sp>
      <p:sp>
        <p:nvSpPr>
          <p:cNvPr id="3" name="Espace réservé du contenu 2"/>
          <p:cNvSpPr>
            <a:spLocks noGrp="1"/>
          </p:cNvSpPr>
          <p:nvPr>
            <p:ph idx="1"/>
            <p:custDataLst>
              <p:tags r:id="rId2"/>
            </p:custDataLst>
          </p:nvPr>
        </p:nvSpPr>
        <p:spPr/>
        <p:txBody>
          <a:bodyPr>
            <a:normAutofit/>
          </a:bodyPr>
          <a:lstStyle/>
          <a:p>
            <a:pPr marL="0" indent="0">
              <a:lnSpc>
                <a:spcPct val="150000"/>
              </a:lnSpc>
              <a:buNone/>
            </a:pPr>
            <a:r>
              <a:rPr lang="fr-CA" dirty="0">
                <a:solidFill>
                  <a:srgbClr val="0A0A0A"/>
                </a:solidFill>
                <a:cs typeface="Arial" panose="020B0604020202020204" pitchFamily="34" charset="0"/>
              </a:rPr>
              <a:t>Au lieu de réduire la zone de sélection, les organisations qui n’ont pas utilisé d’exceptions ont affirmé avoir eu recours à d’autres outils pour gérer le nombre élevé de candidatures dans le cadre de processus externes</a:t>
            </a:r>
            <a:r>
              <a:rPr lang="en-US" dirty="0">
                <a:solidFill>
                  <a:srgbClr val="0A0A0A"/>
                </a:solidFill>
                <a:cs typeface="Arial" panose="020B0604020202020204" pitchFamily="34" charset="0"/>
              </a:rPr>
              <a:t>.</a:t>
            </a:r>
            <a:endParaRPr lang="en-CA" dirty="0">
              <a:solidFill>
                <a:srgbClr val="0A0A0A"/>
              </a:solidFill>
              <a:cs typeface="Arial" panose="020B0604020202020204" pitchFamily="34" charset="0"/>
            </a:endParaRPr>
          </a:p>
          <a:p>
            <a:pPr marL="0" indent="0">
              <a:buNone/>
            </a:pPr>
            <a:endParaRPr lang="en-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8</a:t>
            </a:fld>
            <a:endParaRPr lang="fr-CA" dirty="0"/>
          </a:p>
        </p:txBody>
      </p:sp>
    </p:spTree>
    <p:extLst>
      <p:ext uri="{BB962C8B-B14F-4D97-AF65-F5344CB8AC3E}">
        <p14:creationId xmlns:p14="http://schemas.microsoft.com/office/powerpoint/2010/main" val="3090563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38200" y="365125"/>
            <a:ext cx="11163300" cy="1325563"/>
          </a:xfrm>
        </p:spPr>
        <p:txBody>
          <a:bodyPr>
            <a:normAutofit/>
          </a:bodyPr>
          <a:lstStyle/>
          <a:p>
            <a:r>
              <a:rPr lang="fr-CA" sz="4000" dirty="0">
                <a:solidFill>
                  <a:srgbClr val="0A0A0A"/>
                </a:solidFill>
              </a:rPr>
              <a:t>Exceptions à la zone nationale de sélection (ZNS)</a:t>
            </a:r>
            <a:br>
              <a:rPr lang="fr-CA" sz="4000" dirty="0">
                <a:solidFill>
                  <a:srgbClr val="0A0A0A"/>
                </a:solidFill>
              </a:rPr>
            </a:br>
            <a:r>
              <a:rPr lang="fr-CA" sz="4000" dirty="0">
                <a:solidFill>
                  <a:srgbClr val="0A0A0A"/>
                </a:solidFill>
              </a:rPr>
              <a:t>(7 sur 7)</a:t>
            </a:r>
          </a:p>
        </p:txBody>
      </p:sp>
      <p:sp>
        <p:nvSpPr>
          <p:cNvPr id="3" name="Espace réservé du contenu 2"/>
          <p:cNvSpPr>
            <a:spLocks noGrp="1"/>
          </p:cNvSpPr>
          <p:nvPr>
            <p:ph idx="1"/>
            <p:custDataLst>
              <p:tags r:id="rId2"/>
            </p:custDataLst>
          </p:nvPr>
        </p:nvSpPr>
        <p:spPr/>
        <p:txBody>
          <a:bodyPr>
            <a:normAutofit fontScale="85000" lnSpcReduction="10000"/>
          </a:bodyPr>
          <a:lstStyle/>
          <a:p>
            <a:pPr marL="0" indent="0">
              <a:lnSpc>
                <a:spcPct val="150000"/>
              </a:lnSpc>
              <a:spcBef>
                <a:spcPts val="0"/>
              </a:spcBef>
              <a:spcAft>
                <a:spcPts val="600"/>
              </a:spcAft>
              <a:buNone/>
            </a:pPr>
            <a:r>
              <a:rPr lang="fr-CA" dirty="0">
                <a:solidFill>
                  <a:srgbClr val="0A0A0A"/>
                </a:solidFill>
                <a:ea typeface="Segoe UI" panose="020B0502040204020203" pitchFamily="34" charset="0"/>
                <a:cs typeface="Segoe UI" panose="020B0502040204020203" pitchFamily="34" charset="0"/>
              </a:rPr>
              <a:t>Recommandations :</a:t>
            </a:r>
          </a:p>
          <a:p>
            <a:pPr marL="361949" indent="-285750">
              <a:lnSpc>
                <a:spcPct val="150000"/>
              </a:lnSpc>
              <a:spcBef>
                <a:spcPts val="0"/>
              </a:spcBef>
              <a:spcAft>
                <a:spcPts val="600"/>
              </a:spcAft>
            </a:pPr>
            <a:r>
              <a:rPr lang="fr-CA" dirty="0">
                <a:solidFill>
                  <a:srgbClr val="0A0A0A"/>
                </a:solidFill>
                <a:cs typeface="Calibri" panose="020F0502020204030204" pitchFamily="34" charset="0"/>
              </a:rPr>
              <a:t>Continuer de recueillir de l’information sur les nominations et les divers facteurs qui contribuent à l’utilisation des exceptions, examiner les données afin de mieux comprendre et connaître les enjeux émergents.</a:t>
            </a:r>
          </a:p>
          <a:p>
            <a:pPr marL="361949" indent="-285750">
              <a:lnSpc>
                <a:spcPct val="150000"/>
              </a:lnSpc>
              <a:spcBef>
                <a:spcPts val="0"/>
              </a:spcBef>
            </a:pPr>
            <a:r>
              <a:rPr lang="fr-CA" dirty="0">
                <a:solidFill>
                  <a:srgbClr val="0A0A0A"/>
                </a:solidFill>
                <a:cs typeface="Arial" panose="020B0604020202020204" pitchFamily="34" charset="0"/>
              </a:rPr>
              <a:t>La Division du soutien en dotation (DSD) fera le suivi auprès des organisations pour s’assurer qu’elles comprennent bien le but de la politique de la ZNS.</a:t>
            </a:r>
            <a:endParaRPr lang="fr-CA" dirty="0"/>
          </a:p>
        </p:txBody>
      </p:sp>
      <p:sp>
        <p:nvSpPr>
          <p:cNvPr id="4" name="Espace réservé du numéro de diapositive 3"/>
          <p:cNvSpPr>
            <a:spLocks noGrp="1"/>
          </p:cNvSpPr>
          <p:nvPr>
            <p:ph type="sldNum" sz="quarter" idx="12"/>
            <p:custDataLst>
              <p:tags r:id="rId3"/>
            </p:custDataLst>
          </p:nvPr>
        </p:nvSpPr>
        <p:spPr/>
        <p:txBody>
          <a:bodyPr/>
          <a:lstStyle/>
          <a:p>
            <a:fld id="{02DFE686-1B44-4F52-AF25-41F70B597F4C}" type="slidenum">
              <a:rPr lang="fr-CA" smtClean="0"/>
              <a:t>9</a:t>
            </a:fld>
            <a:endParaRPr lang="fr-CA" dirty="0"/>
          </a:p>
        </p:txBody>
      </p:sp>
    </p:spTree>
    <p:extLst>
      <p:ext uri="{BB962C8B-B14F-4D97-AF65-F5344CB8AC3E}">
        <p14:creationId xmlns:p14="http://schemas.microsoft.com/office/powerpoint/2010/main" val="5001823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579311|-10846711|-14797230|-8244963|-11249614|SPAC&quot;,&quot;Id&quot;:&quot;5fff5d444432332d8472501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eme1">
  <a:themeElements>
    <a:clrScheme name="Custom 1">
      <a:dk1>
        <a:srgbClr val="54575A"/>
      </a:dk1>
      <a:lt1>
        <a:sysClr val="window" lastClr="FFFFFF"/>
      </a:lt1>
      <a:dk2>
        <a:srgbClr val="54575A"/>
      </a:dk2>
      <a:lt2>
        <a:srgbClr val="E7E6E6"/>
      </a:lt2>
      <a:accent1>
        <a:srgbClr val="D50057"/>
      </a:accent1>
      <a:accent2>
        <a:srgbClr val="5B315E"/>
      </a:accent2>
      <a:accent3>
        <a:srgbClr val="0099A8"/>
      </a:accent3>
      <a:accent4>
        <a:srgbClr val="FF5100"/>
      </a:accent4>
      <a:accent5>
        <a:srgbClr val="C2D500"/>
      </a:accent5>
      <a:accent6>
        <a:srgbClr val="F7BE00"/>
      </a:accent6>
      <a:hlink>
        <a:srgbClr val="0099A8"/>
      </a:hlink>
      <a:folHlink>
        <a:srgbClr val="A5A5A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6AE640DD-73D7-4B15-A6E7-16EF0D8CEC0C}" vid="{1B998619-0CFE-4642-B7D2-EB1E885587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19441</TotalTime>
  <Words>2718</Words>
  <Application>Microsoft Office PowerPoint</Application>
  <PresentationFormat>Widescreen</PresentationFormat>
  <Paragraphs>268</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Georgia</vt:lpstr>
      <vt:lpstr>Segoe UI Light</vt:lpstr>
      <vt:lpstr>Segoe UI Semilight</vt:lpstr>
      <vt:lpstr>Theme1</vt:lpstr>
      <vt:lpstr> Résultats de 2018-2019 des rapports organisationnels de l’Instrument de délégation et de responsabilisation en matière de nomination (IDRN)-Annexe D</vt:lpstr>
      <vt:lpstr>Objectifs</vt:lpstr>
      <vt:lpstr>Exceptions à la zone nationale de sélection (ZNS)  (1 sur 7)</vt:lpstr>
      <vt:lpstr>Exceptions à la zone nationale de sélection (ZNS)  (2 sur 7)</vt:lpstr>
      <vt:lpstr>Exceptions à la zone nationale de sélection (ZNS)  (3 sur 7)</vt:lpstr>
      <vt:lpstr>Exceptions à la zone nationale de sélection (ZNS)  (4 sur 7)</vt:lpstr>
      <vt:lpstr>Exceptions à la zone nationale de sélection (ZNS) (5 sur 7)</vt:lpstr>
      <vt:lpstr>Exceptions à la zone nationale de sélection (ZNS) (6 sur 7)</vt:lpstr>
      <vt:lpstr>Exceptions à la zone nationale de sélection (ZNS) (7 sur 7)</vt:lpstr>
      <vt:lpstr>Résultats des enquêtes internes (1 sur 6)</vt:lpstr>
      <vt:lpstr>Résultats des enquêtes internes (2 sur 6)</vt:lpstr>
      <vt:lpstr>Résultats des enquêtes internes (3 sur 6)</vt:lpstr>
      <vt:lpstr>Résultats des enquêtes internes (4 sur 6)</vt:lpstr>
      <vt:lpstr>Résultats des enquêtes internes (5 sur 6)</vt:lpstr>
      <vt:lpstr>Résultats des enquêtes internes (6 sur 6)</vt:lpstr>
      <vt:lpstr>Résultats du recours au Décret d’exemption concernant les langues officielles dans la fonction publique (DELOFP) et au Règlement sur les langues officielles – nominations dans la fonction publique (RLONFP) (1 sur 4)</vt:lpstr>
      <vt:lpstr>Résultats du recours au Décret d’exemption concernant les langues officielles dans la fonction publique (DELOFP) et au Règlement sur les langues officielles – nominations dans la fonction publique (RLONFP) (2 sur 4) </vt:lpstr>
      <vt:lpstr>Résultats du recours au Décret d’exemption concernant les langues officielles dans la fonction publique (DELOFP) et au Règlement sur les langues officielles – nominations dans la fonction publique (RLONFP) (3 sur 4) </vt:lpstr>
      <vt:lpstr>Résultats du recours au Décret d’exemption concernant les langues officielles dans la fonction publique (DELOFP) et au Règlement sur les langues officielles – nominations dans la fonction publique (RLONFP) (4 sur 4)</vt:lpstr>
      <vt:lpstr>Résultats de la mesure transitoire pour l’Évaluation de langue seconde de la Commission de la fonction publique (CFP) (1 sur 2)</vt:lpstr>
      <vt:lpstr>Résultats de la mesure transitoire pour l’Évaluation de langue seconde de la Commission de la fonction publique (CFP) (2 sur 2)  </vt:lpstr>
      <vt:lpstr>Évaluations cycliques (1 sur 4) </vt:lpstr>
      <vt:lpstr>Évaluations cycliques (2 sur 4)</vt:lpstr>
      <vt:lpstr>Évaluations cycliques (3 sur 4)</vt:lpstr>
      <vt:lpstr>Évaluations cycliques (4 sur 4)</vt:lpstr>
      <vt:lpstr>Prochaines étapes (1 sur 2)</vt:lpstr>
      <vt:lpstr>Prochaines étapes (2 sur 2)</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Résultats de 2018-2019 des rapports organisationnels de l’Instrument de délégation et de responsabilisation en matière de nomination (IDRN)-Annexe D</dc:title>
  <dc:creator>Yannick Fortin</dc:creator>
  <cp:keywords>Résultats de 2018-2019 des rapports organisationnels de l’Instrument de délégation et de responsabilisation en matière de nomination (IDRN)-Annexe D</cp:keywords>
  <cp:lastModifiedBy>Snjezana Kulic</cp:lastModifiedBy>
  <cp:revision>1284</cp:revision>
  <cp:lastPrinted>2019-10-07T18:19:35Z</cp:lastPrinted>
  <dcterms:created xsi:type="dcterms:W3CDTF">2017-06-15T16:05:01Z</dcterms:created>
  <dcterms:modified xsi:type="dcterms:W3CDTF">2022-02-10T19:57:32Z</dcterms:modified>
</cp:coreProperties>
</file>