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6.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charts/style1.xml" ContentType="application/vnd.ms-office.chartstyle+xml"/>
  <Override PartName="/ppt/charts/colors1.xml" ContentType="application/vnd.ms-office.chartcolorstyle+xml"/>
  <Override PartName="/ppt/charts/chart7.xml" ContentType="application/vnd.openxmlformats-officedocument.drawingml.chart+xml"/>
  <Override PartName="/ppt/theme/themeOverride5.xml" ContentType="application/vnd.openxmlformats-officedocument.themeOverride+xml"/>
  <Override PartName="/ppt/notesSlides/notesSlide10.xml" ContentType="application/vnd.openxmlformats-officedocument.presentationml.notesSlide+xml"/>
  <Override PartName="/ppt/charts/chart8.xml" ContentType="application/vnd.openxmlformats-officedocument.drawingml.chart+xml"/>
  <Override PartName="/ppt/theme/themeOverride6.xml" ContentType="application/vnd.openxmlformats-officedocument.themeOverride+xml"/>
  <Override PartName="/ppt/drawings/drawing3.xml" ContentType="application/vnd.openxmlformats-officedocument.drawingml.chartshapes+xml"/>
  <Override PartName="/ppt/notesSlides/notesSlide11.xml" ContentType="application/vnd.openxmlformats-officedocument.presentationml.notesSlide+xml"/>
  <Override PartName="/ppt/charts/chart9.xml" ContentType="application/vnd.openxmlformats-officedocument.drawingml.chart+xml"/>
  <Override PartName="/ppt/theme/themeOverride7.xml" ContentType="application/vnd.openxmlformats-officedocument.themeOverride+xml"/>
  <Override PartName="/ppt/drawings/drawing4.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5"/>
  </p:notesMasterIdLst>
  <p:sldIdLst>
    <p:sldId id="333" r:id="rId5"/>
    <p:sldId id="259" r:id="rId6"/>
    <p:sldId id="343" r:id="rId7"/>
    <p:sldId id="284" r:id="rId8"/>
    <p:sldId id="331" r:id="rId9"/>
    <p:sldId id="344" r:id="rId10"/>
    <p:sldId id="308" r:id="rId11"/>
    <p:sldId id="332" r:id="rId12"/>
    <p:sldId id="299" r:id="rId13"/>
    <p:sldId id="345" r:id="rId14"/>
    <p:sldId id="310" r:id="rId15"/>
    <p:sldId id="326" r:id="rId16"/>
    <p:sldId id="316" r:id="rId17"/>
    <p:sldId id="286" r:id="rId18"/>
    <p:sldId id="311" r:id="rId19"/>
    <p:sldId id="340" r:id="rId20"/>
    <p:sldId id="341" r:id="rId21"/>
    <p:sldId id="342" r:id="rId22"/>
    <p:sldId id="328" r:id="rId23"/>
    <p:sldId id="335" r:id="rId24"/>
  </p:sldIdLst>
  <p:sldSz cx="12192000" cy="6858000"/>
  <p:notesSz cx="7010400" cy="92964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0" userDrawn="1">
          <p15:clr>
            <a:srgbClr val="A4A3A4"/>
          </p15:clr>
        </p15:guide>
        <p15:guide id="2" pos="3840" userDrawn="1">
          <p15:clr>
            <a:srgbClr val="A4A3A4"/>
          </p15:clr>
        </p15:guide>
        <p15:guide id="3" pos="240" userDrawn="1">
          <p15:clr>
            <a:srgbClr val="A4A3A4"/>
          </p15:clr>
        </p15:guide>
        <p15:guide id="4" pos="6288" userDrawn="1">
          <p15:clr>
            <a:srgbClr val="A4A3A4"/>
          </p15:clr>
        </p15:guide>
        <p15:guide id="5" orient="horz" pos="3864" userDrawn="1">
          <p15:clr>
            <a:srgbClr val="A4A3A4"/>
          </p15:clr>
        </p15:guide>
        <p15:guide id="6" orient="horz" pos="2208" userDrawn="1">
          <p15:clr>
            <a:srgbClr val="A4A3A4"/>
          </p15:clr>
        </p15:guide>
        <p15:guide id="7" orient="horz" pos="2736" userDrawn="1">
          <p15:clr>
            <a:srgbClr val="A4A3A4"/>
          </p15:clr>
        </p15:guide>
        <p15:guide id="8" orient="horz" pos="1368" userDrawn="1">
          <p15:clr>
            <a:srgbClr val="A4A3A4"/>
          </p15:clr>
        </p15:guide>
        <p15:guide id="9" orient="horz" pos="1488" userDrawn="1">
          <p15:clr>
            <a:srgbClr val="A4A3A4"/>
          </p15:clr>
        </p15:guide>
        <p15:guide id="10" orient="horz" pos="35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James, Kevin" initials="JK" lastIdx="3" clrIdx="6">
    <p:extLst>
      <p:ext uri="{19B8F6BF-5375-455C-9EA6-DF929625EA0E}">
        <p15:presenceInfo xmlns:p15="http://schemas.microsoft.com/office/powerpoint/2012/main" userId="S-1-5-21-667784661-3259641414-1538980133-4121" providerId="AD"/>
      </p:ext>
    </p:extLst>
  </p:cmAuthor>
  <p:cmAuthor id="1" name="Sara Plavsic" initials="SP" lastIdx="1" clrIdx="0">
    <p:extLst>
      <p:ext uri="{19B8F6BF-5375-455C-9EA6-DF929625EA0E}">
        <p15:presenceInfo xmlns:p15="http://schemas.microsoft.com/office/powerpoint/2012/main" userId="S::sara.plavsic@environics.ca::b7f61dba-5607-4ad5-a1a4-5935c5045adc" providerId="AD"/>
      </p:ext>
    </p:extLst>
  </p:cmAuthor>
  <p:cmAuthor id="8" name="Shaw-Malvern, Diana" initials="SD" lastIdx="2" clrIdx="7">
    <p:extLst>
      <p:ext uri="{19B8F6BF-5375-455C-9EA6-DF929625EA0E}">
        <p15:presenceInfo xmlns:p15="http://schemas.microsoft.com/office/powerpoint/2012/main" userId="S-1-5-21-667784661-3259641414-1538980133-19538" providerId="AD"/>
      </p:ext>
    </p:extLst>
  </p:cmAuthor>
  <p:cmAuthor id="2" name="John Crockett" initials="JC" lastIdx="2" clrIdx="1">
    <p:extLst>
      <p:ext uri="{19B8F6BF-5375-455C-9EA6-DF929625EA0E}">
        <p15:presenceInfo xmlns:p15="http://schemas.microsoft.com/office/powerpoint/2012/main" userId="John Crockett" providerId="None"/>
      </p:ext>
    </p:extLst>
  </p:cmAuthor>
  <p:cmAuthor id="9" name="Bell, Mary-Frances" initials="MFB" lastIdx="10" clrIdx="8">
    <p:extLst>
      <p:ext uri="{19B8F6BF-5375-455C-9EA6-DF929625EA0E}">
        <p15:presenceInfo xmlns:p15="http://schemas.microsoft.com/office/powerpoint/2012/main" userId="Bell, Mary-Frances" providerId="None"/>
      </p:ext>
    </p:extLst>
  </p:cmAuthor>
  <p:cmAuthor id="3" name="Graham Pressey" initials="GP" lastIdx="23" clrIdx="2">
    <p:extLst>
      <p:ext uri="{19B8F6BF-5375-455C-9EA6-DF929625EA0E}">
        <p15:presenceInfo xmlns:p15="http://schemas.microsoft.com/office/powerpoint/2012/main" userId="S::graham.pressey@environics.ca::31a77d0c-8b27-4cbf-8878-4ecc614556e3" providerId="AD"/>
      </p:ext>
    </p:extLst>
  </p:cmAuthor>
  <p:cmAuthor id="4" name="Victoria Sicilia" initials="VS" lastIdx="2" clrIdx="3">
    <p:extLst>
      <p:ext uri="{19B8F6BF-5375-455C-9EA6-DF929625EA0E}">
        <p15:presenceInfo xmlns:p15="http://schemas.microsoft.com/office/powerpoint/2012/main" userId="S::victoria.sicilia@Environics.ca::2ecdd23b-6400-4593-a9c3-3148d1d5c612" providerId="AD"/>
      </p:ext>
    </p:extLst>
  </p:cmAuthor>
  <p:cmAuthor id="5" name="Sarah Roberton" initials="SR" lastIdx="4" clrIdx="4">
    <p:extLst>
      <p:ext uri="{19B8F6BF-5375-455C-9EA6-DF929625EA0E}">
        <p15:presenceInfo xmlns:p15="http://schemas.microsoft.com/office/powerpoint/2012/main" userId="Sarah Roberton" providerId="None"/>
      </p:ext>
    </p:extLst>
  </p:cmAuthor>
  <p:cmAuthor id="6" name="Robert Hughes" initials="RH" lastIdx="1" clrIdx="5">
    <p:extLst>
      <p:ext uri="{19B8F6BF-5375-455C-9EA6-DF929625EA0E}">
        <p15:presenceInfo xmlns:p15="http://schemas.microsoft.com/office/powerpoint/2012/main" userId="S-1-5-21-2052860039-705265239-111032338-65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684"/>
    <a:srgbClr val="000000"/>
    <a:srgbClr val="AF2317"/>
    <a:srgbClr val="FCD7A3"/>
    <a:srgbClr val="2E2E2E"/>
    <a:srgbClr val="A076D8"/>
    <a:srgbClr val="43AEFF"/>
    <a:srgbClr val="843B9C"/>
    <a:srgbClr val="4E2584"/>
    <a:srgbClr val="4B32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15" autoAdjust="0"/>
    <p:restoredTop sz="86404" autoAdjust="0"/>
  </p:normalViewPr>
  <p:slideViewPr>
    <p:cSldViewPr snapToGrid="0">
      <p:cViewPr varScale="1">
        <p:scale>
          <a:sx n="78" d="100"/>
          <a:sy n="78" d="100"/>
        </p:scale>
        <p:origin x="402" y="42"/>
      </p:cViewPr>
      <p:guideLst>
        <p:guide orient="horz" pos="1200"/>
        <p:guide pos="3840"/>
        <p:guide pos="240"/>
        <p:guide pos="6288"/>
        <p:guide orient="horz" pos="3864"/>
        <p:guide orient="horz" pos="2208"/>
        <p:guide orient="horz" pos="2736"/>
        <p:guide orient="horz" pos="1368"/>
        <p:guide orient="horz" pos="1488"/>
        <p:guide orient="horz" pos="3504"/>
      </p:guideLst>
    </p:cSldViewPr>
  </p:slideViewPr>
  <p:outlineViewPr>
    <p:cViewPr>
      <p:scale>
        <a:sx n="33" d="100"/>
        <a:sy n="33" d="100"/>
      </p:scale>
      <p:origin x="0" y="-141"/>
    </p:cViewPr>
  </p:outlineViewPr>
  <p:notesTextViewPr>
    <p:cViewPr>
      <p:scale>
        <a:sx n="125" d="100"/>
        <a:sy n="125" d="100"/>
      </p:scale>
      <p:origin x="0" y="0"/>
    </p:cViewPr>
  </p:notesTextViewPr>
  <p:sorterViewPr>
    <p:cViewPr>
      <p:scale>
        <a:sx n="100" d="100"/>
        <a:sy n="100" d="100"/>
      </p:scale>
      <p:origin x="0" y="-3432"/>
    </p:cViewPr>
  </p:sorterViewPr>
  <p:notesViewPr>
    <p:cSldViewPr snapToGrid="0">
      <p:cViewPr varScale="1">
        <p:scale>
          <a:sx n="84" d="100"/>
          <a:sy n="84" d="100"/>
        </p:scale>
        <p:origin x="379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xml"/><Relationship Id="rId1" Type="http://schemas.microsoft.com/office/2011/relationships/chartStyle" Target="styl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5.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7.xlsx"/><Relationship Id="rId1" Type="http://schemas.openxmlformats.org/officeDocument/2006/relationships/themeOverride" Target="../theme/themeOverride6.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package" Target="../embeddings/Microsoft_Excel_Worksheet8.xlsx"/><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CA" dirty="0">
                <a:latin typeface="Arial" panose="020B0604020202020204" pitchFamily="34" charset="0"/>
                <a:cs typeface="Arial" panose="020B0604020202020204" pitchFamily="34" charset="0"/>
              </a:rPr>
              <a:t>Employees</a:t>
            </a:r>
          </a:p>
        </c:rich>
      </c:tx>
      <c:layout>
        <c:manualLayout>
          <c:xMode val="edge"/>
          <c:yMode val="edge"/>
          <c:x val="0.41320938379598976"/>
          <c:y val="0"/>
        </c:manualLayout>
      </c:layout>
      <c:overlay val="0"/>
    </c:title>
    <c:autoTitleDeleted val="0"/>
    <c:plotArea>
      <c:layout>
        <c:manualLayout>
          <c:layoutTarget val="inner"/>
          <c:xMode val="edge"/>
          <c:yMode val="edge"/>
          <c:x val="0.2887977874548267"/>
          <c:y val="6.6980935719227974E-2"/>
          <c:w val="0.66193419561932065"/>
          <c:h val="0.93301899777056685"/>
        </c:manualLayout>
      </c:layout>
      <c:barChart>
        <c:barDir val="bar"/>
        <c:grouping val="clustered"/>
        <c:varyColors val="0"/>
        <c:ser>
          <c:idx val="0"/>
          <c:order val="0"/>
          <c:tx>
            <c:strRef>
              <c:f>Sheet1!$B$1</c:f>
              <c:strCache>
                <c:ptCount val="1"/>
                <c:pt idx="0">
                  <c:v>Column2</c:v>
                </c:pt>
              </c:strCache>
            </c:strRef>
          </c:tx>
          <c:spPr>
            <a:solidFill>
              <a:srgbClr val="4F2684"/>
            </a:solidFill>
            <a:ln w="28575">
              <a:solidFill>
                <a:sysClr val="windowText" lastClr="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Medical certificate required</c:v>
                </c:pt>
                <c:pt idx="1">
                  <c:v>Formal assessment required</c:v>
                </c:pt>
              </c:strCache>
            </c:strRef>
          </c:cat>
          <c:val>
            <c:numRef>
              <c:f>Sheet1!$B$2:$B$3</c:f>
              <c:numCache>
                <c:formatCode>0%</c:formatCode>
                <c:ptCount val="2"/>
                <c:pt idx="0">
                  <c:v>0.77</c:v>
                </c:pt>
                <c:pt idx="1">
                  <c:v>0.34</c:v>
                </c:pt>
              </c:numCache>
            </c:numRef>
          </c:val>
          <c:extLst>
            <c:ext xmlns:c16="http://schemas.microsoft.com/office/drawing/2014/chart" uri="{C3380CC4-5D6E-409C-BE32-E72D297353CC}">
              <c16:uniqueId val="{00000000-03E5-4ADF-AA5D-8D42A88F8A5B}"/>
            </c:ext>
          </c:extLst>
        </c:ser>
        <c:dLbls>
          <c:showLegendKey val="0"/>
          <c:showVal val="0"/>
          <c:showCatName val="0"/>
          <c:showSerName val="0"/>
          <c:showPercent val="0"/>
          <c:showBubbleSize val="0"/>
        </c:dLbls>
        <c:gapWidth val="55"/>
        <c:axId val="248795024"/>
        <c:axId val="248796200"/>
      </c:barChart>
      <c:catAx>
        <c:axId val="248795024"/>
        <c:scaling>
          <c:orientation val="maxMin"/>
        </c:scaling>
        <c:delete val="0"/>
        <c:axPos val="l"/>
        <c:numFmt formatCode="General" sourceLinked="1"/>
        <c:majorTickMark val="out"/>
        <c:minorTickMark val="none"/>
        <c:tickLblPos val="nextTo"/>
        <c:spPr>
          <a:ln>
            <a:noFill/>
          </a:ln>
        </c:spPr>
        <c:txPr>
          <a:bodyPr/>
          <a:lstStyle/>
          <a:p>
            <a:pPr>
              <a:defRPr>
                <a:latin typeface="Arial" panose="020B0604020202020204" pitchFamily="34" charset="0"/>
                <a:cs typeface="Arial" panose="020B0604020202020204" pitchFamily="34" charset="0"/>
              </a:defRPr>
            </a:pPr>
            <a:endParaRPr lang="en-US"/>
          </a:p>
        </c:txPr>
        <c:crossAx val="248796200"/>
        <c:crosses val="autoZero"/>
        <c:auto val="1"/>
        <c:lblAlgn val="ctr"/>
        <c:lblOffset val="100"/>
        <c:noMultiLvlLbl val="0"/>
      </c:catAx>
      <c:valAx>
        <c:axId val="248796200"/>
        <c:scaling>
          <c:orientation val="minMax"/>
          <c:max val="1"/>
        </c:scaling>
        <c:delete val="1"/>
        <c:axPos val="t"/>
        <c:numFmt formatCode="0%" sourceLinked="1"/>
        <c:majorTickMark val="out"/>
        <c:minorTickMark val="none"/>
        <c:tickLblPos val="nextTo"/>
        <c:crossAx val="248795024"/>
        <c:crosses val="autoZero"/>
        <c:crossBetween val="between"/>
      </c:valAx>
      <c:spPr>
        <a:noFill/>
        <a:ln w="25377">
          <a:noFill/>
        </a:ln>
      </c:spPr>
    </c:plotArea>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CA" dirty="0">
                <a:latin typeface="Arial" panose="020B0604020202020204" pitchFamily="34" charset="0"/>
                <a:cs typeface="Arial" panose="020B0604020202020204" pitchFamily="34" charset="0"/>
              </a:rPr>
              <a:t>Supervisors</a:t>
            </a:r>
          </a:p>
        </c:rich>
      </c:tx>
      <c:layout>
        <c:manualLayout>
          <c:xMode val="edge"/>
          <c:yMode val="edge"/>
          <c:x val="0.38472269399688996"/>
          <c:y val="0"/>
        </c:manualLayout>
      </c:layout>
      <c:overlay val="0"/>
    </c:title>
    <c:autoTitleDeleted val="0"/>
    <c:plotArea>
      <c:layout>
        <c:manualLayout>
          <c:layoutTarget val="inner"/>
          <c:xMode val="edge"/>
          <c:yMode val="edge"/>
          <c:x val="0.2887977874548267"/>
          <c:y val="7.1713998946266538E-2"/>
          <c:w val="0.66193419561932065"/>
          <c:h val="0.92828600105373349"/>
        </c:manualLayout>
      </c:layout>
      <c:barChart>
        <c:barDir val="bar"/>
        <c:grouping val="clustered"/>
        <c:varyColors val="0"/>
        <c:ser>
          <c:idx val="0"/>
          <c:order val="0"/>
          <c:tx>
            <c:strRef>
              <c:f>Sheet1!$B$1</c:f>
              <c:strCache>
                <c:ptCount val="1"/>
                <c:pt idx="0">
                  <c:v>Column2</c:v>
                </c:pt>
              </c:strCache>
            </c:strRef>
          </c:tx>
          <c:spPr>
            <a:solidFill>
              <a:srgbClr val="F79B1A"/>
            </a:solidFill>
            <a:ln w="25400">
              <a:solidFill>
                <a:srgbClr val="000000"/>
              </a:solidFill>
            </a:ln>
          </c:spPr>
          <c:invertIfNegative val="0"/>
          <c:dPt>
            <c:idx val="0"/>
            <c:invertIfNegative val="0"/>
            <c:bubble3D val="0"/>
            <c:spPr>
              <a:solidFill>
                <a:srgbClr val="F79B1A"/>
              </a:solidFill>
              <a:ln w="28575">
                <a:solidFill>
                  <a:srgbClr val="000000"/>
                </a:solidFill>
              </a:ln>
            </c:spPr>
            <c:extLst>
              <c:ext xmlns:c16="http://schemas.microsoft.com/office/drawing/2014/chart" uri="{C3380CC4-5D6E-409C-BE32-E72D297353CC}">
                <c16:uniqueId val="{00000002-FF9B-4B8D-AF24-177DEF0F299C}"/>
              </c:ext>
            </c:extLst>
          </c:dPt>
          <c:dPt>
            <c:idx val="1"/>
            <c:invertIfNegative val="0"/>
            <c:bubble3D val="0"/>
            <c:spPr>
              <a:solidFill>
                <a:srgbClr val="F79B1A"/>
              </a:solidFill>
              <a:ln w="28575">
                <a:solidFill>
                  <a:srgbClr val="000000"/>
                </a:solidFill>
              </a:ln>
            </c:spPr>
            <c:extLst>
              <c:ext xmlns:c16="http://schemas.microsoft.com/office/drawing/2014/chart" uri="{C3380CC4-5D6E-409C-BE32-E72D297353CC}">
                <c16:uniqueId val="{00000000-FD84-4424-8926-6815556F9927}"/>
              </c:ext>
            </c:extLst>
          </c:dPt>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Medical certificate</c:v>
                </c:pt>
                <c:pt idx="1">
                  <c:v>Formal assessment</c:v>
                </c:pt>
              </c:strCache>
            </c:strRef>
          </c:cat>
          <c:val>
            <c:numRef>
              <c:f>Sheet1!$B$2:$B$3</c:f>
              <c:numCache>
                <c:formatCode>0%</c:formatCode>
                <c:ptCount val="2"/>
                <c:pt idx="0">
                  <c:v>0.79</c:v>
                </c:pt>
                <c:pt idx="1">
                  <c:v>0.41</c:v>
                </c:pt>
              </c:numCache>
            </c:numRef>
          </c:val>
          <c:extLst>
            <c:ext xmlns:c16="http://schemas.microsoft.com/office/drawing/2014/chart" uri="{C3380CC4-5D6E-409C-BE32-E72D297353CC}">
              <c16:uniqueId val="{00000000-FBCB-4F00-9869-A5144DDCF1E8}"/>
            </c:ext>
          </c:extLst>
        </c:ser>
        <c:dLbls>
          <c:showLegendKey val="0"/>
          <c:showVal val="0"/>
          <c:showCatName val="0"/>
          <c:showSerName val="0"/>
          <c:showPercent val="0"/>
          <c:showBubbleSize val="0"/>
        </c:dLbls>
        <c:gapWidth val="55"/>
        <c:axId val="248801296"/>
        <c:axId val="248795416"/>
      </c:barChart>
      <c:catAx>
        <c:axId val="248801296"/>
        <c:scaling>
          <c:orientation val="maxMin"/>
        </c:scaling>
        <c:delete val="1"/>
        <c:axPos val="l"/>
        <c:numFmt formatCode="General" sourceLinked="1"/>
        <c:majorTickMark val="out"/>
        <c:minorTickMark val="none"/>
        <c:tickLblPos val="nextTo"/>
        <c:crossAx val="248795416"/>
        <c:crosses val="autoZero"/>
        <c:auto val="1"/>
        <c:lblAlgn val="ctr"/>
        <c:lblOffset val="100"/>
        <c:noMultiLvlLbl val="0"/>
      </c:catAx>
      <c:valAx>
        <c:axId val="248795416"/>
        <c:scaling>
          <c:orientation val="minMax"/>
          <c:max val="1"/>
        </c:scaling>
        <c:delete val="1"/>
        <c:axPos val="t"/>
        <c:numFmt formatCode="0%" sourceLinked="1"/>
        <c:majorTickMark val="out"/>
        <c:minorTickMark val="none"/>
        <c:tickLblPos val="nextTo"/>
        <c:crossAx val="248801296"/>
        <c:crosses val="autoZero"/>
        <c:crossBetween val="between"/>
      </c:valAx>
      <c:spPr>
        <a:noFill/>
        <a:ln w="25377">
          <a:noFill/>
        </a:ln>
      </c:spPr>
    </c:plotArea>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800" b="1" dirty="0">
                <a:effectLst/>
                <a:latin typeface="Arial" panose="020B0604020202020204" pitchFamily="34" charset="0"/>
                <a:cs typeface="Arial" panose="020B0604020202020204" pitchFamily="34" charset="0"/>
              </a:rPr>
              <a:t>Wait </a:t>
            </a:r>
            <a:r>
              <a:rPr lang="en-US" sz="1800" b="1" i="0" u="none" strike="noStrike" kern="1200" baseline="0" dirty="0">
                <a:solidFill>
                  <a:srgbClr val="4E2683"/>
                </a:solidFill>
                <a:effectLst/>
                <a:latin typeface="Arial" panose="020B0604020202020204" pitchFamily="34" charset="0"/>
                <a:ea typeface="Verdana" pitchFamily="34" charset="0"/>
                <a:cs typeface="Arial" panose="020B0604020202020204" pitchFamily="34" charset="0"/>
              </a:rPr>
              <a:t>time for formal assessment</a:t>
            </a:r>
            <a:endParaRPr lang="en-CA" sz="1800" b="1" i="0" u="none" strike="noStrike" kern="1200" baseline="0" dirty="0">
              <a:solidFill>
                <a:srgbClr val="4E2683"/>
              </a:solidFill>
              <a:effectLst/>
              <a:latin typeface="Arial" panose="020B0604020202020204" pitchFamily="34" charset="0"/>
              <a:ea typeface="Verdana" pitchFamily="34" charset="0"/>
              <a:cs typeface="Arial" panose="020B0604020202020204" pitchFamily="34" charset="0"/>
            </a:endParaRPr>
          </a:p>
        </c:rich>
      </c:tx>
      <c:layout>
        <c:manualLayout>
          <c:xMode val="edge"/>
          <c:yMode val="edge"/>
          <c:x val="0.2635126666191302"/>
          <c:y val="0"/>
        </c:manualLayout>
      </c:layout>
      <c:overlay val="0"/>
    </c:title>
    <c:autoTitleDeleted val="0"/>
    <c:plotArea>
      <c:layout>
        <c:manualLayout>
          <c:layoutTarget val="inner"/>
          <c:xMode val="edge"/>
          <c:yMode val="edge"/>
          <c:x val="0.41801411031559138"/>
          <c:y val="0.10702355717095978"/>
          <c:w val="0.58198583152471828"/>
          <c:h val="0.74974773458669575"/>
        </c:manualLayout>
      </c:layout>
      <c:barChart>
        <c:barDir val="bar"/>
        <c:grouping val="clustered"/>
        <c:varyColors val="0"/>
        <c:ser>
          <c:idx val="0"/>
          <c:order val="0"/>
          <c:tx>
            <c:strRef>
              <c:f>Sheet1!$B$1</c:f>
              <c:strCache>
                <c:ptCount val="1"/>
                <c:pt idx="0">
                  <c:v>Employees</c:v>
                </c:pt>
              </c:strCache>
            </c:strRef>
          </c:tx>
          <c:spPr>
            <a:solidFill>
              <a:schemeClr val="tx1"/>
            </a:solidFill>
            <a:ln w="28575">
              <a:solidFill>
                <a:srgbClr val="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Less than 2 weeks </c:v>
                </c:pt>
                <c:pt idx="1">
                  <c:v>2 weeks to less than 2 months</c:v>
                </c:pt>
                <c:pt idx="2">
                  <c:v>2 months to less than 6 months</c:v>
                </c:pt>
                <c:pt idx="3">
                  <c:v>6 months or more</c:v>
                </c:pt>
              </c:strCache>
            </c:strRef>
          </c:cat>
          <c:val>
            <c:numRef>
              <c:f>Sheet1!$B$2:$B$5</c:f>
              <c:numCache>
                <c:formatCode>0%</c:formatCode>
                <c:ptCount val="4"/>
                <c:pt idx="0">
                  <c:v>0.22</c:v>
                </c:pt>
                <c:pt idx="1">
                  <c:v>0.44999999999999996</c:v>
                </c:pt>
                <c:pt idx="2">
                  <c:v>0.21</c:v>
                </c:pt>
                <c:pt idx="3">
                  <c:v>0.12</c:v>
                </c:pt>
              </c:numCache>
            </c:numRef>
          </c:val>
          <c:extLst>
            <c:ext xmlns:c16="http://schemas.microsoft.com/office/drawing/2014/chart" uri="{C3380CC4-5D6E-409C-BE32-E72D297353CC}">
              <c16:uniqueId val="{00000002-6D35-4890-9E55-F8B8FD5C21F0}"/>
            </c:ext>
          </c:extLst>
        </c:ser>
        <c:ser>
          <c:idx val="1"/>
          <c:order val="1"/>
          <c:tx>
            <c:strRef>
              <c:f>Sheet1!$C$1</c:f>
              <c:strCache>
                <c:ptCount val="1"/>
                <c:pt idx="0">
                  <c:v>Supervisors</c:v>
                </c:pt>
              </c:strCache>
            </c:strRef>
          </c:tx>
          <c:spPr>
            <a:solidFill>
              <a:srgbClr val="F79B1A"/>
            </a:solidFill>
            <a:ln w="25400">
              <a:solidFill>
                <a:srgbClr val="000000"/>
              </a:solidFill>
            </a:ln>
          </c:spPr>
          <c:invertIfNegative val="0"/>
          <c:dLbls>
            <c:spPr>
              <a:noFill/>
              <a:ln>
                <a:noFill/>
              </a:ln>
              <a:effectLst/>
            </c:spPr>
            <c:txPr>
              <a:bodyPr wrap="square" lIns="38100" tIns="19050" rIns="38100" bIns="19050" anchor="ctr">
                <a:spAutoFit/>
              </a:bodyPr>
              <a:lstStyle/>
              <a:p>
                <a:pPr>
                  <a:defRPr>
                    <a:solidFill>
                      <a:schemeClr val="tx1"/>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Less than 2 weeks </c:v>
                </c:pt>
                <c:pt idx="1">
                  <c:v>2 weeks to less than 2 months</c:v>
                </c:pt>
                <c:pt idx="2">
                  <c:v>2 months to less than 6 months</c:v>
                </c:pt>
                <c:pt idx="3">
                  <c:v>6 months or more</c:v>
                </c:pt>
              </c:strCache>
            </c:strRef>
          </c:cat>
          <c:val>
            <c:numRef>
              <c:f>Sheet1!$C$2:$C$5</c:f>
              <c:numCache>
                <c:formatCode>0%</c:formatCode>
                <c:ptCount val="4"/>
                <c:pt idx="0">
                  <c:v>0.19</c:v>
                </c:pt>
                <c:pt idx="1">
                  <c:v>0.52</c:v>
                </c:pt>
                <c:pt idx="2">
                  <c:v>0.22</c:v>
                </c:pt>
                <c:pt idx="3">
                  <c:v>7.0000000000000007E-2</c:v>
                </c:pt>
              </c:numCache>
            </c:numRef>
          </c:val>
          <c:extLst>
            <c:ext xmlns:c16="http://schemas.microsoft.com/office/drawing/2014/chart" uri="{C3380CC4-5D6E-409C-BE32-E72D297353CC}">
              <c16:uniqueId val="{00000005-6D35-4890-9E55-F8B8FD5C21F0}"/>
            </c:ext>
          </c:extLst>
        </c:ser>
        <c:dLbls>
          <c:dLblPos val="outEnd"/>
          <c:showLegendKey val="0"/>
          <c:showVal val="1"/>
          <c:showCatName val="0"/>
          <c:showSerName val="0"/>
          <c:showPercent val="0"/>
          <c:showBubbleSize val="0"/>
        </c:dLbls>
        <c:gapWidth val="50"/>
        <c:axId val="248798552"/>
        <c:axId val="248798944"/>
      </c:barChart>
      <c:catAx>
        <c:axId val="248798552"/>
        <c:scaling>
          <c:orientation val="maxMin"/>
        </c:scaling>
        <c:delete val="0"/>
        <c:axPos val="l"/>
        <c:numFmt formatCode="General" sourceLinked="1"/>
        <c:majorTickMark val="none"/>
        <c:minorTickMark val="none"/>
        <c:tickLblPos val="nextTo"/>
        <c:spPr>
          <a:ln>
            <a:noFill/>
          </a:ln>
        </c:spPr>
        <c:txPr>
          <a:bodyPr/>
          <a:lstStyle/>
          <a:p>
            <a:pPr>
              <a:defRPr>
                <a:latin typeface="Arial" panose="020B0604020202020204" pitchFamily="34" charset="0"/>
                <a:cs typeface="Arial" panose="020B0604020202020204" pitchFamily="34" charset="0"/>
              </a:defRPr>
            </a:pPr>
            <a:endParaRPr lang="en-US"/>
          </a:p>
        </c:txPr>
        <c:crossAx val="248798944"/>
        <c:crosses val="autoZero"/>
        <c:auto val="1"/>
        <c:lblAlgn val="ctr"/>
        <c:lblOffset val="100"/>
        <c:noMultiLvlLbl val="0"/>
      </c:catAx>
      <c:valAx>
        <c:axId val="248798944"/>
        <c:scaling>
          <c:orientation val="minMax"/>
          <c:max val="0.9"/>
          <c:min val="0"/>
        </c:scaling>
        <c:delete val="1"/>
        <c:axPos val="t"/>
        <c:numFmt formatCode="0%" sourceLinked="1"/>
        <c:majorTickMark val="out"/>
        <c:minorTickMark val="none"/>
        <c:tickLblPos val="nextTo"/>
        <c:crossAx val="248798552"/>
        <c:crosses val="autoZero"/>
        <c:crossBetween val="between"/>
        <c:majorUnit val="0.1"/>
      </c:valAx>
      <c:spPr>
        <a:noFill/>
        <a:ln w="25377">
          <a:noFill/>
        </a:ln>
      </c:spPr>
    </c:plotArea>
    <c:legend>
      <c:legendPos val="r"/>
      <c:layout>
        <c:manualLayout>
          <c:xMode val="edge"/>
          <c:yMode val="edge"/>
          <c:x val="0.61304879584115091"/>
          <c:y val="0.70207134398251869"/>
          <c:w val="0.20594898814112994"/>
          <c:h val="0.12482056534820407"/>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800" b="1" dirty="0">
                <a:effectLst/>
                <a:latin typeface="Arial" panose="020B0604020202020204" pitchFamily="34" charset="0"/>
                <a:cs typeface="Arial" panose="020B0604020202020204" pitchFamily="34" charset="0"/>
              </a:rPr>
              <a:t>Wait time </a:t>
            </a:r>
            <a:r>
              <a:rPr lang="en-US" sz="1800" b="1" i="0" u="none" strike="noStrike" kern="1200" baseline="0" dirty="0">
                <a:solidFill>
                  <a:srgbClr val="4E2683"/>
                </a:solidFill>
                <a:effectLst/>
                <a:latin typeface="Arial" panose="020B0604020202020204" pitchFamily="34" charset="0"/>
                <a:ea typeface="Verdana" pitchFamily="34" charset="0"/>
                <a:cs typeface="Arial" panose="020B0604020202020204" pitchFamily="34" charset="0"/>
              </a:rPr>
              <a:t>for decision on accommodation request after all required information was provided</a:t>
            </a:r>
            <a:endParaRPr lang="en-CA" sz="1800" b="1" i="0" u="none" strike="noStrike" kern="1200" baseline="0" dirty="0">
              <a:solidFill>
                <a:srgbClr val="4E2683"/>
              </a:solidFill>
              <a:effectLst/>
              <a:latin typeface="Arial" panose="020B0604020202020204" pitchFamily="34" charset="0"/>
              <a:ea typeface="Verdana" pitchFamily="34" charset="0"/>
              <a:cs typeface="Arial" panose="020B0604020202020204" pitchFamily="34" charset="0"/>
            </a:endParaRPr>
          </a:p>
        </c:rich>
      </c:tx>
      <c:layout>
        <c:manualLayout>
          <c:xMode val="edge"/>
          <c:yMode val="edge"/>
          <c:x val="8.4025815659412889E-2"/>
          <c:y val="0"/>
        </c:manualLayout>
      </c:layout>
      <c:overlay val="0"/>
    </c:title>
    <c:autoTitleDeleted val="0"/>
    <c:plotArea>
      <c:layout>
        <c:manualLayout>
          <c:layoutTarget val="inner"/>
          <c:xMode val="edge"/>
          <c:yMode val="edge"/>
          <c:x val="0.41801411031559138"/>
          <c:y val="0.10702355717095978"/>
          <c:w val="0.58198583152471828"/>
          <c:h val="0.75064994326841683"/>
        </c:manualLayout>
      </c:layout>
      <c:barChart>
        <c:barDir val="bar"/>
        <c:grouping val="clustered"/>
        <c:varyColors val="0"/>
        <c:ser>
          <c:idx val="0"/>
          <c:order val="0"/>
          <c:tx>
            <c:strRef>
              <c:f>Sheet1!$B$1</c:f>
              <c:strCache>
                <c:ptCount val="1"/>
                <c:pt idx="0">
                  <c:v>Employees</c:v>
                </c:pt>
              </c:strCache>
            </c:strRef>
          </c:tx>
          <c:spPr>
            <a:solidFill>
              <a:schemeClr val="tx1"/>
            </a:solidFill>
            <a:ln w="28575">
              <a:solidFill>
                <a:srgbClr val="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Less than 2 weeks </c:v>
                </c:pt>
                <c:pt idx="1">
                  <c:v>2 weeks to less than 2 months</c:v>
                </c:pt>
                <c:pt idx="2">
                  <c:v>2 months to less than 6 months</c:v>
                </c:pt>
                <c:pt idx="3">
                  <c:v>6 months or more</c:v>
                </c:pt>
              </c:strCache>
            </c:strRef>
          </c:cat>
          <c:val>
            <c:numRef>
              <c:f>Sheet1!$B$2:$B$5</c:f>
              <c:numCache>
                <c:formatCode>0%</c:formatCode>
                <c:ptCount val="4"/>
                <c:pt idx="0">
                  <c:v>0.34</c:v>
                </c:pt>
                <c:pt idx="1">
                  <c:v>0.32</c:v>
                </c:pt>
                <c:pt idx="2">
                  <c:v>0.15</c:v>
                </c:pt>
                <c:pt idx="3">
                  <c:v>0.19</c:v>
                </c:pt>
              </c:numCache>
            </c:numRef>
          </c:val>
          <c:extLst>
            <c:ext xmlns:c16="http://schemas.microsoft.com/office/drawing/2014/chart" uri="{C3380CC4-5D6E-409C-BE32-E72D297353CC}">
              <c16:uniqueId val="{00000000-AEE1-4AB4-9D15-FFFDAC66EA0D}"/>
            </c:ext>
          </c:extLst>
        </c:ser>
        <c:ser>
          <c:idx val="1"/>
          <c:order val="1"/>
          <c:tx>
            <c:strRef>
              <c:f>Sheet1!$C$1</c:f>
              <c:strCache>
                <c:ptCount val="1"/>
                <c:pt idx="0">
                  <c:v>Supervisors</c:v>
                </c:pt>
              </c:strCache>
            </c:strRef>
          </c:tx>
          <c:spPr>
            <a:solidFill>
              <a:srgbClr val="F79B1A"/>
            </a:solidFill>
            <a:ln w="25400">
              <a:solidFill>
                <a:srgbClr val="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Less than 2 weeks </c:v>
                </c:pt>
                <c:pt idx="1">
                  <c:v>2 weeks to less than 2 months</c:v>
                </c:pt>
                <c:pt idx="2">
                  <c:v>2 months to less than 6 months</c:v>
                </c:pt>
                <c:pt idx="3">
                  <c:v>6 months or more</c:v>
                </c:pt>
              </c:strCache>
            </c:strRef>
          </c:cat>
          <c:val>
            <c:numRef>
              <c:f>Sheet1!$C$2:$C$5</c:f>
              <c:numCache>
                <c:formatCode>0%</c:formatCode>
                <c:ptCount val="4"/>
                <c:pt idx="0">
                  <c:v>0.41</c:v>
                </c:pt>
                <c:pt idx="1">
                  <c:v>0.4</c:v>
                </c:pt>
                <c:pt idx="2">
                  <c:v>0.12</c:v>
                </c:pt>
                <c:pt idx="3">
                  <c:v>7.0000000000000007E-2</c:v>
                </c:pt>
              </c:numCache>
            </c:numRef>
          </c:val>
          <c:extLst>
            <c:ext xmlns:c16="http://schemas.microsoft.com/office/drawing/2014/chart" uri="{C3380CC4-5D6E-409C-BE32-E72D297353CC}">
              <c16:uniqueId val="{00000001-AEE1-4AB4-9D15-FFFDAC66EA0D}"/>
            </c:ext>
          </c:extLst>
        </c:ser>
        <c:dLbls>
          <c:dLblPos val="outEnd"/>
          <c:showLegendKey val="0"/>
          <c:showVal val="1"/>
          <c:showCatName val="0"/>
          <c:showSerName val="0"/>
          <c:showPercent val="0"/>
          <c:showBubbleSize val="0"/>
        </c:dLbls>
        <c:gapWidth val="50"/>
        <c:axId val="248800120"/>
        <c:axId val="248800512"/>
      </c:barChart>
      <c:catAx>
        <c:axId val="248800120"/>
        <c:scaling>
          <c:orientation val="maxMin"/>
        </c:scaling>
        <c:delete val="0"/>
        <c:axPos val="l"/>
        <c:numFmt formatCode="General" sourceLinked="1"/>
        <c:majorTickMark val="none"/>
        <c:minorTickMark val="none"/>
        <c:tickLblPos val="nextTo"/>
        <c:spPr>
          <a:ln>
            <a:noFill/>
          </a:ln>
        </c:spPr>
        <c:txPr>
          <a:bodyPr/>
          <a:lstStyle/>
          <a:p>
            <a:pPr>
              <a:defRPr>
                <a:latin typeface="Arial" panose="020B0604020202020204" pitchFamily="34" charset="0"/>
                <a:cs typeface="Arial" panose="020B0604020202020204" pitchFamily="34" charset="0"/>
              </a:defRPr>
            </a:pPr>
            <a:endParaRPr lang="en-US"/>
          </a:p>
        </c:txPr>
        <c:crossAx val="248800512"/>
        <c:crosses val="autoZero"/>
        <c:auto val="1"/>
        <c:lblAlgn val="ctr"/>
        <c:lblOffset val="100"/>
        <c:noMultiLvlLbl val="0"/>
      </c:catAx>
      <c:valAx>
        <c:axId val="248800512"/>
        <c:scaling>
          <c:orientation val="minMax"/>
          <c:max val="0.9"/>
          <c:min val="0"/>
        </c:scaling>
        <c:delete val="1"/>
        <c:axPos val="t"/>
        <c:numFmt formatCode="0%" sourceLinked="1"/>
        <c:majorTickMark val="out"/>
        <c:minorTickMark val="none"/>
        <c:tickLblPos val="nextTo"/>
        <c:crossAx val="248800120"/>
        <c:crosses val="autoZero"/>
        <c:crossBetween val="between"/>
        <c:majorUnit val="0.1"/>
      </c:valAx>
      <c:spPr>
        <a:noFill/>
        <a:ln w="25377">
          <a:noFill/>
        </a:ln>
      </c:spPr>
    </c:plotArea>
    <c:legend>
      <c:legendPos val="r"/>
      <c:layout>
        <c:manualLayout>
          <c:xMode val="edge"/>
          <c:yMode val="edge"/>
          <c:x val="0.61658617958099549"/>
          <c:y val="0.73062150697173434"/>
          <c:w val="0.24486020927942101"/>
          <c:h val="0.12575784902148346"/>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ontserrat" panose="00000500000000000000"/>
                <a:ea typeface="+mn-ea"/>
                <a:cs typeface="+mn-cs"/>
              </a:defRPr>
            </a:pPr>
            <a:r>
              <a:rPr lang="en-US" sz="1800" b="1" dirty="0">
                <a:solidFill>
                  <a:srgbClr val="4F2684"/>
                </a:solidFill>
                <a:effectLst/>
                <a:latin typeface="Arial" panose="020B0604020202020204" pitchFamily="34" charset="0"/>
                <a:cs typeface="Arial" panose="020B0604020202020204" pitchFamily="34" charset="0"/>
              </a:rPr>
              <a:t>Number of requests handled by supervisors in last 3 years</a:t>
            </a:r>
            <a:endParaRPr lang="en-CA" sz="1800" dirty="0">
              <a:solidFill>
                <a:srgbClr val="4F2684"/>
              </a:solidFill>
              <a:effectLst/>
              <a:latin typeface="Arial" panose="020B0604020202020204" pitchFamily="34" charset="0"/>
              <a:cs typeface="Arial" panose="020B0604020202020204" pitchFamily="34" charset="0"/>
            </a:endParaRPr>
          </a:p>
        </c:rich>
      </c:tx>
      <c:layout>
        <c:manualLayout>
          <c:xMode val="edge"/>
          <c:yMode val="edge"/>
          <c:x val="0.17442311798917207"/>
          <c:y val="0"/>
        </c:manualLayout>
      </c:layout>
      <c:overlay val="0"/>
    </c:title>
    <c:autoTitleDeleted val="0"/>
    <c:plotArea>
      <c:layout>
        <c:manualLayout>
          <c:layoutTarget val="inner"/>
          <c:xMode val="edge"/>
          <c:yMode val="edge"/>
          <c:x val="4.2035160862994456E-2"/>
          <c:y val="0.20301277393097958"/>
          <c:w val="0.93199957084029394"/>
          <c:h val="0.59568283602395788"/>
        </c:manualLayout>
      </c:layout>
      <c:barChart>
        <c:barDir val="col"/>
        <c:grouping val="clustered"/>
        <c:varyColors val="0"/>
        <c:ser>
          <c:idx val="0"/>
          <c:order val="0"/>
          <c:tx>
            <c:strRef>
              <c:f>Sheet1!$B$1</c:f>
              <c:strCache>
                <c:ptCount val="1"/>
                <c:pt idx="0">
                  <c:v>#</c:v>
                </c:pt>
              </c:strCache>
            </c:strRef>
          </c:tx>
          <c:spPr>
            <a:solidFill>
              <a:schemeClr val="accent1"/>
            </a:solidFill>
            <a:ln w="28575">
              <a:solidFill>
                <a:srgbClr val="000000"/>
              </a:solidFill>
            </a:ln>
            <a:effectLst/>
          </c:spPr>
          <c:invertIfNegative val="0"/>
          <c:dPt>
            <c:idx val="0"/>
            <c:invertIfNegative val="0"/>
            <c:bubble3D val="0"/>
            <c:extLst>
              <c:ext xmlns:c16="http://schemas.microsoft.com/office/drawing/2014/chart" uri="{C3380CC4-5D6E-409C-BE32-E72D297353CC}">
                <c16:uniqueId val="{00000000-9F88-48FA-B6DA-486955571D55}"/>
              </c:ext>
            </c:extLst>
          </c:dPt>
          <c:dPt>
            <c:idx val="1"/>
            <c:invertIfNegative val="0"/>
            <c:bubble3D val="0"/>
            <c:extLst>
              <c:ext xmlns:c16="http://schemas.microsoft.com/office/drawing/2014/chart" uri="{C3380CC4-5D6E-409C-BE32-E72D297353CC}">
                <c16:uniqueId val="{00000001-9F88-48FA-B6DA-486955571D55}"/>
              </c:ext>
            </c:extLst>
          </c:dPt>
          <c:dPt>
            <c:idx val="2"/>
            <c:invertIfNegative val="0"/>
            <c:bubble3D val="0"/>
            <c:extLst>
              <c:ext xmlns:c16="http://schemas.microsoft.com/office/drawing/2014/chart" uri="{C3380CC4-5D6E-409C-BE32-E72D297353CC}">
                <c16:uniqueId val="{00000002-9F88-48FA-B6DA-486955571D55}"/>
              </c:ext>
            </c:extLst>
          </c:dPt>
          <c:dPt>
            <c:idx val="3"/>
            <c:invertIfNegative val="0"/>
            <c:bubble3D val="0"/>
            <c:extLst>
              <c:ext xmlns:c16="http://schemas.microsoft.com/office/drawing/2014/chart" uri="{C3380CC4-5D6E-409C-BE32-E72D297353CC}">
                <c16:uniqueId val="{00000003-9F88-48FA-B6DA-486955571D55}"/>
              </c:ext>
            </c:extLst>
          </c:dPt>
          <c:dPt>
            <c:idx val="4"/>
            <c:invertIfNegative val="0"/>
            <c:bubble3D val="0"/>
            <c:extLst>
              <c:ext xmlns:c16="http://schemas.microsoft.com/office/drawing/2014/chart" uri="{C3380CC4-5D6E-409C-BE32-E72D297353CC}">
                <c16:uniqueId val="{00000004-9F88-48FA-B6DA-486955571D55}"/>
              </c:ext>
            </c:extLst>
          </c:dPt>
          <c:dPt>
            <c:idx val="6"/>
            <c:invertIfNegative val="0"/>
            <c:bubble3D val="0"/>
            <c:extLst>
              <c:ext xmlns:c16="http://schemas.microsoft.com/office/drawing/2014/chart" uri="{C3380CC4-5D6E-409C-BE32-E72D297353CC}">
                <c16:uniqueId val="{00000005-9F88-48FA-B6DA-486955571D55}"/>
              </c:ext>
            </c:extLst>
          </c:dPt>
          <c:dPt>
            <c:idx val="7"/>
            <c:invertIfNegative val="0"/>
            <c:bubble3D val="0"/>
            <c:extLst>
              <c:ext xmlns:c16="http://schemas.microsoft.com/office/drawing/2014/chart" uri="{C3380CC4-5D6E-409C-BE32-E72D297353CC}">
                <c16:uniqueId val="{00000006-9F88-48FA-B6DA-486955571D55}"/>
              </c:ext>
            </c:extLst>
          </c:dPt>
          <c:dPt>
            <c:idx val="8"/>
            <c:invertIfNegative val="0"/>
            <c:bubble3D val="0"/>
            <c:extLst>
              <c:ext xmlns:c16="http://schemas.microsoft.com/office/drawing/2014/chart" uri="{C3380CC4-5D6E-409C-BE32-E72D297353CC}">
                <c16:uniqueId val="{00000007-9F88-48FA-B6DA-486955571D55}"/>
              </c:ext>
            </c:extLst>
          </c:dPt>
          <c:dPt>
            <c:idx val="9"/>
            <c:invertIfNegative val="0"/>
            <c:bubble3D val="0"/>
            <c:extLst>
              <c:ext xmlns:c16="http://schemas.microsoft.com/office/drawing/2014/chart" uri="{C3380CC4-5D6E-409C-BE32-E72D297353CC}">
                <c16:uniqueId val="{00000008-9F88-48FA-B6DA-486955571D55}"/>
              </c:ext>
            </c:extLst>
          </c:dPt>
          <c:dPt>
            <c:idx val="10"/>
            <c:invertIfNegative val="0"/>
            <c:bubble3D val="0"/>
            <c:extLst>
              <c:ext xmlns:c16="http://schemas.microsoft.com/office/drawing/2014/chart" uri="{C3380CC4-5D6E-409C-BE32-E72D297353CC}">
                <c16:uniqueId val="{00000009-9F88-48FA-B6DA-486955571D55}"/>
              </c:ext>
            </c:extLst>
          </c:dPt>
          <c:dPt>
            <c:idx val="11"/>
            <c:invertIfNegative val="0"/>
            <c:bubble3D val="0"/>
            <c:extLst>
              <c:ext xmlns:c16="http://schemas.microsoft.com/office/drawing/2014/chart" uri="{C3380CC4-5D6E-409C-BE32-E72D297353CC}">
                <c16:uniqueId val="{0000000A-9F88-48FA-B6DA-486955571D55}"/>
              </c:ext>
            </c:extLst>
          </c:dPt>
          <c:dPt>
            <c:idx val="12"/>
            <c:invertIfNegative val="0"/>
            <c:bubble3D val="0"/>
            <c:extLst>
              <c:ext xmlns:c16="http://schemas.microsoft.com/office/drawing/2014/chart" uri="{C3380CC4-5D6E-409C-BE32-E72D297353CC}">
                <c16:uniqueId val="{0000000B-9F88-48FA-B6DA-486955571D55}"/>
              </c:ext>
            </c:extLst>
          </c:dPt>
          <c:dPt>
            <c:idx val="13"/>
            <c:invertIfNegative val="0"/>
            <c:bubble3D val="0"/>
            <c:extLst>
              <c:ext xmlns:c16="http://schemas.microsoft.com/office/drawing/2014/chart" uri="{C3380CC4-5D6E-409C-BE32-E72D297353CC}">
                <c16:uniqueId val="{0000000C-9F88-48FA-B6DA-486955571D55}"/>
              </c:ext>
            </c:extLst>
          </c:dPt>
          <c:dLbls>
            <c:spPr>
              <a:noFill/>
              <a:ln>
                <a:noFill/>
              </a:ln>
              <a:effectLst/>
            </c:spPr>
            <c:txPr>
              <a:bodyPr rot="0" vert="horz"/>
              <a:lstStyle/>
              <a:p>
                <a:pPr>
                  <a:defRPr sz="1600" b="1">
                    <a:solidFill>
                      <a:srgbClr val="4F2684"/>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No requests</c:v>
                </c:pt>
                <c:pt idx="1">
                  <c:v>1 to 2 requests</c:v>
                </c:pt>
                <c:pt idx="2">
                  <c:v>3 to 5 requests</c:v>
                </c:pt>
                <c:pt idx="3">
                  <c:v>6 to 10 requests</c:v>
                </c:pt>
                <c:pt idx="4">
                  <c:v>More than 10 requests</c:v>
                </c:pt>
              </c:strCache>
            </c:strRef>
          </c:cat>
          <c:val>
            <c:numRef>
              <c:f>Sheet1!$B$2:$B$6</c:f>
              <c:numCache>
                <c:formatCode>0%</c:formatCode>
                <c:ptCount val="5"/>
                <c:pt idx="0">
                  <c:v>0.22</c:v>
                </c:pt>
                <c:pt idx="1">
                  <c:v>0.41</c:v>
                </c:pt>
                <c:pt idx="2">
                  <c:v>0.25</c:v>
                </c:pt>
                <c:pt idx="3">
                  <c:v>0.06</c:v>
                </c:pt>
                <c:pt idx="4">
                  <c:v>0.06</c:v>
                </c:pt>
              </c:numCache>
            </c:numRef>
          </c:val>
          <c:extLst>
            <c:ext xmlns:c16="http://schemas.microsoft.com/office/drawing/2014/chart" uri="{C3380CC4-5D6E-409C-BE32-E72D297353CC}">
              <c16:uniqueId val="{0000000D-9F88-48FA-B6DA-486955571D55}"/>
            </c:ext>
          </c:extLst>
        </c:ser>
        <c:dLbls>
          <c:showLegendKey val="0"/>
          <c:showVal val="0"/>
          <c:showCatName val="0"/>
          <c:showSerName val="0"/>
          <c:showPercent val="0"/>
          <c:showBubbleSize val="0"/>
        </c:dLbls>
        <c:gapWidth val="50"/>
        <c:axId val="722426008"/>
        <c:axId val="722427576"/>
      </c:barChart>
      <c:catAx>
        <c:axId val="722426008"/>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vert="horz"/>
          <a:lstStyle/>
          <a:p>
            <a:pPr>
              <a:defRPr sz="1500">
                <a:solidFill>
                  <a:srgbClr val="4F2684"/>
                </a:solidFill>
                <a:latin typeface="Arial" panose="020B0604020202020204" pitchFamily="34" charset="0"/>
                <a:cs typeface="Arial" panose="020B0604020202020204" pitchFamily="34" charset="0"/>
              </a:defRPr>
            </a:pPr>
            <a:endParaRPr lang="en-US"/>
          </a:p>
        </c:txPr>
        <c:crossAx val="722427576"/>
        <c:crosses val="autoZero"/>
        <c:auto val="1"/>
        <c:lblAlgn val="ctr"/>
        <c:lblOffset val="100"/>
        <c:noMultiLvlLbl val="0"/>
      </c:catAx>
      <c:valAx>
        <c:axId val="722427576"/>
        <c:scaling>
          <c:orientation val="minMax"/>
        </c:scaling>
        <c:delete val="1"/>
        <c:axPos val="l"/>
        <c:numFmt formatCode="0%" sourceLinked="1"/>
        <c:majorTickMark val="none"/>
        <c:minorTickMark val="none"/>
        <c:tickLblPos val="nextTo"/>
        <c:crossAx val="722426008"/>
        <c:crosses val="autoZero"/>
        <c:crossBetween val="between"/>
      </c:valAx>
      <c:spPr>
        <a:noFill/>
        <a:ln>
          <a:noFill/>
        </a:ln>
        <a:effectLst/>
      </c:spPr>
    </c:plotArea>
    <c:plotVisOnly val="1"/>
    <c:dispBlanksAs val="gap"/>
    <c:showDLblsOverMax val="0"/>
  </c:chart>
  <c:spPr>
    <a:noFill/>
    <a:ln>
      <a:noFill/>
    </a:ln>
    <a:effectLst/>
  </c:spPr>
  <c:txPr>
    <a:bodyPr/>
    <a:lstStyle/>
    <a:p>
      <a:pPr>
        <a:defRPr sz="1800">
          <a:latin typeface="Montserrat" panose="0000050000000000000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accent1"/>
                </a:solidFill>
                <a:latin typeface="Montserrat" panose="00000500000000000000"/>
                <a:ea typeface="+mn-ea"/>
                <a:cs typeface="+mn-cs"/>
              </a:defRPr>
            </a:pPr>
            <a:r>
              <a:rPr lang="en-US" sz="1800" b="1" i="0" dirty="0">
                <a:solidFill>
                  <a:schemeClr val="accent1"/>
                </a:solidFill>
                <a:latin typeface="Arial" panose="020B0604020202020204" pitchFamily="34" charset="0"/>
                <a:cs typeface="Arial" panose="020B0604020202020204" pitchFamily="34" charset="0"/>
              </a:rPr>
              <a:t>Employee had a similar accommodation previously? (</a:t>
            </a:r>
            <a:r>
              <a:rPr lang="en-US" sz="1800" b="1" i="0" u="none" strike="noStrike" baseline="0" dirty="0">
                <a:effectLst/>
                <a:latin typeface="Arial" panose="020B0604020202020204" pitchFamily="34" charset="0"/>
                <a:cs typeface="Arial" panose="020B0604020202020204" pitchFamily="34" charset="0"/>
              </a:rPr>
              <a:t>supervisors’ response)</a:t>
            </a:r>
            <a:endParaRPr lang="en-CA" sz="1800" b="1" i="0" dirty="0">
              <a:solidFill>
                <a:schemeClr val="accent1"/>
              </a:solidFill>
              <a:latin typeface="Arial" panose="020B0604020202020204" pitchFamily="34" charset="0"/>
              <a:cs typeface="Arial" panose="020B0604020202020204" pitchFamily="34" charset="0"/>
            </a:endParaRPr>
          </a:p>
        </c:rich>
      </c:tx>
      <c:layout>
        <c:manualLayout>
          <c:xMode val="edge"/>
          <c:yMode val="edge"/>
          <c:x val="0.19527705935333536"/>
          <c:y val="2.2123701103572018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accent1"/>
              </a:solidFill>
              <a:latin typeface="Montserrat" panose="00000500000000000000"/>
              <a:ea typeface="+mn-ea"/>
              <a:cs typeface="+mn-cs"/>
            </a:defRPr>
          </a:pPr>
          <a:endParaRPr lang="en-US"/>
        </a:p>
      </c:txPr>
    </c:title>
    <c:autoTitleDeleted val="0"/>
    <c:plotArea>
      <c:layout>
        <c:manualLayout>
          <c:layoutTarget val="inner"/>
          <c:xMode val="edge"/>
          <c:yMode val="edge"/>
          <c:x val="0.18306388973814461"/>
          <c:y val="0.22392059855934637"/>
          <c:w val="0.64619404896670829"/>
          <c:h val="0.68115783605814872"/>
        </c:manualLayout>
      </c:layout>
      <c:doughnutChart>
        <c:varyColors val="1"/>
        <c:ser>
          <c:idx val="0"/>
          <c:order val="0"/>
          <c:tx>
            <c:strRef>
              <c:f>Sheet1!$B$1</c:f>
              <c:strCache>
                <c:ptCount val="1"/>
                <c:pt idx="0">
                  <c:v>Column1</c:v>
                </c:pt>
              </c:strCache>
            </c:strRef>
          </c:tx>
          <c:spPr>
            <a:solidFill>
              <a:schemeClr val="accent3"/>
            </a:solidFill>
            <a:ln w="38100">
              <a:solidFill>
                <a:schemeClr val="tx1"/>
              </a:solidFill>
            </a:ln>
          </c:spPr>
          <c:dPt>
            <c:idx val="0"/>
            <c:bubble3D val="0"/>
            <c:spPr>
              <a:solidFill>
                <a:schemeClr val="accent2"/>
              </a:solidFill>
              <a:ln w="38100">
                <a:solidFill>
                  <a:schemeClr val="tx1"/>
                </a:solidFill>
              </a:ln>
              <a:effectLst/>
            </c:spPr>
            <c:extLst>
              <c:ext xmlns:c16="http://schemas.microsoft.com/office/drawing/2014/chart" uri="{C3380CC4-5D6E-409C-BE32-E72D297353CC}">
                <c16:uniqueId val="{00000001-4EEC-4645-86AB-5B41FC868454}"/>
              </c:ext>
            </c:extLst>
          </c:dPt>
          <c:dPt>
            <c:idx val="1"/>
            <c:bubble3D val="0"/>
            <c:spPr>
              <a:solidFill>
                <a:schemeClr val="accent2">
                  <a:lumMod val="60000"/>
                  <a:lumOff val="40000"/>
                </a:schemeClr>
              </a:solidFill>
              <a:ln w="38100">
                <a:solidFill>
                  <a:schemeClr val="tx1"/>
                </a:solidFill>
              </a:ln>
              <a:effectLst/>
            </c:spPr>
            <c:extLst>
              <c:ext xmlns:c16="http://schemas.microsoft.com/office/drawing/2014/chart" uri="{C3380CC4-5D6E-409C-BE32-E72D297353CC}">
                <c16:uniqueId val="{00000003-4EEC-4645-86AB-5B41FC868454}"/>
              </c:ext>
            </c:extLst>
          </c:dPt>
          <c:dPt>
            <c:idx val="2"/>
            <c:bubble3D val="0"/>
            <c:spPr>
              <a:solidFill>
                <a:schemeClr val="bg2"/>
              </a:solidFill>
              <a:ln w="38100">
                <a:solidFill>
                  <a:schemeClr val="tx1"/>
                </a:solidFill>
              </a:ln>
              <a:effectLst/>
            </c:spPr>
            <c:extLst>
              <c:ext xmlns:c16="http://schemas.microsoft.com/office/drawing/2014/chart" uri="{C3380CC4-5D6E-409C-BE32-E72D297353CC}">
                <c16:uniqueId val="{00000005-4EEC-4645-86AB-5B41FC868454}"/>
              </c:ext>
            </c:extLst>
          </c:dPt>
          <c:dPt>
            <c:idx val="3"/>
            <c:bubble3D val="0"/>
            <c:spPr>
              <a:solidFill>
                <a:schemeClr val="accent3"/>
              </a:solidFill>
              <a:ln w="38100">
                <a:solidFill>
                  <a:schemeClr val="tx1"/>
                </a:solidFill>
              </a:ln>
              <a:effectLst/>
            </c:spPr>
            <c:extLst>
              <c:ext xmlns:c16="http://schemas.microsoft.com/office/drawing/2014/chart" uri="{C3380CC4-5D6E-409C-BE32-E72D297353CC}">
                <c16:uniqueId val="{00000007-4EEC-4645-86AB-5B41FC868454}"/>
              </c:ext>
            </c:extLst>
          </c:dPt>
          <c:dLbls>
            <c:dLbl>
              <c:idx val="2"/>
              <c:layout>
                <c:manualLayout>
                  <c:x val="1.5741069731699458E-2"/>
                  <c:y val="-5.069956267667814E-17"/>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EEC-4645-86AB-5B41FC868454}"/>
                </c:ext>
              </c:extLst>
            </c:dLbl>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Yes</c:v>
                </c:pt>
                <c:pt idx="1">
                  <c:v>No</c:v>
                </c:pt>
                <c:pt idx="2">
                  <c:v>I don't know</c:v>
                </c:pt>
              </c:strCache>
            </c:strRef>
          </c:cat>
          <c:val>
            <c:numRef>
              <c:f>Sheet1!$B$2:$B$4</c:f>
              <c:numCache>
                <c:formatCode>0%</c:formatCode>
                <c:ptCount val="3"/>
                <c:pt idx="0">
                  <c:v>0.28000000000000003</c:v>
                </c:pt>
                <c:pt idx="1">
                  <c:v>0.48</c:v>
                </c:pt>
                <c:pt idx="2">
                  <c:v>0.24</c:v>
                </c:pt>
              </c:numCache>
            </c:numRef>
          </c:val>
          <c:extLst>
            <c:ext xmlns:c16="http://schemas.microsoft.com/office/drawing/2014/chart" uri="{C3380CC4-5D6E-409C-BE32-E72D297353CC}">
              <c16:uniqueId val="{00000008-4EEC-4645-86AB-5B41FC868454}"/>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800" b="1" dirty="0">
                <a:effectLst/>
              </a:rPr>
              <a:t>Supervisor’s first point of contact</a:t>
            </a:r>
            <a:endParaRPr lang="en-CA" dirty="0">
              <a:effectLst/>
            </a:endParaRPr>
          </a:p>
        </c:rich>
      </c:tx>
      <c:layout>
        <c:manualLayout>
          <c:xMode val="edge"/>
          <c:yMode val="edge"/>
          <c:x val="0.22506967642166845"/>
          <c:y val="0"/>
        </c:manualLayout>
      </c:layout>
      <c:overlay val="0"/>
    </c:title>
    <c:autoTitleDeleted val="0"/>
    <c:plotArea>
      <c:layout>
        <c:manualLayout>
          <c:layoutTarget val="inner"/>
          <c:xMode val="edge"/>
          <c:yMode val="edge"/>
          <c:x val="0.45827971503562048"/>
          <c:y val="0.11740125054057579"/>
          <c:w val="0.54172028496437941"/>
          <c:h val="0.86451809400934154"/>
        </c:manualLayout>
      </c:layout>
      <c:barChart>
        <c:barDir val="bar"/>
        <c:grouping val="clustered"/>
        <c:varyColors val="0"/>
        <c:ser>
          <c:idx val="0"/>
          <c:order val="0"/>
          <c:tx>
            <c:strRef>
              <c:f>Sheet1!$B$1</c:f>
              <c:strCache>
                <c:ptCount val="1"/>
                <c:pt idx="0">
                  <c:v>Column2</c:v>
                </c:pt>
              </c:strCache>
            </c:strRef>
          </c:tx>
          <c:spPr>
            <a:solidFill>
              <a:srgbClr val="F79B1A"/>
            </a:solidFill>
            <a:ln w="25400">
              <a:solidFill>
                <a:srgbClr val="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Labour relations advisor</c:v>
                </c:pt>
                <c:pt idx="1">
                  <c:v>Human resources advisor</c:v>
                </c:pt>
                <c:pt idx="2">
                  <c:v>Occupational safety and health advisor</c:v>
                </c:pt>
                <c:pt idx="3">
                  <c:v>Facilities management</c:v>
                </c:pt>
                <c:pt idx="4">
                  <c:v>Disability management advisor </c:v>
                </c:pt>
                <c:pt idx="5">
                  <c:v>My manager, director or supervisor</c:v>
                </c:pt>
                <c:pt idx="6">
                  <c:v>Departmental IT</c:v>
                </c:pt>
              </c:strCache>
            </c:strRef>
          </c:cat>
          <c:val>
            <c:numRef>
              <c:f>Sheet1!$B$2:$B$8</c:f>
              <c:numCache>
                <c:formatCode>0%</c:formatCode>
                <c:ptCount val="7"/>
                <c:pt idx="0">
                  <c:v>0.37934968625213922</c:v>
                </c:pt>
                <c:pt idx="1">
                  <c:v>0.18938961779806046</c:v>
                </c:pt>
                <c:pt idx="2">
                  <c:v>0.11237877923559612</c:v>
                </c:pt>
                <c:pt idx="3">
                  <c:v>8.7849401026811172E-2</c:v>
                </c:pt>
                <c:pt idx="4">
                  <c:v>7.0735881346263546E-2</c:v>
                </c:pt>
                <c:pt idx="5">
                  <c:v>6.674272675413577E-2</c:v>
                </c:pt>
                <c:pt idx="6">
                  <c:v>2.6240730176839699E-2</c:v>
                </c:pt>
              </c:numCache>
            </c:numRef>
          </c:val>
          <c:extLst>
            <c:ext xmlns:c16="http://schemas.microsoft.com/office/drawing/2014/chart" uri="{C3380CC4-5D6E-409C-BE32-E72D297353CC}">
              <c16:uniqueId val="{00000003-2672-4180-824C-469AB00266CD}"/>
            </c:ext>
          </c:extLst>
        </c:ser>
        <c:dLbls>
          <c:showLegendKey val="0"/>
          <c:showVal val="0"/>
          <c:showCatName val="0"/>
          <c:showSerName val="0"/>
          <c:showPercent val="0"/>
          <c:showBubbleSize val="0"/>
        </c:dLbls>
        <c:gapWidth val="55"/>
        <c:axId val="722430712"/>
        <c:axId val="722425616"/>
      </c:barChart>
      <c:catAx>
        <c:axId val="722430712"/>
        <c:scaling>
          <c:orientation val="maxMin"/>
        </c:scaling>
        <c:delete val="0"/>
        <c:axPos val="l"/>
        <c:numFmt formatCode="General" sourceLinked="1"/>
        <c:majorTickMark val="out"/>
        <c:minorTickMark val="none"/>
        <c:tickLblPos val="nextTo"/>
        <c:spPr>
          <a:ln>
            <a:noFill/>
          </a:ln>
        </c:spPr>
        <c:crossAx val="722425616"/>
        <c:crosses val="autoZero"/>
        <c:auto val="1"/>
        <c:lblAlgn val="ctr"/>
        <c:lblOffset val="100"/>
        <c:noMultiLvlLbl val="0"/>
      </c:catAx>
      <c:valAx>
        <c:axId val="722425616"/>
        <c:scaling>
          <c:orientation val="minMax"/>
          <c:max val="0.5"/>
        </c:scaling>
        <c:delete val="1"/>
        <c:axPos val="t"/>
        <c:numFmt formatCode="0%" sourceLinked="1"/>
        <c:majorTickMark val="out"/>
        <c:minorTickMark val="none"/>
        <c:tickLblPos val="nextTo"/>
        <c:crossAx val="722430712"/>
        <c:crosses val="autoZero"/>
        <c:crossBetween val="between"/>
      </c:valAx>
      <c:spPr>
        <a:noFill/>
        <a:ln w="25377">
          <a:noFill/>
        </a:ln>
      </c:spPr>
    </c:plotArea>
    <c:plotVisOnly val="1"/>
    <c:dispBlanksAs val="gap"/>
    <c:showDLblsOverMax val="0"/>
  </c:chart>
  <c:spPr>
    <a:noFill/>
  </c:spPr>
  <c:txPr>
    <a:bodyPr/>
    <a:lstStyle/>
    <a:p>
      <a:pPr>
        <a:defRPr sz="1600">
          <a:latin typeface="Arial" panose="020B0604020202020204" pitchFamily="34" charset="0"/>
          <a:ea typeface="Verdana" pitchFamily="34" charset="0"/>
          <a:cs typeface="Arial" panose="020B0604020202020204"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ctr" rtl="0">
              <a:defRPr sz="1920" b="1" i="0" u="none" strike="noStrike" kern="1200" baseline="0">
                <a:solidFill>
                  <a:srgbClr val="4E2683"/>
                </a:solidFill>
                <a:latin typeface="Montserrat" panose="00000500000000000000"/>
                <a:ea typeface="Verdana" pitchFamily="34" charset="0"/>
                <a:cs typeface="Verdana" pitchFamily="34" charset="0"/>
              </a:defRPr>
            </a:pPr>
            <a:r>
              <a:rPr lang="en-US" sz="1800" b="1" dirty="0">
                <a:effectLst/>
                <a:latin typeface="Arial" panose="020B0604020202020204" pitchFamily="34" charset="0"/>
                <a:cs typeface="Arial" panose="020B0604020202020204" pitchFamily="34" charset="0"/>
              </a:rPr>
              <a:t>Functional areas involved</a:t>
            </a:r>
            <a:r>
              <a:rPr lang="en-US" sz="1800" b="1" baseline="0" dirty="0">
                <a:effectLst/>
                <a:latin typeface="Arial" panose="020B0604020202020204" pitchFamily="34" charset="0"/>
                <a:cs typeface="Arial" panose="020B0604020202020204" pitchFamily="34" charset="0"/>
              </a:rPr>
              <a:t> in </a:t>
            </a:r>
            <a:r>
              <a:rPr lang="en-US" sz="1800" b="1" dirty="0">
                <a:effectLst/>
                <a:latin typeface="Arial" panose="020B0604020202020204" pitchFamily="34" charset="0"/>
                <a:cs typeface="Arial" panose="020B0604020202020204" pitchFamily="34" charset="0"/>
              </a:rPr>
              <a:t>accommodation </a:t>
            </a:r>
            <a:r>
              <a:rPr lang="en-US" sz="1800" b="1" i="0" u="none" strike="noStrike" kern="1200" baseline="0" dirty="0">
                <a:solidFill>
                  <a:srgbClr val="4E2683"/>
                </a:solidFill>
                <a:effectLst/>
                <a:latin typeface="Arial" panose="020B0604020202020204" pitchFamily="34" charset="0"/>
                <a:ea typeface="Verdana" pitchFamily="34" charset="0"/>
                <a:cs typeface="Arial" panose="020B0604020202020204" pitchFamily="34" charset="0"/>
              </a:rPr>
              <a:t>requests</a:t>
            </a:r>
            <a:endParaRPr lang="en-CA" sz="1800" b="1" i="0" u="none" strike="noStrike" kern="1200" baseline="0" dirty="0">
              <a:solidFill>
                <a:srgbClr val="4E2683"/>
              </a:solidFill>
              <a:effectLst/>
              <a:latin typeface="Arial" panose="020B0604020202020204" pitchFamily="34" charset="0"/>
              <a:ea typeface="Verdana" pitchFamily="34" charset="0"/>
              <a:cs typeface="Arial" panose="020B0604020202020204" pitchFamily="34" charset="0"/>
            </a:endParaRPr>
          </a:p>
        </c:rich>
      </c:tx>
      <c:layout>
        <c:manualLayout>
          <c:xMode val="edge"/>
          <c:yMode val="edge"/>
          <c:x val="0.42361027377605975"/>
          <c:y val="0"/>
        </c:manualLayout>
      </c:layout>
      <c:overlay val="0"/>
    </c:title>
    <c:autoTitleDeleted val="0"/>
    <c:plotArea>
      <c:layout>
        <c:manualLayout>
          <c:layoutTarget val="inner"/>
          <c:xMode val="edge"/>
          <c:yMode val="edge"/>
          <c:x val="0.41801411031559138"/>
          <c:y val="0.10065065927147859"/>
          <c:w val="0.51127600210676105"/>
          <c:h val="0.89934934072852146"/>
        </c:manualLayout>
      </c:layout>
      <c:barChart>
        <c:barDir val="bar"/>
        <c:grouping val="clustered"/>
        <c:varyColors val="0"/>
        <c:ser>
          <c:idx val="0"/>
          <c:order val="0"/>
          <c:tx>
            <c:strRef>
              <c:f>Sheet1!$B$1</c:f>
              <c:strCache>
                <c:ptCount val="1"/>
                <c:pt idx="0">
                  <c:v>Employees</c:v>
                </c:pt>
              </c:strCache>
            </c:strRef>
          </c:tx>
          <c:spPr>
            <a:solidFill>
              <a:schemeClr val="tx1"/>
            </a:solidFill>
            <a:ln w="28575">
              <a:solidFill>
                <a:srgbClr val="000000"/>
              </a:solidFill>
            </a:ln>
          </c:spPr>
          <c:invertIfNegative val="0"/>
          <c:dLbls>
            <c:dLbl>
              <c:idx val="13"/>
              <c:layout>
                <c:manualLayout>
                  <c:x val="2.1583063311366251E-3"/>
                  <c:y val="8.23400479733434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79F-4DDB-9308-A6ACE236F72F}"/>
                </c:ext>
              </c:extLst>
            </c:dLbl>
            <c:spPr>
              <a:noFill/>
              <a:ln>
                <a:noFill/>
              </a:ln>
              <a:effectLst/>
            </c:spPr>
            <c:txPr>
              <a:bodyPr wrap="square" lIns="38100" tIns="19050" rIns="38100" bIns="19050" anchor="ctr">
                <a:spAutoFit/>
              </a:bodyPr>
              <a:lstStyle/>
              <a:p>
                <a:pPr>
                  <a:defRPr sz="1300">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Employee’s direct supervisor / me</c:v>
                </c:pt>
                <c:pt idx="1">
                  <c:v>My senior management</c:v>
                </c:pt>
                <c:pt idx="2">
                  <c:v>Doctor or specialist from outside of public service</c:v>
                </c:pt>
                <c:pt idx="3">
                  <c:v>Human resources advisor</c:v>
                </c:pt>
                <c:pt idx="4">
                  <c:v>Labour relations advisor</c:v>
                </c:pt>
                <c:pt idx="5">
                  <c:v>Union representative</c:v>
                </c:pt>
                <c:pt idx="6">
                  <c:v>Facilities management</c:v>
                </c:pt>
                <c:pt idx="7">
                  <c:v>Occupational safety and health advisor</c:v>
                </c:pt>
                <c:pt idx="8">
                  <c:v>Departmental IT</c:v>
                </c:pt>
                <c:pt idx="9">
                  <c:v>My / my employee’s personal advocate or assistant</c:v>
                </c:pt>
                <c:pt idx="10">
                  <c:v>Disability management advisor</c:v>
                </c:pt>
                <c:pt idx="11">
                  <c:v>Shared Services Canada (AAACT Program)</c:v>
                </c:pt>
                <c:pt idx="12">
                  <c:v>Health Canada doctor or specialist</c:v>
                </c:pt>
                <c:pt idx="13">
                  <c:v>Accommodations/administrative or corporate staff</c:v>
                </c:pt>
              </c:strCache>
            </c:strRef>
          </c:cat>
          <c:val>
            <c:numRef>
              <c:f>Sheet1!$B$2:$B$15</c:f>
              <c:numCache>
                <c:formatCode>0%</c:formatCode>
                <c:ptCount val="14"/>
                <c:pt idx="0">
                  <c:v>0.87</c:v>
                </c:pt>
                <c:pt idx="1">
                  <c:v>0.37</c:v>
                </c:pt>
                <c:pt idx="2">
                  <c:v>0.31</c:v>
                </c:pt>
                <c:pt idx="3">
                  <c:v>0.17</c:v>
                </c:pt>
                <c:pt idx="4">
                  <c:v>0.15</c:v>
                </c:pt>
                <c:pt idx="5">
                  <c:v>0.14000000000000001</c:v>
                </c:pt>
                <c:pt idx="6">
                  <c:v>0.13</c:v>
                </c:pt>
                <c:pt idx="7">
                  <c:v>0.11</c:v>
                </c:pt>
                <c:pt idx="8">
                  <c:v>0.09</c:v>
                </c:pt>
                <c:pt idx="9">
                  <c:v>0.09</c:v>
                </c:pt>
                <c:pt idx="10">
                  <c:v>0.06</c:v>
                </c:pt>
                <c:pt idx="11">
                  <c:v>0.04</c:v>
                </c:pt>
                <c:pt idx="12">
                  <c:v>0.04</c:v>
                </c:pt>
                <c:pt idx="13">
                  <c:v>0.03</c:v>
                </c:pt>
              </c:numCache>
            </c:numRef>
          </c:val>
          <c:extLst>
            <c:ext xmlns:c16="http://schemas.microsoft.com/office/drawing/2014/chart" uri="{C3380CC4-5D6E-409C-BE32-E72D297353CC}">
              <c16:uniqueId val="{00000000-9633-47EF-805C-689C0A533EA2}"/>
            </c:ext>
          </c:extLst>
        </c:ser>
        <c:ser>
          <c:idx val="1"/>
          <c:order val="1"/>
          <c:tx>
            <c:strRef>
              <c:f>Sheet1!$C$1</c:f>
              <c:strCache>
                <c:ptCount val="1"/>
                <c:pt idx="0">
                  <c:v>Supervisors</c:v>
                </c:pt>
              </c:strCache>
            </c:strRef>
          </c:tx>
          <c:spPr>
            <a:solidFill>
              <a:srgbClr val="F79B1A"/>
            </a:solidFill>
            <a:ln w="25400">
              <a:solidFill>
                <a:srgbClr val="000000"/>
              </a:solidFill>
            </a:ln>
          </c:spPr>
          <c:invertIfNegative val="0"/>
          <c:dLbls>
            <c:spPr>
              <a:noFill/>
              <a:ln>
                <a:noFill/>
              </a:ln>
              <a:effectLst/>
            </c:spPr>
            <c:txPr>
              <a:bodyPr wrap="square" lIns="38100" tIns="19050" rIns="38100" bIns="19050" anchor="ctr">
                <a:spAutoFit/>
              </a:bodyPr>
              <a:lstStyle/>
              <a:p>
                <a:pPr>
                  <a:defRPr sz="1300">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Employee’s direct supervisor / me</c:v>
                </c:pt>
                <c:pt idx="1">
                  <c:v>My senior management</c:v>
                </c:pt>
                <c:pt idx="2">
                  <c:v>Doctor or specialist from outside of public service</c:v>
                </c:pt>
                <c:pt idx="3">
                  <c:v>Human resources advisor</c:v>
                </c:pt>
                <c:pt idx="4">
                  <c:v>Labour relations advisor</c:v>
                </c:pt>
                <c:pt idx="5">
                  <c:v>Union representative</c:v>
                </c:pt>
                <c:pt idx="6">
                  <c:v>Facilities management</c:v>
                </c:pt>
                <c:pt idx="7">
                  <c:v>Occupational safety and health advisor</c:v>
                </c:pt>
                <c:pt idx="8">
                  <c:v>Departmental IT</c:v>
                </c:pt>
                <c:pt idx="9">
                  <c:v>My / my employee’s personal advocate or assistant</c:v>
                </c:pt>
                <c:pt idx="10">
                  <c:v>Disability management advisor</c:v>
                </c:pt>
                <c:pt idx="11">
                  <c:v>Shared Services Canada (AAACT Program)</c:v>
                </c:pt>
                <c:pt idx="12">
                  <c:v>Health Canada doctor or specialist</c:v>
                </c:pt>
                <c:pt idx="13">
                  <c:v>Accommodations/administrative or corporate staff</c:v>
                </c:pt>
              </c:strCache>
            </c:strRef>
          </c:cat>
          <c:val>
            <c:numRef>
              <c:f>Sheet1!$C$2:$C$15</c:f>
              <c:numCache>
                <c:formatCode>0%</c:formatCode>
                <c:ptCount val="14"/>
                <c:pt idx="0">
                  <c:v>0.9</c:v>
                </c:pt>
                <c:pt idx="1">
                  <c:v>0.51</c:v>
                </c:pt>
                <c:pt idx="2">
                  <c:v>0.4</c:v>
                </c:pt>
                <c:pt idx="3">
                  <c:v>0.25</c:v>
                </c:pt>
                <c:pt idx="4">
                  <c:v>0.42</c:v>
                </c:pt>
                <c:pt idx="5">
                  <c:v>0.18</c:v>
                </c:pt>
                <c:pt idx="6">
                  <c:v>0.25</c:v>
                </c:pt>
                <c:pt idx="7">
                  <c:v>0.23</c:v>
                </c:pt>
                <c:pt idx="8">
                  <c:v>0.16</c:v>
                </c:pt>
                <c:pt idx="9">
                  <c:v>0.08</c:v>
                </c:pt>
                <c:pt idx="10">
                  <c:v>0.14000000000000001</c:v>
                </c:pt>
                <c:pt idx="11">
                  <c:v>7.0000000000000007E-2</c:v>
                </c:pt>
                <c:pt idx="12">
                  <c:v>0.09</c:v>
                </c:pt>
                <c:pt idx="13">
                  <c:v>0.02</c:v>
                </c:pt>
              </c:numCache>
            </c:numRef>
          </c:val>
          <c:extLst>
            <c:ext xmlns:c16="http://schemas.microsoft.com/office/drawing/2014/chart" uri="{C3380CC4-5D6E-409C-BE32-E72D297353CC}">
              <c16:uniqueId val="{00000001-9633-47EF-805C-689C0A533EA2}"/>
            </c:ext>
          </c:extLst>
        </c:ser>
        <c:dLbls>
          <c:dLblPos val="outEnd"/>
          <c:showLegendKey val="0"/>
          <c:showVal val="1"/>
          <c:showCatName val="0"/>
          <c:showSerName val="0"/>
          <c:showPercent val="0"/>
          <c:showBubbleSize val="0"/>
        </c:dLbls>
        <c:gapWidth val="100"/>
        <c:overlap val="-25"/>
        <c:axId val="722428752"/>
        <c:axId val="722429536"/>
      </c:barChart>
      <c:catAx>
        <c:axId val="722428752"/>
        <c:scaling>
          <c:orientation val="maxMin"/>
        </c:scaling>
        <c:delete val="0"/>
        <c:axPos val="l"/>
        <c:numFmt formatCode="General" sourceLinked="1"/>
        <c:majorTickMark val="none"/>
        <c:minorTickMark val="none"/>
        <c:tickLblPos val="nextTo"/>
        <c:spPr>
          <a:ln>
            <a:noFill/>
          </a:ln>
        </c:spPr>
        <c:txPr>
          <a:bodyPr/>
          <a:lstStyle/>
          <a:p>
            <a:pPr>
              <a:defRPr sz="1400">
                <a:latin typeface="Arial" panose="020B0604020202020204" pitchFamily="34" charset="0"/>
                <a:cs typeface="Arial" panose="020B0604020202020204" pitchFamily="34" charset="0"/>
              </a:defRPr>
            </a:pPr>
            <a:endParaRPr lang="en-US"/>
          </a:p>
        </c:txPr>
        <c:crossAx val="722429536"/>
        <c:crosses val="autoZero"/>
        <c:auto val="1"/>
        <c:lblAlgn val="ctr"/>
        <c:lblOffset val="100"/>
        <c:noMultiLvlLbl val="0"/>
      </c:catAx>
      <c:valAx>
        <c:axId val="722429536"/>
        <c:scaling>
          <c:orientation val="minMax"/>
          <c:max val="0.9"/>
          <c:min val="0"/>
        </c:scaling>
        <c:delete val="1"/>
        <c:axPos val="t"/>
        <c:numFmt formatCode="0%" sourceLinked="1"/>
        <c:majorTickMark val="out"/>
        <c:minorTickMark val="none"/>
        <c:tickLblPos val="nextTo"/>
        <c:crossAx val="722428752"/>
        <c:crosses val="autoZero"/>
        <c:crossBetween val="between"/>
        <c:majorUnit val="0.1"/>
      </c:valAx>
      <c:spPr>
        <a:noFill/>
        <a:ln w="25377">
          <a:noFill/>
        </a:ln>
      </c:spPr>
    </c:plotArea>
    <c:legend>
      <c:legendPos val="r"/>
      <c:layout>
        <c:manualLayout>
          <c:xMode val="edge"/>
          <c:yMode val="edge"/>
          <c:x val="0.78133195881509665"/>
          <c:y val="0.59225258682769732"/>
          <c:w val="0.15896317003196758"/>
          <c:h val="0.13133842344938695"/>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800" b="1" dirty="0">
                <a:effectLst/>
                <a:latin typeface="Arial" panose="020B0604020202020204" pitchFamily="34" charset="0"/>
                <a:cs typeface="Arial" panose="020B0604020202020204" pitchFamily="34" charset="0"/>
              </a:rPr>
              <a:t>Wait time for implementation of accommodation</a:t>
            </a:r>
            <a:endParaRPr lang="en-CA" dirty="0">
              <a:effectLst/>
              <a:latin typeface="Arial" panose="020B0604020202020204" pitchFamily="34" charset="0"/>
              <a:cs typeface="Arial" panose="020B0604020202020204" pitchFamily="34" charset="0"/>
            </a:endParaRPr>
          </a:p>
        </c:rich>
      </c:tx>
      <c:layout>
        <c:manualLayout>
          <c:xMode val="edge"/>
          <c:yMode val="edge"/>
          <c:x val="0.11497246405835397"/>
          <c:y val="0"/>
        </c:manualLayout>
      </c:layout>
      <c:overlay val="0"/>
    </c:title>
    <c:autoTitleDeleted val="0"/>
    <c:plotArea>
      <c:layout>
        <c:manualLayout>
          <c:layoutTarget val="inner"/>
          <c:xMode val="edge"/>
          <c:yMode val="edge"/>
          <c:x val="0.41801411031559138"/>
          <c:y val="0.1331017513258734"/>
          <c:w val="0.41200367199894794"/>
          <c:h val="0.68722796426611121"/>
        </c:manualLayout>
      </c:layout>
      <c:barChart>
        <c:barDir val="bar"/>
        <c:grouping val="clustered"/>
        <c:varyColors val="0"/>
        <c:ser>
          <c:idx val="0"/>
          <c:order val="0"/>
          <c:tx>
            <c:strRef>
              <c:f>Sheet1!$B$1</c:f>
              <c:strCache>
                <c:ptCount val="1"/>
                <c:pt idx="0">
                  <c:v>Employees</c:v>
                </c:pt>
              </c:strCache>
            </c:strRef>
          </c:tx>
          <c:spPr>
            <a:solidFill>
              <a:schemeClr val="tx1"/>
            </a:solidFill>
            <a:ln w="28575">
              <a:solidFill>
                <a:srgbClr val="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Less than 2 weeks </c:v>
                </c:pt>
                <c:pt idx="1">
                  <c:v>2 weeks to less than 2 months</c:v>
                </c:pt>
                <c:pt idx="2">
                  <c:v>2 months to less than 6 months </c:v>
                </c:pt>
                <c:pt idx="3">
                  <c:v>6 months or more </c:v>
                </c:pt>
                <c:pt idx="4">
                  <c:v>Accommodation in place but not working properly </c:v>
                </c:pt>
                <c:pt idx="5">
                  <c:v>Accommodation not in place but approved</c:v>
                </c:pt>
              </c:strCache>
            </c:strRef>
          </c:cat>
          <c:val>
            <c:numRef>
              <c:f>Sheet1!$B$2:$B$7</c:f>
              <c:numCache>
                <c:formatCode>0%</c:formatCode>
                <c:ptCount val="6"/>
                <c:pt idx="0">
                  <c:v>0.30048525569242257</c:v>
                </c:pt>
                <c:pt idx="1">
                  <c:v>0.29600597237775284</c:v>
                </c:pt>
                <c:pt idx="2">
                  <c:v>0.14000000000000001</c:v>
                </c:pt>
                <c:pt idx="3">
                  <c:v>0.09</c:v>
                </c:pt>
                <c:pt idx="4">
                  <c:v>0.09</c:v>
                </c:pt>
                <c:pt idx="5">
                  <c:v>9.0000000000000011E-2</c:v>
                </c:pt>
              </c:numCache>
            </c:numRef>
          </c:val>
          <c:extLst>
            <c:ext xmlns:c16="http://schemas.microsoft.com/office/drawing/2014/chart" uri="{C3380CC4-5D6E-409C-BE32-E72D297353CC}">
              <c16:uniqueId val="{00000000-9633-47EF-805C-689C0A533EA2}"/>
            </c:ext>
          </c:extLst>
        </c:ser>
        <c:ser>
          <c:idx val="1"/>
          <c:order val="1"/>
          <c:tx>
            <c:strRef>
              <c:f>Sheet1!$C$1</c:f>
              <c:strCache>
                <c:ptCount val="1"/>
                <c:pt idx="0">
                  <c:v>Supervisors</c:v>
                </c:pt>
              </c:strCache>
            </c:strRef>
          </c:tx>
          <c:spPr>
            <a:solidFill>
              <a:srgbClr val="F79B1A"/>
            </a:solidFill>
            <a:ln w="25400">
              <a:solidFill>
                <a:srgbClr val="000000"/>
              </a:solidFill>
            </a:ln>
          </c:spPr>
          <c:invertIfNegative val="0"/>
          <c:dLbls>
            <c:spPr>
              <a:noFill/>
              <a:ln>
                <a:noFill/>
              </a:ln>
              <a:effectLst/>
            </c:spPr>
            <c:txPr>
              <a:bodyPr wrap="square" lIns="38100" tIns="19050" rIns="38100" bIns="19050" anchor="ctr">
                <a:spAutoFit/>
              </a:bodyPr>
              <a:lstStyle/>
              <a:p>
                <a:pPr>
                  <a:defRPr>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Less than 2 weeks </c:v>
                </c:pt>
                <c:pt idx="1">
                  <c:v>2 weeks to less than 2 months</c:v>
                </c:pt>
                <c:pt idx="2">
                  <c:v>2 months to less than 6 months </c:v>
                </c:pt>
                <c:pt idx="3">
                  <c:v>6 months or more </c:v>
                </c:pt>
                <c:pt idx="4">
                  <c:v>Accommodation in place but not working properly </c:v>
                </c:pt>
                <c:pt idx="5">
                  <c:v>Accommodation not in place but approved</c:v>
                </c:pt>
              </c:strCache>
            </c:strRef>
          </c:cat>
          <c:val>
            <c:numRef>
              <c:f>Sheet1!$C$2:$C$7</c:f>
              <c:numCache>
                <c:formatCode>0%</c:formatCode>
                <c:ptCount val="6"/>
                <c:pt idx="0">
                  <c:v>0.34258142340168879</c:v>
                </c:pt>
                <c:pt idx="1">
                  <c:v>0.39867310012062729</c:v>
                </c:pt>
                <c:pt idx="2">
                  <c:v>0.14000000000000001</c:v>
                </c:pt>
                <c:pt idx="3">
                  <c:v>0.05</c:v>
                </c:pt>
                <c:pt idx="4">
                  <c:v>0.03</c:v>
                </c:pt>
                <c:pt idx="5">
                  <c:v>0.04</c:v>
                </c:pt>
              </c:numCache>
            </c:numRef>
          </c:val>
          <c:extLst>
            <c:ext xmlns:c16="http://schemas.microsoft.com/office/drawing/2014/chart" uri="{C3380CC4-5D6E-409C-BE32-E72D297353CC}">
              <c16:uniqueId val="{00000001-9633-47EF-805C-689C0A533EA2}"/>
            </c:ext>
          </c:extLst>
        </c:ser>
        <c:dLbls>
          <c:dLblPos val="outEnd"/>
          <c:showLegendKey val="0"/>
          <c:showVal val="1"/>
          <c:showCatName val="0"/>
          <c:showSerName val="0"/>
          <c:showPercent val="0"/>
          <c:showBubbleSize val="0"/>
        </c:dLbls>
        <c:gapWidth val="46"/>
        <c:axId val="722426400"/>
        <c:axId val="722424832"/>
      </c:barChart>
      <c:catAx>
        <c:axId val="722426400"/>
        <c:scaling>
          <c:orientation val="maxMin"/>
        </c:scaling>
        <c:delete val="0"/>
        <c:axPos val="l"/>
        <c:numFmt formatCode="General" sourceLinked="1"/>
        <c:majorTickMark val="none"/>
        <c:minorTickMark val="none"/>
        <c:tickLblPos val="nextTo"/>
        <c:spPr>
          <a:ln>
            <a:noFill/>
          </a:ln>
        </c:spPr>
        <c:txPr>
          <a:bodyPr/>
          <a:lstStyle/>
          <a:p>
            <a:pPr>
              <a:defRPr sz="1400">
                <a:latin typeface="Arial" panose="020B0604020202020204" pitchFamily="34" charset="0"/>
                <a:cs typeface="Arial" panose="020B0604020202020204" pitchFamily="34" charset="0"/>
              </a:defRPr>
            </a:pPr>
            <a:endParaRPr lang="en-US"/>
          </a:p>
        </c:txPr>
        <c:crossAx val="722424832"/>
        <c:crosses val="autoZero"/>
        <c:auto val="1"/>
        <c:lblAlgn val="ctr"/>
        <c:lblOffset val="100"/>
        <c:noMultiLvlLbl val="0"/>
      </c:catAx>
      <c:valAx>
        <c:axId val="722424832"/>
        <c:scaling>
          <c:orientation val="minMax"/>
          <c:max val="0.9"/>
          <c:min val="0"/>
        </c:scaling>
        <c:delete val="1"/>
        <c:axPos val="t"/>
        <c:numFmt formatCode="0%" sourceLinked="1"/>
        <c:majorTickMark val="out"/>
        <c:minorTickMark val="none"/>
        <c:tickLblPos val="nextTo"/>
        <c:crossAx val="722426400"/>
        <c:crosses val="autoZero"/>
        <c:crossBetween val="between"/>
        <c:majorUnit val="0.1"/>
      </c:valAx>
      <c:spPr>
        <a:noFill/>
        <a:ln w="25377">
          <a:noFill/>
        </a:ln>
      </c:spPr>
    </c:plotArea>
    <c:legend>
      <c:legendPos val="r"/>
      <c:layout>
        <c:manualLayout>
          <c:xMode val="edge"/>
          <c:yMode val="edge"/>
          <c:x val="0.30110876974443562"/>
          <c:y val="0.82615193187282876"/>
          <c:w val="0.27011596409251298"/>
          <c:h val="0.14568386306996378"/>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0.75015</cdr:x>
      <cdr:y>0</cdr:y>
    </cdr:from>
    <cdr:to>
      <cdr:x>1</cdr:x>
      <cdr:y>1</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6986807" y="0"/>
          <a:ext cx="2170183" cy="48616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0.75015</cdr:x>
      <cdr:y>0</cdr:y>
    </cdr:from>
    <cdr:to>
      <cdr:x>1</cdr:x>
      <cdr:y>1</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6986807" y="0"/>
          <a:ext cx="2170183" cy="48616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0.75015</cdr:x>
      <cdr:y>0</cdr:y>
    </cdr:from>
    <cdr:to>
      <cdr:x>1</cdr:x>
      <cdr:y>1</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6986807" y="0"/>
          <a:ext cx="2170183" cy="48616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drawings/drawing4.xml><?xml version="1.0" encoding="utf-8"?>
<c:userShapes xmlns:c="http://schemas.openxmlformats.org/drawingml/2006/chart">
  <cdr:relSizeAnchor xmlns:cdr="http://schemas.openxmlformats.org/drawingml/2006/chartDrawing">
    <cdr:from>
      <cdr:x>0.75015</cdr:x>
      <cdr:y>0</cdr:y>
    </cdr:from>
    <cdr:to>
      <cdr:x>1</cdr:x>
      <cdr:y>1</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6986807" y="0"/>
          <a:ext cx="2170183" cy="48616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76" tIns="46588" rIns="93176" bIns="46588" rtlCol="0"/>
          <a:lstStyle>
            <a:lvl1pPr algn="r">
              <a:defRPr sz="1200"/>
            </a:lvl1pPr>
          </a:lstStyle>
          <a:p>
            <a:fld id="{1D83FBCE-E63F-0640-ADAC-86D74A416E25}" type="datetimeFigureOut">
              <a:rPr lang="en-US" smtClean="0"/>
              <a:t>12/3/2020</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76" tIns="46588" rIns="93176" bIns="4658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6" tIns="46588" rIns="93176" bIns="46588" rtlCol="0" anchor="b"/>
          <a:lstStyle>
            <a:lvl1pPr algn="r">
              <a:defRPr sz="1200"/>
            </a:lvl1pPr>
          </a:lstStyle>
          <a:p>
            <a:fld id="{CF2D4C54-7660-1541-9B48-4C95857502F1}" type="slidenum">
              <a:rPr lang="en-US" smtClean="0"/>
              <a:t>‹#›</a:t>
            </a:fld>
            <a:endParaRPr lang="en-US" dirty="0"/>
          </a:p>
        </p:txBody>
      </p:sp>
    </p:spTree>
    <p:extLst>
      <p:ext uri="{BB962C8B-B14F-4D97-AF65-F5344CB8AC3E}">
        <p14:creationId xmlns:p14="http://schemas.microsoft.com/office/powerpoint/2010/main" val="2705802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1</a:t>
            </a:fld>
            <a:endParaRPr lang="en-US" dirty="0"/>
          </a:p>
        </p:txBody>
      </p:sp>
    </p:spTree>
    <p:extLst>
      <p:ext uri="{BB962C8B-B14F-4D97-AF65-F5344CB8AC3E}">
        <p14:creationId xmlns:p14="http://schemas.microsoft.com/office/powerpoint/2010/main" val="514216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b="0" dirty="0"/>
          </a:p>
        </p:txBody>
      </p:sp>
      <p:sp>
        <p:nvSpPr>
          <p:cNvPr id="4" name="Slide Number Placeholder 3"/>
          <p:cNvSpPr>
            <a:spLocks noGrp="1"/>
          </p:cNvSpPr>
          <p:nvPr>
            <p:ph type="sldNum" sz="quarter" idx="5"/>
          </p:nvPr>
        </p:nvSpPr>
        <p:spPr/>
        <p:txBody>
          <a:bodyPr/>
          <a:lstStyle/>
          <a:p>
            <a:fld id="{CF2D4C54-7660-1541-9B48-4C95857502F1}" type="slidenum">
              <a:rPr lang="en-US" smtClean="0"/>
              <a:t>10</a:t>
            </a:fld>
            <a:endParaRPr lang="en-US" dirty="0"/>
          </a:p>
        </p:txBody>
      </p:sp>
    </p:spTree>
    <p:extLst>
      <p:ext uri="{BB962C8B-B14F-4D97-AF65-F5344CB8AC3E}">
        <p14:creationId xmlns:p14="http://schemas.microsoft.com/office/powerpoint/2010/main" val="1490988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b="0" dirty="0"/>
          </a:p>
        </p:txBody>
      </p:sp>
      <p:sp>
        <p:nvSpPr>
          <p:cNvPr id="4" name="Slide Number Placeholder 3"/>
          <p:cNvSpPr>
            <a:spLocks noGrp="1"/>
          </p:cNvSpPr>
          <p:nvPr>
            <p:ph type="sldNum" sz="quarter" idx="5"/>
          </p:nvPr>
        </p:nvSpPr>
        <p:spPr/>
        <p:txBody>
          <a:bodyPr/>
          <a:lstStyle/>
          <a:p>
            <a:fld id="{CF2D4C54-7660-1541-9B48-4C95857502F1}" type="slidenum">
              <a:rPr lang="en-US" smtClean="0"/>
              <a:t>11</a:t>
            </a:fld>
            <a:endParaRPr lang="en-US" dirty="0"/>
          </a:p>
        </p:txBody>
      </p:sp>
    </p:spTree>
    <p:extLst>
      <p:ext uri="{BB962C8B-B14F-4D97-AF65-F5344CB8AC3E}">
        <p14:creationId xmlns:p14="http://schemas.microsoft.com/office/powerpoint/2010/main" val="1066138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panose="00000500000000000000"/>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12</a:t>
            </a:fld>
            <a:endParaRPr lang="en-US" dirty="0"/>
          </a:p>
        </p:txBody>
      </p:sp>
    </p:spTree>
    <p:extLst>
      <p:ext uri="{BB962C8B-B14F-4D97-AF65-F5344CB8AC3E}">
        <p14:creationId xmlns:p14="http://schemas.microsoft.com/office/powerpoint/2010/main" val="23329196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13</a:t>
            </a:fld>
            <a:endParaRPr lang="en-US" dirty="0"/>
          </a:p>
        </p:txBody>
      </p:sp>
    </p:spTree>
    <p:extLst>
      <p:ext uri="{BB962C8B-B14F-4D97-AF65-F5344CB8AC3E}">
        <p14:creationId xmlns:p14="http://schemas.microsoft.com/office/powerpoint/2010/main" val="1205759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panose="00000500000000000000"/>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14</a:t>
            </a:fld>
            <a:endParaRPr lang="en-US" dirty="0"/>
          </a:p>
        </p:txBody>
      </p:sp>
    </p:spTree>
    <p:extLst>
      <p:ext uri="{BB962C8B-B14F-4D97-AF65-F5344CB8AC3E}">
        <p14:creationId xmlns:p14="http://schemas.microsoft.com/office/powerpoint/2010/main" val="366694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15</a:t>
            </a:fld>
            <a:endParaRPr lang="en-US" dirty="0"/>
          </a:p>
        </p:txBody>
      </p:sp>
    </p:spTree>
    <p:extLst>
      <p:ext uri="{BB962C8B-B14F-4D97-AF65-F5344CB8AC3E}">
        <p14:creationId xmlns:p14="http://schemas.microsoft.com/office/powerpoint/2010/main" val="3717883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16</a:t>
            </a:fld>
            <a:endParaRPr lang="en-US" dirty="0"/>
          </a:p>
        </p:txBody>
      </p:sp>
    </p:spTree>
    <p:extLst>
      <p:ext uri="{BB962C8B-B14F-4D97-AF65-F5344CB8AC3E}">
        <p14:creationId xmlns:p14="http://schemas.microsoft.com/office/powerpoint/2010/main" val="32242941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17</a:t>
            </a:fld>
            <a:endParaRPr lang="en-US" dirty="0"/>
          </a:p>
        </p:txBody>
      </p:sp>
    </p:spTree>
    <p:extLst>
      <p:ext uri="{BB962C8B-B14F-4D97-AF65-F5344CB8AC3E}">
        <p14:creationId xmlns:p14="http://schemas.microsoft.com/office/powerpoint/2010/main" val="29850990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18</a:t>
            </a:fld>
            <a:endParaRPr lang="en-US" dirty="0"/>
          </a:p>
        </p:txBody>
      </p:sp>
    </p:spTree>
    <p:extLst>
      <p:ext uri="{BB962C8B-B14F-4D97-AF65-F5344CB8AC3E}">
        <p14:creationId xmlns:p14="http://schemas.microsoft.com/office/powerpoint/2010/main" val="24507626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19</a:t>
            </a:fld>
            <a:endParaRPr lang="en-US" dirty="0"/>
          </a:p>
        </p:txBody>
      </p:sp>
    </p:spTree>
    <p:extLst>
      <p:ext uri="{BB962C8B-B14F-4D97-AF65-F5344CB8AC3E}">
        <p14:creationId xmlns:p14="http://schemas.microsoft.com/office/powerpoint/2010/main" val="2058661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2</a:t>
            </a:fld>
            <a:endParaRPr lang="en-US" dirty="0"/>
          </a:p>
        </p:txBody>
      </p:sp>
    </p:spTree>
    <p:extLst>
      <p:ext uri="{BB962C8B-B14F-4D97-AF65-F5344CB8AC3E}">
        <p14:creationId xmlns:p14="http://schemas.microsoft.com/office/powerpoint/2010/main" val="16904859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20</a:t>
            </a:fld>
            <a:endParaRPr lang="en-US" dirty="0"/>
          </a:p>
        </p:txBody>
      </p:sp>
    </p:spTree>
    <p:extLst>
      <p:ext uri="{BB962C8B-B14F-4D97-AF65-F5344CB8AC3E}">
        <p14:creationId xmlns:p14="http://schemas.microsoft.com/office/powerpoint/2010/main" val="3248784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3</a:t>
            </a:fld>
            <a:endParaRPr lang="en-US" dirty="0"/>
          </a:p>
        </p:txBody>
      </p:sp>
    </p:spTree>
    <p:extLst>
      <p:ext uri="{BB962C8B-B14F-4D97-AF65-F5344CB8AC3E}">
        <p14:creationId xmlns:p14="http://schemas.microsoft.com/office/powerpoint/2010/main" val="3923891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4</a:t>
            </a:fld>
            <a:endParaRPr lang="en-US" dirty="0"/>
          </a:p>
        </p:txBody>
      </p:sp>
    </p:spTree>
    <p:extLst>
      <p:ext uri="{BB962C8B-B14F-4D97-AF65-F5344CB8AC3E}">
        <p14:creationId xmlns:p14="http://schemas.microsoft.com/office/powerpoint/2010/main" val="732790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panose="00000500000000000000"/>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5</a:t>
            </a:fld>
            <a:endParaRPr lang="en-US" dirty="0"/>
          </a:p>
        </p:txBody>
      </p:sp>
    </p:spTree>
    <p:extLst>
      <p:ext uri="{BB962C8B-B14F-4D97-AF65-F5344CB8AC3E}">
        <p14:creationId xmlns:p14="http://schemas.microsoft.com/office/powerpoint/2010/main" val="62195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6</a:t>
            </a:fld>
            <a:endParaRPr lang="en-US" dirty="0"/>
          </a:p>
        </p:txBody>
      </p:sp>
    </p:spTree>
    <p:extLst>
      <p:ext uri="{BB962C8B-B14F-4D97-AF65-F5344CB8AC3E}">
        <p14:creationId xmlns:p14="http://schemas.microsoft.com/office/powerpoint/2010/main" val="4184236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panose="00000500000000000000"/>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7</a:t>
            </a:fld>
            <a:endParaRPr lang="en-US" dirty="0"/>
          </a:p>
        </p:txBody>
      </p:sp>
    </p:spTree>
    <p:extLst>
      <p:ext uri="{BB962C8B-B14F-4D97-AF65-F5344CB8AC3E}">
        <p14:creationId xmlns:p14="http://schemas.microsoft.com/office/powerpoint/2010/main" val="3314758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8</a:t>
            </a:fld>
            <a:endParaRPr lang="en-US" dirty="0"/>
          </a:p>
        </p:txBody>
      </p:sp>
    </p:spTree>
    <p:extLst>
      <p:ext uri="{BB962C8B-B14F-4D97-AF65-F5344CB8AC3E}">
        <p14:creationId xmlns:p14="http://schemas.microsoft.com/office/powerpoint/2010/main" val="3135946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9</a:t>
            </a:fld>
            <a:endParaRPr lang="en-US" dirty="0"/>
          </a:p>
        </p:txBody>
      </p:sp>
    </p:spTree>
    <p:extLst>
      <p:ext uri="{BB962C8B-B14F-4D97-AF65-F5344CB8AC3E}">
        <p14:creationId xmlns:p14="http://schemas.microsoft.com/office/powerpoint/2010/main" val="38334052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1F232D0-CBA6-41E7-AD62-6AB2E309AC5A}"/>
              </a:ext>
            </a:extLst>
          </p:cNvPr>
          <p:cNvPicPr>
            <a:picLocks noChangeAspect="1"/>
          </p:cNvPicPr>
          <p:nvPr userDrawn="1"/>
        </p:nvPicPr>
        <p:blipFill>
          <a:blip r:embed="rId2"/>
          <a:stretch>
            <a:fillRect/>
          </a:stretch>
        </p:blipFill>
        <p:spPr>
          <a:xfrm>
            <a:off x="-3" y="3665"/>
            <a:ext cx="12192001" cy="6857999"/>
          </a:xfrm>
          <a:prstGeom prst="rect">
            <a:avLst/>
          </a:prstGeom>
          <a:solidFill>
            <a:schemeClr val="accent1"/>
          </a:solidFill>
        </p:spPr>
      </p:pic>
      <p:sp>
        <p:nvSpPr>
          <p:cNvPr id="2" name="Title 1">
            <a:extLst>
              <a:ext uri="{FF2B5EF4-FFF2-40B4-BE49-F238E27FC236}">
                <a16:creationId xmlns:a16="http://schemas.microsoft.com/office/drawing/2014/main" id="{F3AF4BD5-0F70-8F48-9082-37765480FD6B}"/>
              </a:ext>
            </a:extLst>
          </p:cNvPr>
          <p:cNvSpPr>
            <a:spLocks noGrp="1"/>
          </p:cNvSpPr>
          <p:nvPr>
            <p:ph type="ctrTitle"/>
          </p:nvPr>
        </p:nvSpPr>
        <p:spPr>
          <a:xfrm>
            <a:off x="1523998" y="1214437"/>
            <a:ext cx="4276725" cy="2387600"/>
          </a:xfrm>
        </p:spPr>
        <p:txBody>
          <a:bodyPr anchor="b">
            <a:normAutofit/>
          </a:bodyPr>
          <a:lstStyle>
            <a:lvl1pPr algn="l">
              <a:defRPr sz="44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F948FF2A-756D-F74B-ABF9-14208C31E7BA}"/>
              </a:ext>
            </a:extLst>
          </p:cNvPr>
          <p:cNvSpPr>
            <a:spLocks noGrp="1"/>
          </p:cNvSpPr>
          <p:nvPr>
            <p:ph type="subTitle" idx="1"/>
          </p:nvPr>
        </p:nvSpPr>
        <p:spPr>
          <a:xfrm>
            <a:off x="1523998" y="3602037"/>
            <a:ext cx="4276725" cy="1655762"/>
          </a:xfrm>
        </p:spPr>
        <p:txBody>
          <a:bodyPr anchor="ctr" anchorCtr="0">
            <a:normAutofit/>
          </a:bodyPr>
          <a:lstStyle>
            <a:lvl1pPr marL="0" indent="0" algn="l">
              <a:buNone/>
              <a:defRPr sz="2000" b="0">
                <a:solidFill>
                  <a:schemeClr val="bg1"/>
                </a:solidFill>
                <a:latin typeface="Montserrat" panose="0000050000000000000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A picture containing object&#10;&#10;Description automatically generated">
            <a:extLst>
              <a:ext uri="{FF2B5EF4-FFF2-40B4-BE49-F238E27FC236}">
                <a16:creationId xmlns:a16="http://schemas.microsoft.com/office/drawing/2014/main" id="{3569F887-B8D4-4209-A81B-6FD897216529}"/>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3968011" y="2318295"/>
            <a:ext cx="6857998" cy="2228740"/>
          </a:xfrm>
          <a:prstGeom prst="rect">
            <a:avLst/>
          </a:prstGeom>
        </p:spPr>
      </p:pic>
    </p:spTree>
    <p:extLst>
      <p:ext uri="{BB962C8B-B14F-4D97-AF65-F5344CB8AC3E}">
        <p14:creationId xmlns:p14="http://schemas.microsoft.com/office/powerpoint/2010/main" val="347509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3">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75F530-60CF-4FE5-87AF-A24C0E12D531}"/>
              </a:ext>
            </a:extLst>
          </p:cNvPr>
          <p:cNvSpPr/>
          <p:nvPr userDrawn="1"/>
        </p:nvSpPr>
        <p:spPr>
          <a:xfrm>
            <a:off x="5095875" y="216226"/>
            <a:ext cx="6816719"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5534556" y="83185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5534025" y="244792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Rectangle 7">
            <a:extLst>
              <a:ext uri="{FF2B5EF4-FFF2-40B4-BE49-F238E27FC236}">
                <a16:creationId xmlns:a16="http://schemas.microsoft.com/office/drawing/2014/main" id="{A819524D-07DC-426F-915E-2A63CEFABD3B}"/>
              </a:ext>
            </a:extLst>
          </p:cNvPr>
          <p:cNvSpPr/>
          <p:nvPr userDrawn="1"/>
        </p:nvSpPr>
        <p:spPr>
          <a:xfrm>
            <a:off x="279405" y="216408"/>
            <a:ext cx="4515232" cy="64164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13">
            <a:extLst>
              <a:ext uri="{FF2B5EF4-FFF2-40B4-BE49-F238E27FC236}">
                <a16:creationId xmlns:a16="http://schemas.microsoft.com/office/drawing/2014/main" id="{269A2956-79E4-45B0-8694-CCE93169A65B}"/>
              </a:ext>
            </a:extLst>
          </p:cNvPr>
          <p:cNvSpPr>
            <a:spLocks noGrp="1"/>
          </p:cNvSpPr>
          <p:nvPr>
            <p:ph type="body" sz="quarter" idx="15"/>
          </p:nvPr>
        </p:nvSpPr>
        <p:spPr>
          <a:xfrm>
            <a:off x="693007" y="1296311"/>
            <a:ext cx="3767676" cy="4198040"/>
          </a:xfrm>
        </p:spPr>
        <p:txBody>
          <a:bodyPr>
            <a:normAutofit/>
          </a:bodyPr>
          <a:lstStyle>
            <a:lvl1pPr marL="0" indent="0" algn="ctr">
              <a:buNone/>
              <a:defRPr sz="2400" b="1">
                <a:solidFill>
                  <a:schemeClr val="bg1"/>
                </a:solidFill>
                <a:latin typeface="Montserrat" panose="00000500000000000000"/>
              </a:defRPr>
            </a:lvl1pPr>
            <a:lvl2pPr>
              <a:defRPr sz="1600">
                <a:solidFill>
                  <a:schemeClr val="bg1"/>
                </a:solidFill>
                <a:latin typeface="Montserrat" panose="00000500000000000000"/>
              </a:defRPr>
            </a:lvl2pPr>
            <a:lvl3pPr>
              <a:defRPr sz="1600">
                <a:solidFill>
                  <a:schemeClr val="bg1"/>
                </a:solidFill>
                <a:latin typeface="Montserrat" panose="00000500000000000000"/>
              </a:defRPr>
            </a:lvl3pPr>
            <a:lvl4pPr>
              <a:defRPr sz="1600">
                <a:solidFill>
                  <a:schemeClr val="bg1"/>
                </a:solidFill>
                <a:latin typeface="Montserrat" panose="00000500000000000000"/>
              </a:defRPr>
            </a:lvl4pPr>
            <a:lvl5pPr>
              <a:defRPr sz="1600">
                <a:solidFill>
                  <a:schemeClr val="bg1"/>
                </a:solidFill>
                <a:latin typeface="Montserrat" panose="0000050000000000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503910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3435130" y="2380027"/>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3435130" y="3409795"/>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4293968" y="2498885"/>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6268371" y="2405939"/>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6268371" y="3435707"/>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7127209" y="2524797"/>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4" name="Oval 13">
            <a:extLst>
              <a:ext uri="{FF2B5EF4-FFF2-40B4-BE49-F238E27FC236}">
                <a16:creationId xmlns:a16="http://schemas.microsoft.com/office/drawing/2014/main" id="{3C4A3642-6B83-4CA2-8819-6326EF60B81B}"/>
              </a:ext>
            </a:extLst>
          </p:cNvPr>
          <p:cNvSpPr/>
          <p:nvPr userDrawn="1"/>
        </p:nvSpPr>
        <p:spPr>
          <a:xfrm>
            <a:off x="9101612" y="2405619"/>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 Placeholder 8">
            <a:extLst>
              <a:ext uri="{FF2B5EF4-FFF2-40B4-BE49-F238E27FC236}">
                <a16:creationId xmlns:a16="http://schemas.microsoft.com/office/drawing/2014/main" id="{0A7C5015-2982-4FCE-B212-119A15918A39}"/>
              </a:ext>
            </a:extLst>
          </p:cNvPr>
          <p:cNvSpPr>
            <a:spLocks noGrp="1"/>
          </p:cNvSpPr>
          <p:nvPr>
            <p:ph type="body" sz="quarter" idx="15"/>
          </p:nvPr>
        </p:nvSpPr>
        <p:spPr>
          <a:xfrm>
            <a:off x="9101612" y="3435387"/>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6" name="Text Placeholder 8">
            <a:extLst>
              <a:ext uri="{FF2B5EF4-FFF2-40B4-BE49-F238E27FC236}">
                <a16:creationId xmlns:a16="http://schemas.microsoft.com/office/drawing/2014/main" id="{34D7CB32-9228-4074-A872-206724CED12C}"/>
              </a:ext>
            </a:extLst>
          </p:cNvPr>
          <p:cNvSpPr>
            <a:spLocks noGrp="1"/>
          </p:cNvSpPr>
          <p:nvPr>
            <p:ph type="body" sz="quarter" idx="16" hasCustomPrompt="1"/>
          </p:nvPr>
        </p:nvSpPr>
        <p:spPr>
          <a:xfrm>
            <a:off x="9960450" y="2524477"/>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7" name="Oval 16">
            <a:extLst>
              <a:ext uri="{FF2B5EF4-FFF2-40B4-BE49-F238E27FC236}">
                <a16:creationId xmlns:a16="http://schemas.microsoft.com/office/drawing/2014/main" id="{645FEF33-8548-49D4-8986-8990A7C27DFA}"/>
              </a:ext>
            </a:extLst>
          </p:cNvPr>
          <p:cNvSpPr/>
          <p:nvPr userDrawn="1"/>
        </p:nvSpPr>
        <p:spPr>
          <a:xfrm>
            <a:off x="601889" y="2373933"/>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Text Placeholder 8">
            <a:extLst>
              <a:ext uri="{FF2B5EF4-FFF2-40B4-BE49-F238E27FC236}">
                <a16:creationId xmlns:a16="http://schemas.microsoft.com/office/drawing/2014/main" id="{0BAA159C-4F3C-4D03-80AF-E9D27C82D590}"/>
              </a:ext>
            </a:extLst>
          </p:cNvPr>
          <p:cNvSpPr>
            <a:spLocks noGrp="1"/>
          </p:cNvSpPr>
          <p:nvPr>
            <p:ph type="body" sz="quarter" idx="17"/>
          </p:nvPr>
        </p:nvSpPr>
        <p:spPr>
          <a:xfrm>
            <a:off x="601889" y="3403701"/>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9" name="Text Placeholder 8">
            <a:extLst>
              <a:ext uri="{FF2B5EF4-FFF2-40B4-BE49-F238E27FC236}">
                <a16:creationId xmlns:a16="http://schemas.microsoft.com/office/drawing/2014/main" id="{6CA72950-9448-4BDF-89EA-1EC4933E57B8}"/>
              </a:ext>
            </a:extLst>
          </p:cNvPr>
          <p:cNvSpPr>
            <a:spLocks noGrp="1"/>
          </p:cNvSpPr>
          <p:nvPr>
            <p:ph type="body" sz="quarter" idx="18" hasCustomPrompt="1"/>
          </p:nvPr>
        </p:nvSpPr>
        <p:spPr>
          <a:xfrm>
            <a:off x="1460727" y="2492791"/>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Tree>
    <p:extLst>
      <p:ext uri="{BB962C8B-B14F-4D97-AF65-F5344CB8AC3E}">
        <p14:creationId xmlns:p14="http://schemas.microsoft.com/office/powerpoint/2010/main" val="3173686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16004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16004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24592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47627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47627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56215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4" name="Oval 13">
            <a:extLst>
              <a:ext uri="{FF2B5EF4-FFF2-40B4-BE49-F238E27FC236}">
                <a16:creationId xmlns:a16="http://schemas.microsoft.com/office/drawing/2014/main" id="{3C4A3642-6B83-4CA2-8819-6326EF60B81B}"/>
              </a:ext>
            </a:extLst>
          </p:cNvPr>
          <p:cNvSpPr/>
          <p:nvPr userDrawn="1"/>
        </p:nvSpPr>
        <p:spPr>
          <a:xfrm>
            <a:off x="79250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 Placeholder 8">
            <a:extLst>
              <a:ext uri="{FF2B5EF4-FFF2-40B4-BE49-F238E27FC236}">
                <a16:creationId xmlns:a16="http://schemas.microsoft.com/office/drawing/2014/main" id="{0A7C5015-2982-4FCE-B212-119A15918A39}"/>
              </a:ext>
            </a:extLst>
          </p:cNvPr>
          <p:cNvSpPr>
            <a:spLocks noGrp="1"/>
          </p:cNvSpPr>
          <p:nvPr>
            <p:ph type="body" sz="quarter" idx="15"/>
          </p:nvPr>
        </p:nvSpPr>
        <p:spPr>
          <a:xfrm>
            <a:off x="79250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6" name="Text Placeholder 8">
            <a:extLst>
              <a:ext uri="{FF2B5EF4-FFF2-40B4-BE49-F238E27FC236}">
                <a16:creationId xmlns:a16="http://schemas.microsoft.com/office/drawing/2014/main" id="{34D7CB32-9228-4074-A872-206724CED12C}"/>
              </a:ext>
            </a:extLst>
          </p:cNvPr>
          <p:cNvSpPr>
            <a:spLocks noGrp="1"/>
          </p:cNvSpPr>
          <p:nvPr>
            <p:ph type="body" sz="quarter" idx="16" hasCustomPrompt="1"/>
          </p:nvPr>
        </p:nvSpPr>
        <p:spPr>
          <a:xfrm>
            <a:off x="87838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Tree>
    <p:extLst>
      <p:ext uri="{BB962C8B-B14F-4D97-AF65-F5344CB8AC3E}">
        <p14:creationId xmlns:p14="http://schemas.microsoft.com/office/powerpoint/2010/main" val="1665363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3076801" y="234987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3076801" y="337964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3935639" y="246873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6239101" y="234987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6239101" y="337964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7097939" y="246873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Tree>
    <p:extLst>
      <p:ext uri="{BB962C8B-B14F-4D97-AF65-F5344CB8AC3E}">
        <p14:creationId xmlns:p14="http://schemas.microsoft.com/office/powerpoint/2010/main" val="3116849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memb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8" name="Picture Placeholder 17">
            <a:extLst>
              <a:ext uri="{FF2B5EF4-FFF2-40B4-BE49-F238E27FC236}">
                <a16:creationId xmlns:a16="http://schemas.microsoft.com/office/drawing/2014/main" id="{357E307C-6197-48F2-BB0B-31FB45110A4B}"/>
              </a:ext>
            </a:extLst>
          </p:cNvPr>
          <p:cNvSpPr>
            <a:spLocks noGrp="1"/>
          </p:cNvSpPr>
          <p:nvPr>
            <p:ph type="pic" sz="quarter" idx="13"/>
          </p:nvPr>
        </p:nvSpPr>
        <p:spPr>
          <a:xfrm>
            <a:off x="1479848" y="1322103"/>
            <a:ext cx="2990552" cy="2987960"/>
          </a:xfrm>
          <a:prstGeom prst="ellipse">
            <a:avLst/>
          </a:prstGeom>
        </p:spPr>
        <p:txBody>
          <a:bodyPr/>
          <a:lstStyle/>
          <a:p>
            <a:endParaRPr lang="en-CA" dirty="0"/>
          </a:p>
        </p:txBody>
      </p:sp>
      <p:sp>
        <p:nvSpPr>
          <p:cNvPr id="7" name="Text Placeholder 6">
            <a:extLst>
              <a:ext uri="{FF2B5EF4-FFF2-40B4-BE49-F238E27FC236}">
                <a16:creationId xmlns:a16="http://schemas.microsoft.com/office/drawing/2014/main" id="{BCB39916-542C-43AF-AD02-2819324B269F}"/>
              </a:ext>
            </a:extLst>
          </p:cNvPr>
          <p:cNvSpPr>
            <a:spLocks noGrp="1"/>
          </p:cNvSpPr>
          <p:nvPr>
            <p:ph type="body" sz="quarter" idx="11"/>
          </p:nvPr>
        </p:nvSpPr>
        <p:spPr>
          <a:xfrm>
            <a:off x="5400675" y="1322388"/>
            <a:ext cx="6048375" cy="4097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7" name="Text Placeholder 6">
            <a:extLst>
              <a:ext uri="{FF2B5EF4-FFF2-40B4-BE49-F238E27FC236}">
                <a16:creationId xmlns:a16="http://schemas.microsoft.com/office/drawing/2014/main" id="{27227B57-F72D-44BF-999E-CCA5609C9047}"/>
              </a:ext>
            </a:extLst>
          </p:cNvPr>
          <p:cNvSpPr>
            <a:spLocks noGrp="1"/>
          </p:cNvSpPr>
          <p:nvPr>
            <p:ph type="body" sz="quarter" idx="12" hasCustomPrompt="1"/>
          </p:nvPr>
        </p:nvSpPr>
        <p:spPr>
          <a:xfrm>
            <a:off x="1079501" y="4631206"/>
            <a:ext cx="3812267" cy="783852"/>
          </a:xfrm>
        </p:spPr>
        <p:txBody>
          <a:bodyPr>
            <a:normAutofit/>
          </a:bodyPr>
          <a:lstStyle>
            <a:lvl1pPr marL="0" indent="0" algn="ctr">
              <a:buNone/>
              <a:defRPr sz="1800" b="1">
                <a:latin typeface="Montserrat" panose="00000500000000000000"/>
              </a:defRPr>
            </a:lvl1pPr>
            <a:lvl2pPr marL="457200" indent="0" algn="ctr">
              <a:buNone/>
              <a:defRPr sz="1800">
                <a:latin typeface="Montserrat" panose="00000500000000000000"/>
              </a:defRPr>
            </a:lvl2pPr>
            <a:lvl3pPr>
              <a:defRPr sz="1800">
                <a:latin typeface="Montserrat" panose="00000500000000000000"/>
              </a:defRPr>
            </a:lvl3pPr>
            <a:lvl4pPr>
              <a:defRPr sz="1800">
                <a:latin typeface="Montserrat" panose="00000500000000000000"/>
              </a:defRPr>
            </a:lvl4pPr>
            <a:lvl5pPr>
              <a:defRPr sz="1800">
                <a:latin typeface="Montserrat" panose="00000500000000000000"/>
              </a:defRPr>
            </a:lvl5pPr>
          </a:lstStyle>
          <a:p>
            <a:pPr lvl="0"/>
            <a:r>
              <a:rPr lang="en-US"/>
              <a:t>Name</a:t>
            </a:r>
          </a:p>
          <a:p>
            <a:pPr lvl="1"/>
            <a:r>
              <a:rPr lang="en-US"/>
              <a:t>Title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Tree>
    <p:extLst>
      <p:ext uri="{BB962C8B-B14F-4D97-AF65-F5344CB8AC3E}">
        <p14:creationId xmlns:p14="http://schemas.microsoft.com/office/powerpoint/2010/main" val="1664308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E12DD37-BE4C-4CC4-9E7A-BC276445575A}"/>
              </a:ext>
            </a:extLst>
          </p:cNvPr>
          <p:cNvPicPr>
            <a:picLocks noChangeAspect="1"/>
          </p:cNvPicPr>
          <p:nvPr userDrawn="1"/>
        </p:nvPicPr>
        <p:blipFill>
          <a:blip r:embed="rId2"/>
          <a:stretch>
            <a:fillRect/>
          </a:stretch>
        </p:blipFill>
        <p:spPr>
          <a:xfrm>
            <a:off x="-1" y="0"/>
            <a:ext cx="12191999" cy="6857998"/>
          </a:xfrm>
          <a:prstGeom prst="rect">
            <a:avLst/>
          </a:prstGeom>
          <a:solidFill>
            <a:schemeClr val="accent1"/>
          </a:solidFill>
        </p:spPr>
      </p:pic>
      <p:sp>
        <p:nvSpPr>
          <p:cNvPr id="10" name="Text Placeholder 9">
            <a:extLst>
              <a:ext uri="{FF2B5EF4-FFF2-40B4-BE49-F238E27FC236}">
                <a16:creationId xmlns:a16="http://schemas.microsoft.com/office/drawing/2014/main" id="{7B5794FA-906F-43EB-9A94-7DE54AAE51A7}"/>
              </a:ext>
            </a:extLst>
          </p:cNvPr>
          <p:cNvSpPr>
            <a:spLocks noGrp="1"/>
          </p:cNvSpPr>
          <p:nvPr>
            <p:ph type="body" sz="quarter" idx="10" hasCustomPrompt="1"/>
          </p:nvPr>
        </p:nvSpPr>
        <p:spPr>
          <a:xfrm>
            <a:off x="1200150" y="2114550"/>
            <a:ext cx="3876675" cy="2867025"/>
          </a:xfrm>
        </p:spPr>
        <p:txBody>
          <a:bodyPr>
            <a:normAutofit/>
          </a:bodyPr>
          <a:lstStyle>
            <a:lvl1pPr marL="0" indent="0">
              <a:buNone/>
              <a:defRPr sz="2800" b="1">
                <a:solidFill>
                  <a:schemeClr val="bg1"/>
                </a:solidFill>
                <a:latin typeface="Montserrat" panose="00000500000000000000"/>
              </a:defRPr>
            </a:lvl1pPr>
            <a:lvl2pPr>
              <a:defRPr sz="2800">
                <a:solidFill>
                  <a:schemeClr val="bg1"/>
                </a:solidFill>
                <a:latin typeface="Montserrat" panose="00000500000000000000"/>
              </a:defRPr>
            </a:lvl2pPr>
            <a:lvl3pPr>
              <a:defRPr sz="2800">
                <a:solidFill>
                  <a:schemeClr val="bg1"/>
                </a:solidFill>
                <a:latin typeface="Montserrat" panose="00000500000000000000"/>
              </a:defRPr>
            </a:lvl3pPr>
            <a:lvl4pPr>
              <a:defRPr sz="2800">
                <a:solidFill>
                  <a:schemeClr val="bg1"/>
                </a:solidFill>
                <a:latin typeface="Montserrat" panose="00000500000000000000"/>
              </a:defRPr>
            </a:lvl4pPr>
            <a:lvl5pPr>
              <a:defRPr sz="2800">
                <a:solidFill>
                  <a:schemeClr val="bg1"/>
                </a:solidFill>
                <a:latin typeface="Montserrat" panose="00000500000000000000"/>
              </a:defRPr>
            </a:lvl5pPr>
          </a:lstStyle>
          <a:p>
            <a:pPr lvl="0"/>
            <a:r>
              <a:rPr lang="en-US"/>
              <a:t>CONTACT US</a:t>
            </a:r>
          </a:p>
        </p:txBody>
      </p:sp>
      <p:pic>
        <p:nvPicPr>
          <p:cNvPr id="6" name="Picture 5">
            <a:extLst>
              <a:ext uri="{FF2B5EF4-FFF2-40B4-BE49-F238E27FC236}">
                <a16:creationId xmlns:a16="http://schemas.microsoft.com/office/drawing/2014/main" id="{53D26C81-3880-4A90-B2B4-DBCFA4B4C411}"/>
              </a:ext>
            </a:extLst>
          </p:cNvPr>
          <p:cNvPicPr>
            <a:picLocks noChangeAspect="1"/>
          </p:cNvPicPr>
          <p:nvPr userDrawn="1"/>
        </p:nvPicPr>
        <p:blipFill>
          <a:blip r:embed="rId3"/>
          <a:stretch>
            <a:fillRect/>
          </a:stretch>
        </p:blipFill>
        <p:spPr>
          <a:xfrm>
            <a:off x="8838216" y="5415280"/>
            <a:ext cx="3026945" cy="817143"/>
          </a:xfrm>
          <a:prstGeom prst="rect">
            <a:avLst/>
          </a:prstGeom>
        </p:spPr>
      </p:pic>
      <p:pic>
        <p:nvPicPr>
          <p:cNvPr id="7" name="Picture 6" descr="A picture containing object&#10;&#10;Description automatically generated">
            <a:extLst>
              <a:ext uri="{FF2B5EF4-FFF2-40B4-BE49-F238E27FC236}">
                <a16:creationId xmlns:a16="http://schemas.microsoft.com/office/drawing/2014/main" id="{A50D2D0F-5231-4E9F-857A-3F6DCC792F94}"/>
              </a:ext>
            </a:extLst>
          </p:cNvPr>
          <p:cNvPicPr>
            <a:picLocks noChangeAspect="1"/>
          </p:cNvPicPr>
          <p:nvPr userDrawn="1"/>
        </p:nvPicPr>
        <p:blipFill rotWithShape="1">
          <a:blip r:embed="rId4">
            <a:extLst>
              <a:ext uri="{28A0092B-C50C-407E-A947-70E740481C1C}">
                <a14:useLocalDpi xmlns:a14="http://schemas.microsoft.com/office/drawing/2010/main"/>
              </a:ext>
            </a:extLst>
          </a:blip>
          <a:srcRect l="10374" r="22060"/>
          <a:stretch/>
        </p:blipFill>
        <p:spPr>
          <a:xfrm rot="5400000">
            <a:off x="3968011" y="2314629"/>
            <a:ext cx="6857998" cy="2228740"/>
          </a:xfrm>
          <a:prstGeom prst="rect">
            <a:avLst/>
          </a:prstGeom>
        </p:spPr>
      </p:pic>
    </p:spTree>
    <p:extLst>
      <p:ext uri="{BB962C8B-B14F-4D97-AF65-F5344CB8AC3E}">
        <p14:creationId xmlns:p14="http://schemas.microsoft.com/office/powerpoint/2010/main" val="3484542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able of Content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662E86A-3D48-4551-B2B2-254A9DEECE15}"/>
              </a:ext>
            </a:extLst>
          </p:cNvPr>
          <p:cNvSpPr/>
          <p:nvPr userDrawn="1"/>
        </p:nvSpPr>
        <p:spPr>
          <a:xfrm>
            <a:off x="279405" y="216227"/>
            <a:ext cx="6784004" cy="64164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676806" y="107950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676275" y="269557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6">
            <a:extLst>
              <a:ext uri="{FF2B5EF4-FFF2-40B4-BE49-F238E27FC236}">
                <a16:creationId xmlns:a16="http://schemas.microsoft.com/office/drawing/2014/main" id="{B0CCE02D-2ADC-487F-A500-451C49113405}"/>
              </a:ext>
            </a:extLst>
          </p:cNvPr>
          <p:cNvSpPr/>
          <p:nvPr userDrawn="1"/>
        </p:nvSpPr>
        <p:spPr>
          <a:xfrm>
            <a:off x="7397363" y="225298"/>
            <a:ext cx="4515232" cy="64164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Text Placeholder 13">
            <a:extLst>
              <a:ext uri="{FF2B5EF4-FFF2-40B4-BE49-F238E27FC236}">
                <a16:creationId xmlns:a16="http://schemas.microsoft.com/office/drawing/2014/main" id="{D3EEE99C-9D47-4B67-8020-16E767BD875F}"/>
              </a:ext>
            </a:extLst>
          </p:cNvPr>
          <p:cNvSpPr>
            <a:spLocks noGrp="1"/>
          </p:cNvSpPr>
          <p:nvPr>
            <p:ph type="body" sz="quarter" idx="15"/>
          </p:nvPr>
        </p:nvSpPr>
        <p:spPr>
          <a:xfrm>
            <a:off x="7810965" y="1305201"/>
            <a:ext cx="3767676" cy="4198040"/>
          </a:xfrm>
        </p:spPr>
        <p:txBody>
          <a:bodyPr>
            <a:normAutofit/>
          </a:bodyPr>
          <a:lstStyle>
            <a:lvl1pPr marL="0" indent="0" algn="ctr">
              <a:buNone/>
              <a:defRPr sz="2400" b="1">
                <a:solidFill>
                  <a:schemeClr val="bg1"/>
                </a:solidFill>
                <a:latin typeface="Montserrat" panose="00000500000000000000"/>
              </a:defRPr>
            </a:lvl1pPr>
            <a:lvl2pPr>
              <a:defRPr sz="1600">
                <a:solidFill>
                  <a:schemeClr val="bg1"/>
                </a:solidFill>
                <a:latin typeface="Montserrat" panose="00000500000000000000"/>
              </a:defRPr>
            </a:lvl2pPr>
            <a:lvl3pPr>
              <a:defRPr sz="1600">
                <a:solidFill>
                  <a:schemeClr val="bg1"/>
                </a:solidFill>
                <a:latin typeface="Montserrat" panose="00000500000000000000"/>
              </a:defRPr>
            </a:lvl3pPr>
            <a:lvl4pPr>
              <a:defRPr sz="1600">
                <a:solidFill>
                  <a:schemeClr val="bg1"/>
                </a:solidFill>
                <a:latin typeface="Montserrat" panose="00000500000000000000"/>
              </a:defRPr>
            </a:lvl4pPr>
            <a:lvl5pPr>
              <a:defRPr sz="1600">
                <a:solidFill>
                  <a:schemeClr val="bg1"/>
                </a:solidFill>
                <a:latin typeface="Montserrat" panose="0000050000000000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35186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LINE TIT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0" y="0"/>
            <a:ext cx="12192000" cy="6858000"/>
          </a:xfrm>
          <a:prstGeom prst="rect">
            <a:avLst/>
          </a:prstGeom>
        </p:spPr>
      </p:pic>
      <p:sp>
        <p:nvSpPr>
          <p:cNvPr id="4" name="Title Placeholder 1"/>
          <p:cNvSpPr>
            <a:spLocks noGrp="1"/>
          </p:cNvSpPr>
          <p:nvPr>
            <p:ph type="title" hasCustomPrompt="1"/>
          </p:nvPr>
        </p:nvSpPr>
        <p:spPr>
          <a:xfrm>
            <a:off x="409559" y="962288"/>
            <a:ext cx="8436729" cy="424732"/>
          </a:xfrm>
          <a:prstGeom prst="rect">
            <a:avLst/>
          </a:prstGeom>
          <a:ln>
            <a:noFill/>
          </a:ln>
        </p:spPr>
        <p:txBody>
          <a:bodyPr vert="horz" wrap="square" lIns="0" tIns="18288" rIns="0" bIns="18288" rtlCol="0" anchor="t">
            <a:spAutoFit/>
          </a:bodyPr>
          <a:lstStyle>
            <a:lvl1pPr algn="l">
              <a:defRPr sz="2800" b="1" cap="none" spc="-200" baseline="0">
                <a:solidFill>
                  <a:srgbClr val="4F2684"/>
                </a:solidFill>
                <a:latin typeface="Montserrat" panose="00000500000000000000" pitchFamily="50" charset="0"/>
                <a:ea typeface="Verdana" panose="020B0604030504040204" pitchFamily="34" charset="0"/>
                <a:cs typeface="Verdana" panose="020B0604030504040204" pitchFamily="34" charset="0"/>
              </a:defRPr>
            </a:lvl1pPr>
          </a:lstStyle>
          <a:p>
            <a:r>
              <a:rPr lang="en-US"/>
              <a:t>Title</a:t>
            </a:r>
          </a:p>
        </p:txBody>
      </p:sp>
    </p:spTree>
    <p:extLst>
      <p:ext uri="{BB962C8B-B14F-4D97-AF65-F5344CB8AC3E}">
        <p14:creationId xmlns:p14="http://schemas.microsoft.com/office/powerpoint/2010/main" val="888451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LINE TIT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0" y="0"/>
            <a:ext cx="12192000" cy="6858000"/>
          </a:xfrm>
          <a:prstGeom prst="rect">
            <a:avLst/>
          </a:prstGeom>
        </p:spPr>
      </p:pic>
      <p:sp>
        <p:nvSpPr>
          <p:cNvPr id="4" name="Title Placeholder 1"/>
          <p:cNvSpPr>
            <a:spLocks noGrp="1"/>
          </p:cNvSpPr>
          <p:nvPr>
            <p:ph type="title" hasCustomPrompt="1"/>
          </p:nvPr>
        </p:nvSpPr>
        <p:spPr>
          <a:xfrm>
            <a:off x="420191" y="596531"/>
            <a:ext cx="7609115" cy="424732"/>
          </a:xfrm>
          <a:prstGeom prst="rect">
            <a:avLst/>
          </a:prstGeom>
          <a:ln>
            <a:noFill/>
          </a:ln>
        </p:spPr>
        <p:txBody>
          <a:bodyPr vert="horz" wrap="square" lIns="0" tIns="18288" rIns="0" bIns="18288" rtlCol="0" anchor="t">
            <a:spAutoFit/>
          </a:bodyPr>
          <a:lstStyle>
            <a:lvl1pPr algn="l">
              <a:defRPr sz="2800" b="1" cap="none" spc="-200" baseline="0">
                <a:solidFill>
                  <a:srgbClr val="4F2684"/>
                </a:solidFill>
                <a:latin typeface="Montserrat" panose="00000500000000000000" pitchFamily="50" charset="0"/>
                <a:ea typeface="Verdana" panose="020B0604030504040204" pitchFamily="34" charset="0"/>
                <a:cs typeface="Verdana" panose="020B0604030504040204" pitchFamily="34" charset="0"/>
              </a:defRPr>
            </a:lvl1pPr>
          </a:lstStyle>
          <a:p>
            <a:r>
              <a:rPr lang="en-US"/>
              <a:t>Title</a:t>
            </a:r>
          </a:p>
        </p:txBody>
      </p:sp>
    </p:spTree>
    <p:extLst>
      <p:ext uri="{BB962C8B-B14F-4D97-AF65-F5344CB8AC3E}">
        <p14:creationId xmlns:p14="http://schemas.microsoft.com/office/powerpoint/2010/main" val="373771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2755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head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430293" y="312202"/>
            <a:ext cx="10700031" cy="1504212"/>
          </a:xfrm>
        </p:spPr>
        <p:txBody>
          <a:bodyPr>
            <a:normAutofit/>
          </a:bodyPr>
          <a:lstStyle>
            <a:lvl1pPr algn="l">
              <a:defRPr sz="2800" b="1" cap="none" baseline="0"/>
            </a:lvl1pPr>
          </a:lstStyle>
          <a:p>
            <a:r>
              <a:rPr lang="en-US"/>
              <a:t>Click to edit Master title style</a:t>
            </a:r>
            <a:endParaRPr lang="en-CA"/>
          </a:p>
        </p:txBody>
      </p:sp>
    </p:spTree>
    <p:extLst>
      <p:ext uri="{BB962C8B-B14F-4D97-AF65-F5344CB8AC3E}">
        <p14:creationId xmlns:p14="http://schemas.microsoft.com/office/powerpoint/2010/main" val="1124651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A06E257-1E81-4EFB-A8CC-ED1C4FAE3FE5}"/>
              </a:ext>
            </a:extLst>
          </p:cNvPr>
          <p:cNvPicPr>
            <a:picLocks noChangeAspect="1"/>
          </p:cNvPicPr>
          <p:nvPr userDrawn="1"/>
        </p:nvPicPr>
        <p:blipFill>
          <a:blip r:embed="rId2"/>
          <a:stretch>
            <a:fillRect/>
          </a:stretch>
        </p:blipFill>
        <p:spPr>
          <a:xfrm>
            <a:off x="279397" y="220578"/>
            <a:ext cx="11633198" cy="6416844"/>
          </a:xfrm>
          <a:prstGeom prst="rect">
            <a:avLst/>
          </a:prstGeom>
          <a:solidFill>
            <a:srgbClr val="4B3281"/>
          </a:solidFill>
        </p:spPr>
      </p:pic>
      <p:sp>
        <p:nvSpPr>
          <p:cNvPr id="2" name="Title 1">
            <a:extLst>
              <a:ext uri="{FF2B5EF4-FFF2-40B4-BE49-F238E27FC236}">
                <a16:creationId xmlns:a16="http://schemas.microsoft.com/office/drawing/2014/main" id="{0FF23AC8-15F1-1848-B32D-C1CC3275BF89}"/>
              </a:ext>
            </a:extLst>
          </p:cNvPr>
          <p:cNvSpPr>
            <a:spLocks noGrp="1"/>
          </p:cNvSpPr>
          <p:nvPr>
            <p:ph type="title"/>
          </p:nvPr>
        </p:nvSpPr>
        <p:spPr>
          <a:xfrm>
            <a:off x="2181220" y="1050798"/>
            <a:ext cx="7829551" cy="1325563"/>
          </a:xfrm>
        </p:spPr>
        <p:txBody>
          <a:bodyPr/>
          <a:lstStyle>
            <a:lvl1pPr algn="ct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214776B-49D3-4A46-B684-31BE3A7340AA}"/>
              </a:ext>
            </a:extLst>
          </p:cNvPr>
          <p:cNvSpPr>
            <a:spLocks noGrp="1"/>
          </p:cNvSpPr>
          <p:nvPr>
            <p:ph idx="1" hasCustomPrompt="1"/>
          </p:nvPr>
        </p:nvSpPr>
        <p:spPr>
          <a:xfrm>
            <a:off x="2181221" y="2466973"/>
            <a:ext cx="7829550" cy="3709988"/>
          </a:xfrm>
        </p:spPr>
        <p:txBody>
          <a:bodyPr/>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83197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219B0A2-691B-48DA-B939-45E24CD6CD45}"/>
              </a:ext>
            </a:extLst>
          </p:cNvPr>
          <p:cNvSpPr/>
          <p:nvPr userDrawn="1"/>
        </p:nvSpPr>
        <p:spPr>
          <a:xfrm>
            <a:off x="279405" y="216227"/>
            <a:ext cx="6784004" cy="64164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676806" y="107950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1" name="Picture Placeholder 10">
            <a:extLst>
              <a:ext uri="{FF2B5EF4-FFF2-40B4-BE49-F238E27FC236}">
                <a16:creationId xmlns:a16="http://schemas.microsoft.com/office/drawing/2014/main" id="{46E775D6-C10C-4981-8AB0-3D8E2002F903}"/>
              </a:ext>
            </a:extLst>
          </p:cNvPr>
          <p:cNvSpPr>
            <a:spLocks noGrp="1"/>
          </p:cNvSpPr>
          <p:nvPr>
            <p:ph type="pic" sz="quarter" idx="13"/>
          </p:nvPr>
        </p:nvSpPr>
        <p:spPr>
          <a:xfrm>
            <a:off x="7378810" y="220663"/>
            <a:ext cx="4533790" cy="6411912"/>
          </a:xfrm>
        </p:spPr>
        <p:txBody>
          <a:bodyPr/>
          <a:lstStyle/>
          <a:p>
            <a:endParaRPr lang="en-CA"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676275" y="269557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713435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75F530-60CF-4FE5-87AF-A24C0E12D531}"/>
              </a:ext>
            </a:extLst>
          </p:cNvPr>
          <p:cNvSpPr/>
          <p:nvPr userDrawn="1"/>
        </p:nvSpPr>
        <p:spPr>
          <a:xfrm>
            <a:off x="5095875" y="216226"/>
            <a:ext cx="6816719"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5534556" y="83185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1" name="Picture Placeholder 10">
            <a:extLst>
              <a:ext uri="{FF2B5EF4-FFF2-40B4-BE49-F238E27FC236}">
                <a16:creationId xmlns:a16="http://schemas.microsoft.com/office/drawing/2014/main" id="{46E775D6-C10C-4981-8AB0-3D8E2002F903}"/>
              </a:ext>
            </a:extLst>
          </p:cNvPr>
          <p:cNvSpPr>
            <a:spLocks noGrp="1"/>
          </p:cNvSpPr>
          <p:nvPr>
            <p:ph type="pic" sz="quarter" idx="13"/>
          </p:nvPr>
        </p:nvSpPr>
        <p:spPr>
          <a:xfrm>
            <a:off x="279405" y="220790"/>
            <a:ext cx="4515232" cy="6411912"/>
          </a:xfrm>
        </p:spPr>
        <p:txBody>
          <a:bodyPr/>
          <a:lstStyle/>
          <a:p>
            <a:endParaRPr lang="en-CA"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5534025" y="244792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8920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D4F315-412B-404C-9FA2-D085DA903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8D31B7-F96F-6D48-898A-74D9FF82C2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p:txBody>
      </p:sp>
      <p:sp>
        <p:nvSpPr>
          <p:cNvPr id="6" name="Slide Number Placeholder 5">
            <a:extLst>
              <a:ext uri="{FF2B5EF4-FFF2-40B4-BE49-F238E27FC236}">
                <a16:creationId xmlns:a16="http://schemas.microsoft.com/office/drawing/2014/main" id="{8F134C1E-6AFF-FD4B-B3C7-AEEB076A0B94}"/>
              </a:ext>
            </a:extLst>
          </p:cNvPr>
          <p:cNvSpPr>
            <a:spLocks noGrp="1"/>
          </p:cNvSpPr>
          <p:nvPr>
            <p:ph type="sldNum" sz="quarter" idx="4"/>
          </p:nvPr>
        </p:nvSpPr>
        <p:spPr>
          <a:xfrm>
            <a:off x="9169395" y="6370447"/>
            <a:ext cx="2743200" cy="365125"/>
          </a:xfrm>
          <a:prstGeom prst="rect">
            <a:avLst/>
          </a:prstGeom>
        </p:spPr>
        <p:txBody>
          <a:bodyPr vert="horz" lIns="91440" tIns="45720" rIns="91440" bIns="45720" rtlCol="0" anchor="ctr"/>
          <a:lstStyle>
            <a:lvl1pPr algn="r">
              <a:defRPr sz="1800">
                <a:solidFill>
                  <a:schemeClr val="bg1"/>
                </a:solidFill>
                <a:latin typeface="Cordia New" panose="020B0304020202020204" pitchFamily="34" charset="-34"/>
                <a:cs typeface="Cordia New" panose="020B0304020202020204" pitchFamily="34" charset="-34"/>
              </a:defRPr>
            </a:lvl1pPr>
          </a:lstStyle>
          <a:p>
            <a:fld id="{227929AD-272B-2940-8998-9A3EA3187C9C}" type="slidenum">
              <a:rPr lang="en-US" smtClean="0"/>
              <a:pPr/>
              <a:t>‹#›</a:t>
            </a:fld>
            <a:endParaRPr lang="en-US" dirty="0"/>
          </a:p>
        </p:txBody>
      </p:sp>
      <p:sp>
        <p:nvSpPr>
          <p:cNvPr id="4" name="hl"/>
          <p:cNvSpPr txBox="1"/>
          <p:nvPr userDrawn="1"/>
        </p:nvSpPr>
        <p:spPr>
          <a:xfrm>
            <a:off x="0" y="0"/>
            <a:ext cx="12192000" cy="369332"/>
          </a:xfrm>
          <a:prstGeom prst="rect">
            <a:avLst/>
          </a:prstGeom>
          <a:noFill/>
        </p:spPr>
        <p:txBody>
          <a:bodyPr vert="horz" rtlCol="0">
            <a:spAutoFit/>
          </a:bodyPr>
          <a:lstStyle/>
          <a:p>
            <a:endParaRPr lang="en-CA" dirty="0">
              <a:solidFill>
                <a:schemeClr val="tx1"/>
              </a:solidFill>
            </a:endParaRPr>
          </a:p>
        </p:txBody>
      </p:sp>
    </p:spTree>
    <p:extLst>
      <p:ext uri="{BB962C8B-B14F-4D97-AF65-F5344CB8AC3E}">
        <p14:creationId xmlns:p14="http://schemas.microsoft.com/office/powerpoint/2010/main" val="39650370"/>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70" r:id="rId3"/>
    <p:sldLayoutId id="2147483671" r:id="rId4"/>
    <p:sldLayoutId id="2147483666" r:id="rId5"/>
    <p:sldLayoutId id="2147483669" r:id="rId6"/>
    <p:sldLayoutId id="2147483650" r:id="rId7"/>
    <p:sldLayoutId id="2147483660" r:id="rId8"/>
    <p:sldLayoutId id="2147483661" r:id="rId9"/>
    <p:sldLayoutId id="2147483667" r:id="rId10"/>
    <p:sldLayoutId id="2147483664" r:id="rId11"/>
    <p:sldLayoutId id="2147483662" r:id="rId12"/>
    <p:sldLayoutId id="2147483663" r:id="rId13"/>
    <p:sldLayoutId id="2147483665" r:id="rId14"/>
    <p:sldLayoutId id="2147483655" r:id="rId15"/>
  </p:sldLayoutIdLst>
  <p:hf hdr="0" ftr="0" dt="0"/>
  <p:txStyles>
    <p:titleStyle>
      <a:lvl1pPr algn="l" defTabSz="914400" rtl="0" eaLnBrk="1" latinLnBrk="0" hangingPunct="1">
        <a:lnSpc>
          <a:spcPct val="90000"/>
        </a:lnSpc>
        <a:spcBef>
          <a:spcPct val="0"/>
        </a:spcBef>
        <a:buNone/>
        <a:defRPr sz="4400" kern="1200">
          <a:solidFill>
            <a:schemeClr val="accent1"/>
          </a:solidFill>
          <a:latin typeface="Montserra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Cordia New" panose="020B0304020202020204" pitchFamily="34" charset="-34"/>
          <a:ea typeface="+mn-ea"/>
          <a:cs typeface="Cordia New" panose="020B0304020202020204" pitchFamily="34" charset="-34"/>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dia New" panose="020B0304020202020204" pitchFamily="34" charset="-34"/>
          <a:ea typeface="+mn-ea"/>
          <a:cs typeface="Cordia New" panose="020B0304020202020204" pitchFamily="34" charset="-34"/>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ordia New" panose="020B0304020202020204" pitchFamily="34" charset="-34"/>
          <a:ea typeface="+mn-ea"/>
          <a:cs typeface="Cordia New" panose="020B0304020202020204" pitchFamily="34" charset="-34"/>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ccessibility.accessibilite@tbs-sct.gc.ca"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FF5F7D89-2D57-4897-82CC-F4888C562972}"/>
              </a:ext>
            </a:extLst>
          </p:cNvPr>
          <p:cNvSpPr txBox="1"/>
          <p:nvPr/>
        </p:nvSpPr>
        <p:spPr>
          <a:xfrm>
            <a:off x="767082" y="-662299"/>
            <a:ext cx="10401295"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t>
            </a:r>
            <a:r>
              <a:rPr lang="en-CA" dirty="0">
                <a:latin typeface="Arial" panose="020B0604020202020204" pitchFamily="34" charset="0"/>
                <a:cs typeface="Arial" panose="020B0604020202020204" pitchFamily="34" charset="0"/>
              </a:rPr>
              <a:t>Presentation deck on the key findings of the Survey on Workplace Accommodations in the Federal Public Service.</a:t>
            </a:r>
          </a:p>
        </p:txBody>
      </p:sp>
      <p:sp>
        <p:nvSpPr>
          <p:cNvPr id="2" name="Title 1"/>
          <p:cNvSpPr>
            <a:spLocks noGrp="1"/>
          </p:cNvSpPr>
          <p:nvPr>
            <p:ph type="title"/>
          </p:nvPr>
        </p:nvSpPr>
        <p:spPr>
          <a:xfrm>
            <a:off x="928800" y="892800"/>
            <a:ext cx="10728000" cy="2890022"/>
          </a:xfrm>
        </p:spPr>
        <p:txBody>
          <a:bodyPr/>
          <a:lstStyle/>
          <a:p>
            <a:r>
              <a:rPr lang="en-US" sz="4000" dirty="0">
                <a:latin typeface="Arial" panose="020B0604020202020204" pitchFamily="34" charset="0"/>
                <a:cs typeface="Arial" panose="020B0604020202020204" pitchFamily="34" charset="0"/>
              </a:rPr>
              <a:t>Baseline Analysis of the May 2019 Survey on Workplace Accommodations in the Federal Public Service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t>
            </a:r>
            <a:br>
              <a:rPr lang="en-US" sz="1000" dirty="0">
                <a:latin typeface="Arial" panose="020B0604020202020204" pitchFamily="34" charset="0"/>
                <a:cs typeface="Arial" panose="020B0604020202020204" pitchFamily="34" charset="0"/>
              </a:rPr>
            </a:br>
            <a:r>
              <a:rPr lang="en-US" sz="3000" dirty="0">
                <a:latin typeface="Arial" panose="020B0604020202020204" pitchFamily="34" charset="0"/>
                <a:cs typeface="Arial" panose="020B0604020202020204" pitchFamily="34" charset="0"/>
              </a:rPr>
              <a:t>Presentation deck – September 2019</a:t>
            </a:r>
            <a:br>
              <a:rPr lang="en-US" dirty="0">
                <a:latin typeface="Arial" panose="020B0604020202020204" pitchFamily="34" charset="0"/>
                <a:cs typeface="Arial" panose="020B0604020202020204" pitchFamily="34" charset="0"/>
              </a:rPr>
            </a:br>
            <a:endParaRPr lang="en-CA" dirty="0"/>
          </a:p>
        </p:txBody>
      </p:sp>
      <p:sp>
        <p:nvSpPr>
          <p:cNvPr id="8" name="Subtitle 2">
            <a:extLst>
              <a:ext uri="{FF2B5EF4-FFF2-40B4-BE49-F238E27FC236}">
                <a16:creationId xmlns:a16="http://schemas.microsoft.com/office/drawing/2014/main" id="{08C97C9C-69A7-476D-B21B-4D47D3374215}"/>
              </a:ext>
            </a:extLst>
          </p:cNvPr>
          <p:cNvSpPr txBox="1">
            <a:spLocks/>
          </p:cNvSpPr>
          <p:nvPr/>
        </p:nvSpPr>
        <p:spPr>
          <a:xfrm>
            <a:off x="929638" y="3719582"/>
            <a:ext cx="4785362" cy="70788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Cordia New" panose="020B0304020202020204" pitchFamily="34" charset="-34"/>
                <a:ea typeface="+mn-ea"/>
                <a:cs typeface="Cordia New" panose="020B0304020202020204" pitchFamily="34" charset="-34"/>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dia New" panose="020B0304020202020204" pitchFamily="34" charset="-34"/>
                <a:ea typeface="+mn-ea"/>
                <a:cs typeface="Cordia New" panose="020B0304020202020204" pitchFamily="34" charset="-34"/>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ordia New" panose="020B0304020202020204" pitchFamily="34" charset="-34"/>
                <a:ea typeface="+mn-ea"/>
                <a:cs typeface="Cordia New" panose="020B0304020202020204" pitchFamily="34" charset="-34"/>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2000" b="1" dirty="0">
                <a:solidFill>
                  <a:schemeClr val="accent1"/>
                </a:solidFill>
                <a:latin typeface="Arial" panose="020B0604020202020204" pitchFamily="34" charset="0"/>
                <a:cs typeface="Arial" panose="020B0604020202020204" pitchFamily="34" charset="0"/>
              </a:rPr>
              <a:t>For the </a:t>
            </a:r>
            <a:r>
              <a:rPr lang="en-US" sz="2000" b="1" dirty="0">
                <a:solidFill>
                  <a:schemeClr val="accent1"/>
                </a:solidFill>
                <a:latin typeface="Arial" panose="020B0604020202020204" pitchFamily="34" charset="0"/>
                <a:cs typeface="Arial" panose="020B0604020202020204" pitchFamily="34" charset="0"/>
              </a:rPr>
              <a:t>Office of Public Service Accessibility (OPSA), Treasury Board of Canada Secretariat</a:t>
            </a:r>
            <a:endParaRPr lang="en-CA" sz="2000" b="1" dirty="0">
              <a:solidFill>
                <a:schemeClr val="accent1"/>
              </a:solidFill>
              <a:latin typeface="Arial" panose="020B0604020202020204" pitchFamily="34" charset="0"/>
              <a:cs typeface="Arial" panose="020B0604020202020204" pitchFamily="34" charset="0"/>
            </a:endParaRPr>
          </a:p>
        </p:txBody>
      </p:sp>
      <p:sp>
        <p:nvSpPr>
          <p:cNvPr id="9" name="Subtitle 2">
            <a:extLst>
              <a:ext uri="{FF2B5EF4-FFF2-40B4-BE49-F238E27FC236}">
                <a16:creationId xmlns:a16="http://schemas.microsoft.com/office/drawing/2014/main" id="{266FAC92-D8E8-493F-A921-376A1A0C8C4C}"/>
              </a:ext>
            </a:extLst>
          </p:cNvPr>
          <p:cNvSpPr txBox="1">
            <a:spLocks/>
          </p:cNvSpPr>
          <p:nvPr/>
        </p:nvSpPr>
        <p:spPr>
          <a:xfrm>
            <a:off x="928800" y="4803800"/>
            <a:ext cx="4276725" cy="898480"/>
          </a:xfrm>
          <a:prstGeom prst="rect">
            <a:avLst/>
          </a:prstGeom>
        </p:spPr>
        <p:txBody>
          <a:bodyPr vert="horz" lIns="91440" tIns="45720" rIns="91440" bIns="45720" rtlCol="0" anchor="ctr" anchorCtr="0">
            <a:normAutofit/>
          </a:bodyPr>
          <a:lstStyle>
            <a:lvl1pPr marL="0" indent="0" algn="l" defTabSz="914400" rtl="0" eaLnBrk="1" latinLnBrk="0" hangingPunct="1">
              <a:lnSpc>
                <a:spcPct val="90000"/>
              </a:lnSpc>
              <a:spcBef>
                <a:spcPts val="1000"/>
              </a:spcBef>
              <a:buFont typeface="Arial" panose="020B0604020202020204" pitchFamily="34" charset="0"/>
              <a:buNone/>
              <a:defRPr sz="2000" b="0" kern="1200">
                <a:solidFill>
                  <a:schemeClr val="bg1"/>
                </a:solidFill>
                <a:latin typeface="Montserrat" panose="00000500000000000000"/>
                <a:ea typeface="+mn-ea"/>
                <a:cs typeface="Cordia New" panose="020B0304020202020204" pitchFamily="34" charset="-34"/>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ordia New" panose="020B0304020202020204" pitchFamily="34" charset="-34"/>
                <a:ea typeface="+mn-ea"/>
                <a:cs typeface="Cordia New" panose="020B0304020202020204" pitchFamily="34" charset="-34"/>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ordia New" panose="020B0304020202020204" pitchFamily="34" charset="-34"/>
                <a:ea typeface="+mn-ea"/>
                <a:cs typeface="Cordia New" panose="020B0304020202020204" pitchFamily="34" charset="-34"/>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ordia New" panose="020B0304020202020204" pitchFamily="34" charset="-34"/>
                <a:ea typeface="+mn-ea"/>
                <a:cs typeface="Cordia New" panose="020B0304020202020204" pitchFamily="34" charset="-34"/>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ordia New" panose="020B0304020202020204" pitchFamily="34" charset="-34"/>
                <a:ea typeface="+mn-ea"/>
                <a:cs typeface="Cordia New" panose="020B0304020202020204" pitchFamily="34" charset="-34"/>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Contract number: </a:t>
            </a:r>
            <a:r>
              <a:rPr lang="en-US" sz="1600" dirty="0">
                <a:solidFill>
                  <a:schemeClr val="accent1"/>
                </a:solidFill>
                <a:latin typeface="Arial" panose="020B0604020202020204" pitchFamily="34" charset="0"/>
                <a:cs typeface="Arial" panose="020B0604020202020204" pitchFamily="34" charset="0"/>
              </a:rPr>
              <a:t>24062-20-377</a:t>
            </a:r>
          </a:p>
          <a:p>
            <a:r>
              <a:rPr lang="en-CA"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Original contract date: </a:t>
            </a:r>
            <a:r>
              <a:rPr lang="en-US" sz="1600" dirty="0">
                <a:solidFill>
                  <a:schemeClr val="accent1"/>
                </a:solidFill>
                <a:latin typeface="Arial" panose="020B0604020202020204" pitchFamily="34" charset="0"/>
                <a:cs typeface="Arial" panose="020B0604020202020204" pitchFamily="34" charset="0"/>
              </a:rPr>
              <a:t>July 22, 2019</a:t>
            </a:r>
            <a:endParaRPr lang="en-US" sz="1600" dirty="0">
              <a:solidFill>
                <a:schemeClr val="accent1"/>
              </a:solidFill>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84250812-3F49-4B41-A501-B797E9DBC452}"/>
              </a:ext>
            </a:extLst>
          </p:cNvPr>
          <p:cNvSpPr txBox="1"/>
          <p:nvPr/>
        </p:nvSpPr>
        <p:spPr>
          <a:xfrm>
            <a:off x="6185002" y="4873127"/>
            <a:ext cx="5576074" cy="1169551"/>
          </a:xfrm>
          <a:prstGeom prst="rect">
            <a:avLst/>
          </a:prstGeom>
          <a:noFill/>
        </p:spPr>
        <p:txBody>
          <a:bodyPr wrap="square" rtlCol="0">
            <a:spAutoFit/>
          </a:bodyPr>
          <a:lstStyle/>
          <a:p>
            <a:r>
              <a:rPr lang="en-CA" sz="1400" dirty="0">
                <a:solidFill>
                  <a:schemeClr val="accent1"/>
                </a:solidFill>
                <a:latin typeface="Arial" panose="020B0604020202020204" pitchFamily="34" charset="0"/>
                <a:cs typeface="Arial" panose="020B0604020202020204" pitchFamily="34" charset="0"/>
              </a:rPr>
              <a:t>The Office of Public Service Accessibility has endeavoured to ensure that this document is accessible. Alternative formats are available or may be provided upon request. To request an alternative format or to provide feedback on the accessibility of this document, email </a:t>
            </a:r>
            <a:r>
              <a:rPr lang="en-CA" sz="1400" u="sng" dirty="0">
                <a:solidFill>
                  <a:schemeClr val="accent1"/>
                </a:solidFill>
                <a:latin typeface="Arial" panose="020B0604020202020204" pitchFamily="34" charset="0"/>
                <a:cs typeface="Arial" panose="020B0604020202020204" pitchFamily="34" charset="0"/>
                <a:hlinkClick r:id="rId3"/>
              </a:rPr>
              <a:t>accessibility.accessibilite@tbs-sct.gc.ca</a:t>
            </a:r>
            <a:r>
              <a:rPr lang="en-CA" sz="1400" dirty="0">
                <a:solidFill>
                  <a:schemeClr val="accent1"/>
                </a:solidFill>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4E085507-D20C-452A-B732-34BBC0DCABEB}"/>
              </a:ext>
            </a:extLst>
          </p:cNvPr>
          <p:cNvSpPr txBox="1"/>
          <p:nvPr/>
        </p:nvSpPr>
        <p:spPr>
          <a:xfrm>
            <a:off x="6676521" y="6134100"/>
            <a:ext cx="5736590" cy="707886"/>
          </a:xfrm>
          <a:prstGeom prst="rect">
            <a:avLst/>
          </a:prstGeom>
          <a:noFill/>
        </p:spPr>
        <p:txBody>
          <a:bodyPr wrap="square" rtlCol="0">
            <a:spAutoFit/>
          </a:bodyPr>
          <a:lstStyle/>
          <a:p>
            <a:r>
              <a:rPr lang="en-US" sz="4000" dirty="0">
                <a:solidFill>
                  <a:schemeClr val="accent1"/>
                </a:solidFill>
                <a:latin typeface="Arial" panose="020B0604020202020204" pitchFamily="34" charset="0"/>
                <a:cs typeface="Arial" panose="020B0604020202020204" pitchFamily="34" charset="0"/>
              </a:rPr>
              <a:t>Environics Research</a:t>
            </a:r>
            <a:endParaRPr lang="en-CA" sz="40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7385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6918E5D-ECAF-4E62-9259-9B35A5D91387}"/>
              </a:ext>
            </a:extLst>
          </p:cNvPr>
          <p:cNvSpPr txBox="1"/>
          <p:nvPr/>
        </p:nvSpPr>
        <p:spPr>
          <a:xfrm>
            <a:off x="935915" y="-705856"/>
            <a:ext cx="1112058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a graph showing the frequency of involvement by various functional experts.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56458" y="467519"/>
            <a:ext cx="11147586" cy="424732"/>
          </a:xfrm>
        </p:spPr>
        <p:txBody>
          <a:bodyPr/>
          <a:lstStyle/>
          <a:p>
            <a:r>
              <a:rPr lang="en-US" dirty="0">
                <a:latin typeface="Arial" panose="020B0604020202020204" pitchFamily="34" charset="0"/>
                <a:cs typeface="Arial" panose="020B0604020202020204" pitchFamily="34" charset="0"/>
              </a:rPr>
              <a:t>Many functional areas can be involved in handling a disability-related request</a:t>
            </a:r>
          </a:p>
        </p:txBody>
      </p:sp>
      <p:graphicFrame>
        <p:nvGraphicFramePr>
          <p:cNvPr id="15" name="Chart Placeholder 7" descr="Figure 8: Functional areas involved in accommodation requests.&#10;Description:  A bar chart showing the results. Employee results: Employee's direct supervisor 87%, My senior management 37%, Doctor or specialist from outside of the public service 31%, Human resources advisor 17%, Labour relations advisor 15%, Union representative 14%, Facilities management 13%, Occupational health and safety advisor 11%, Departmental IT 9%, My personal advocate or assistant 9%, Disability management advisor 6%, Shared Services Canada (AAACT Program) 4%, Health Canada doctor or specialist 4%, Accommodations/administrative or corporate staff 3%. Supervisor results: Employee's direct supervisor/me 90%, My senior management 51%, Doctor or specialist from outside the public service 40%, Human resources advisor 25%, Labour relations advisor 42%, Union representative 18%, Facilities management 25%, Occupational safety and health advisor 23%, Departmental IT 16%, My employee's personal advocate or assistant 8%, Disability management advisor 14%, Shared Services Canada (AAACT Program) 7%, Health Canada doctor or specialist 9%, Accommodations/administrative or corporate staff 2%">
            <a:extLst>
              <a:ext uri="{FF2B5EF4-FFF2-40B4-BE49-F238E27FC236}">
                <a16:creationId xmlns:a16="http://schemas.microsoft.com/office/drawing/2014/main" id="{0582F864-0B6B-413E-9E5D-DC73AC1908B8}"/>
              </a:ext>
            </a:extLst>
          </p:cNvPr>
          <p:cNvGraphicFramePr>
            <a:graphicFrameLocks/>
          </p:cNvGraphicFramePr>
          <p:nvPr>
            <p:extLst>
              <p:ext uri="{D42A27DB-BD31-4B8C-83A1-F6EECF244321}">
                <p14:modId xmlns:p14="http://schemas.microsoft.com/office/powerpoint/2010/main" val="938390726"/>
              </p:ext>
            </p:extLst>
          </p:nvPr>
        </p:nvGraphicFramePr>
        <p:xfrm>
          <a:off x="146007" y="1079824"/>
          <a:ext cx="11768487" cy="4869961"/>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a:extLst>
              <a:ext uri="{FF2B5EF4-FFF2-40B4-BE49-F238E27FC236}">
                <a16:creationId xmlns:a16="http://schemas.microsoft.com/office/drawing/2014/main" id="{EA6A370A-E0B6-4E9E-AF43-F3D4F9863701}"/>
              </a:ext>
            </a:extLst>
          </p:cNvPr>
          <p:cNvSpPr/>
          <p:nvPr/>
        </p:nvSpPr>
        <p:spPr>
          <a:xfrm>
            <a:off x="378915" y="6222383"/>
            <a:ext cx="11302669" cy="430887"/>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Q13/Q40. T</a:t>
            </a:r>
            <a:r>
              <a:rPr lang="en-CA" sz="1100" dirty="0">
                <a:solidFill>
                  <a:schemeClr val="accent1"/>
                </a:solidFill>
                <a:latin typeface="Arial" panose="020B0604020202020204" pitchFamily="34" charset="0"/>
                <a:cs typeface="Arial" panose="020B0604020202020204" pitchFamily="34" charset="0"/>
              </a:rPr>
              <a:t>o the best of your knowledge, who was involved in handling your employee’s / your accommodation request?</a:t>
            </a:r>
            <a:r>
              <a:rPr lang="en-US" sz="1100" dirty="0">
                <a:solidFill>
                  <a:schemeClr val="accent1"/>
                </a:solidFill>
                <a:latin typeface="Arial" panose="020B0604020202020204" pitchFamily="34" charset="0"/>
                <a:cs typeface="Arial" panose="020B0604020202020204" pitchFamily="34" charset="0"/>
              </a:rPr>
              <a:t> Includes only disability accommodation requests: supervisors n=1,753; employees n=3,247)</a:t>
            </a:r>
          </a:p>
        </p:txBody>
      </p:sp>
      <p:sp>
        <p:nvSpPr>
          <p:cNvPr id="6" name="Slide Number Placeholder 2">
            <a:extLst>
              <a:ext uri="{FF2B5EF4-FFF2-40B4-BE49-F238E27FC236}">
                <a16:creationId xmlns:a16="http://schemas.microsoft.com/office/drawing/2014/main" id="{28EF30CA-3638-4A0C-9789-936034CD1642}"/>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10</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1228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6918E5D-ECAF-4E62-9259-9B35A5D91387}"/>
              </a:ext>
            </a:extLst>
          </p:cNvPr>
          <p:cNvSpPr txBox="1"/>
          <p:nvPr/>
        </p:nvSpPr>
        <p:spPr>
          <a:xfrm>
            <a:off x="699247" y="-705856"/>
            <a:ext cx="11357255"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a graph showing accommodation wait time and a table with reasons for delays in accommodation implementation.</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9559" y="364420"/>
            <a:ext cx="10384566" cy="812530"/>
          </a:xfrm>
        </p:spPr>
        <p:txBody>
          <a:bodyPr/>
          <a:lstStyle/>
          <a:p>
            <a:r>
              <a:rPr lang="en-US" dirty="0">
                <a:latin typeface="Arial" panose="020B0604020202020204" pitchFamily="34" charset="0"/>
                <a:cs typeface="Arial" panose="020B0604020202020204" pitchFamily="34" charset="0"/>
              </a:rPr>
              <a:t>There is a gap in understanding regarding request implementation and the reasons for delays	</a:t>
            </a:r>
          </a:p>
        </p:txBody>
      </p:sp>
      <p:graphicFrame>
        <p:nvGraphicFramePr>
          <p:cNvPr id="15" name="Chart Placeholder 7" descr="Figure 9: Wait time for implementation of accommodation.&#10;Description:  A bar chart showing the results for employee requests and supervisor requests.&#10;Employees:&#10;Less than 2 weeks: 30%&#10;2 weeks to less than 2 months: 30%&#10;2 months to less than 6 months: 14%&#10;6 months or more: 9%&#10;Accommodation in place but not working properly: 9%&#10;Accommodation not in place but approved: 9%&#10;Supervisors:&#10;Less than 2 weeks: 34%&#10;2 weeks to less than 2 months: 40%&#10;2 months to less than 6 months: 14%&#10;6 months or more: 5%&#10;Accommodation in place but not working properly: 3%&#10;Accommodation not in place but approved: 4%">
            <a:extLst>
              <a:ext uri="{FF2B5EF4-FFF2-40B4-BE49-F238E27FC236}">
                <a16:creationId xmlns:a16="http://schemas.microsoft.com/office/drawing/2014/main" id="{0582F864-0B6B-413E-9E5D-DC73AC1908B8}"/>
              </a:ext>
            </a:extLst>
          </p:cNvPr>
          <p:cNvGraphicFramePr>
            <a:graphicFrameLocks/>
          </p:cNvGraphicFramePr>
          <p:nvPr>
            <p:extLst>
              <p:ext uri="{D42A27DB-BD31-4B8C-83A1-F6EECF244321}">
                <p14:modId xmlns:p14="http://schemas.microsoft.com/office/powerpoint/2010/main" val="1412390935"/>
              </p:ext>
            </p:extLst>
          </p:nvPr>
        </p:nvGraphicFramePr>
        <p:xfrm>
          <a:off x="177540" y="1358460"/>
          <a:ext cx="6396549" cy="44672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Table 3" descr="Table 3: Reasons for the delay in accommodation implementation.&#10;Description: List of reasons by employee and supervisor requests.">
            <a:extLst>
              <a:ext uri="{FF2B5EF4-FFF2-40B4-BE49-F238E27FC236}">
                <a16:creationId xmlns:a16="http://schemas.microsoft.com/office/drawing/2014/main" id="{6EBF88E7-8AA6-432C-89F6-73AB8B2B0421}"/>
              </a:ext>
            </a:extLst>
          </p:cNvPr>
          <p:cNvGraphicFramePr>
            <a:graphicFrameLocks noGrp="1"/>
          </p:cNvGraphicFramePr>
          <p:nvPr>
            <p:extLst>
              <p:ext uri="{D42A27DB-BD31-4B8C-83A1-F6EECF244321}">
                <p14:modId xmlns:p14="http://schemas.microsoft.com/office/powerpoint/2010/main" val="1389825799"/>
              </p:ext>
            </p:extLst>
          </p:nvPr>
        </p:nvGraphicFramePr>
        <p:xfrm>
          <a:off x="4616340" y="1449473"/>
          <a:ext cx="7303527" cy="3972120"/>
        </p:xfrm>
        <a:graphic>
          <a:graphicData uri="http://schemas.openxmlformats.org/drawingml/2006/table">
            <a:tbl>
              <a:tblPr firstRow="1" bandRow="1">
                <a:tableStyleId>{5C22544A-7EE6-4342-B048-85BDC9FD1C3A}</a:tableStyleId>
              </a:tblPr>
              <a:tblGrid>
                <a:gridCol w="4568393">
                  <a:extLst>
                    <a:ext uri="{9D8B030D-6E8A-4147-A177-3AD203B41FA5}">
                      <a16:colId xmlns:a16="http://schemas.microsoft.com/office/drawing/2014/main" val="4123964084"/>
                    </a:ext>
                  </a:extLst>
                </a:gridCol>
                <a:gridCol w="1346089">
                  <a:extLst>
                    <a:ext uri="{9D8B030D-6E8A-4147-A177-3AD203B41FA5}">
                      <a16:colId xmlns:a16="http://schemas.microsoft.com/office/drawing/2014/main" val="2013963918"/>
                    </a:ext>
                  </a:extLst>
                </a:gridCol>
                <a:gridCol w="1389045">
                  <a:extLst>
                    <a:ext uri="{9D8B030D-6E8A-4147-A177-3AD203B41FA5}">
                      <a16:colId xmlns:a16="http://schemas.microsoft.com/office/drawing/2014/main" val="4202011676"/>
                    </a:ext>
                  </a:extLst>
                </a:gridCol>
              </a:tblGrid>
              <a:tr h="431643">
                <a:tc>
                  <a:txBody>
                    <a:bodyPr/>
                    <a:lstStyle/>
                    <a:p>
                      <a:pPr algn="l"/>
                      <a:r>
                        <a:rPr lang="en-US" sz="1500" dirty="0">
                          <a:solidFill>
                            <a:schemeClr val="accent1"/>
                          </a:solidFill>
                          <a:latin typeface="Arial" panose="020B0604020202020204" pitchFamily="34" charset="0"/>
                          <a:cs typeface="Arial" panose="020B0604020202020204" pitchFamily="34" charset="0"/>
                        </a:rPr>
                        <a:t>Reasons for the delay in accommodation implementation</a:t>
                      </a:r>
                      <a:endParaRPr lang="en-CA" sz="1500"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500" b="1" dirty="0">
                          <a:solidFill>
                            <a:schemeClr val="accent1"/>
                          </a:solidFill>
                          <a:latin typeface="Arial" panose="020B0604020202020204" pitchFamily="34" charset="0"/>
                          <a:cs typeface="Arial" panose="020B0604020202020204" pitchFamily="34" charset="0"/>
                        </a:rPr>
                        <a:t>Employees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500" b="1" dirty="0">
                          <a:solidFill>
                            <a:schemeClr val="accent1"/>
                          </a:solidFill>
                          <a:latin typeface="Arial" panose="020B0604020202020204" pitchFamily="34" charset="0"/>
                          <a:cs typeface="Arial" panose="020B0604020202020204" pitchFamily="34" charset="0"/>
                        </a:rPr>
                        <a:t>Supervisors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Delivery of required products or service delayed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262245"/>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Initial installation of products or services delayed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4295089"/>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Backlog, bureaucracy or procurement delays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1073242"/>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Internal service provider did not understand requirement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7200824"/>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Communication delays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9904973"/>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Management is uncooperative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89892505"/>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Delay obtaining information from doctor or specialist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8344153"/>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Issue with installation or set-up</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14065"/>
                  </a:ext>
                </a:extLst>
              </a:tr>
              <a:tr h="358440">
                <a:tc>
                  <a:txBody>
                    <a:bodyPr/>
                    <a:lstStyle/>
                    <a:p>
                      <a:pPr marL="0" marR="0">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Accommodation not compatible with existing systems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423518"/>
                  </a:ext>
                </a:extLst>
              </a:tr>
            </a:tbl>
          </a:graphicData>
        </a:graphic>
      </p:graphicFrame>
      <p:sp>
        <p:nvSpPr>
          <p:cNvPr id="8" name="Rectangle 7">
            <a:extLst>
              <a:ext uri="{FF2B5EF4-FFF2-40B4-BE49-F238E27FC236}">
                <a16:creationId xmlns:a16="http://schemas.microsoft.com/office/drawing/2014/main" id="{EA6A370A-E0B6-4E9E-AF43-F3D4F9863701}"/>
              </a:ext>
            </a:extLst>
          </p:cNvPr>
          <p:cNvSpPr/>
          <p:nvPr/>
        </p:nvSpPr>
        <p:spPr>
          <a:xfrm>
            <a:off x="409559" y="5916717"/>
            <a:ext cx="11302669" cy="769441"/>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Q23/Q50. How long did it take for your / your employee’s accommodation to be put in place and working properly (including related training) after the request was approved? (Includes only disability accommodation requests: supervisors n=1,658; employees n=2,679)</a:t>
            </a:r>
          </a:p>
          <a:p>
            <a:r>
              <a:rPr lang="en-CA" sz="1100" dirty="0">
                <a:solidFill>
                  <a:schemeClr val="accent1"/>
                </a:solidFill>
                <a:latin typeface="Arial" panose="020B0604020202020204" pitchFamily="34" charset="0"/>
                <a:cs typeface="Arial" panose="020B0604020202020204" pitchFamily="34" charset="0"/>
              </a:rPr>
              <a:t>Q24/Q51. (To the best of your knowledge) What were the reasons for the delay if it took (or is currently taking) more than one month for your employee’s / your approved accommodation to be satisfactorily implemented? </a:t>
            </a:r>
            <a:r>
              <a:rPr lang="en-US" sz="1100" dirty="0">
                <a:solidFill>
                  <a:schemeClr val="accent1"/>
                </a:solidFill>
                <a:latin typeface="Arial" panose="020B0604020202020204" pitchFamily="34" charset="0"/>
                <a:cs typeface="Arial" panose="020B0604020202020204" pitchFamily="34" charset="0"/>
              </a:rPr>
              <a:t>(Includes only disability accommodation requests: supervisors n=645; employees n=1,345)</a:t>
            </a:r>
            <a:endParaRPr lang="en-CA" sz="1100" dirty="0">
              <a:solidFill>
                <a:schemeClr val="accent1"/>
              </a:solidFill>
              <a:latin typeface="Arial" panose="020B0604020202020204" pitchFamily="34" charset="0"/>
              <a:cs typeface="Arial" panose="020B0604020202020204" pitchFamily="34" charset="0"/>
            </a:endParaRPr>
          </a:p>
        </p:txBody>
      </p:sp>
      <p:sp>
        <p:nvSpPr>
          <p:cNvPr id="6" name="Slide Number Placeholder 2">
            <a:extLst>
              <a:ext uri="{FF2B5EF4-FFF2-40B4-BE49-F238E27FC236}">
                <a16:creationId xmlns:a16="http://schemas.microsoft.com/office/drawing/2014/main" id="{28EF30CA-3638-4A0C-9789-936034CD1642}"/>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11</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5256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BA28B8CE-82D8-4A2F-BB3A-923E615BF014}"/>
              </a:ext>
            </a:extLst>
          </p:cNvPr>
          <p:cNvSpPr txBox="1"/>
          <p:nvPr/>
        </p:nvSpPr>
        <p:spPr>
          <a:xfrm>
            <a:off x="701322" y="-386643"/>
            <a:ext cx="12256168"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two tables showing the most common sources of, and reasons for, request denial.</a:t>
            </a:r>
            <a:endParaRPr lang="en-CA" dirty="0">
              <a:latin typeface="Arial" panose="020B0604020202020204" pitchFamily="34" charset="0"/>
              <a:cs typeface="Arial" panose="020B0604020202020204" pitchFamily="34" charset="0"/>
            </a:endParaRPr>
          </a:p>
        </p:txBody>
      </p:sp>
      <p:graphicFrame>
        <p:nvGraphicFramePr>
          <p:cNvPr id="3" name="Table 4" descr="Table 4: Common sources of request denial.&#10;Description: List of sources by employee and supervisor requests.">
            <a:extLst>
              <a:ext uri="{FF2B5EF4-FFF2-40B4-BE49-F238E27FC236}">
                <a16:creationId xmlns:a16="http://schemas.microsoft.com/office/drawing/2014/main" id="{FAABEBB3-915F-4758-BFFD-0380AF04956E}"/>
              </a:ext>
            </a:extLst>
          </p:cNvPr>
          <p:cNvGraphicFramePr>
            <a:graphicFrameLocks noGrp="1"/>
          </p:cNvGraphicFramePr>
          <p:nvPr>
            <p:extLst>
              <p:ext uri="{D42A27DB-BD31-4B8C-83A1-F6EECF244321}">
                <p14:modId xmlns:p14="http://schemas.microsoft.com/office/powerpoint/2010/main" val="2814227723"/>
              </p:ext>
            </p:extLst>
          </p:nvPr>
        </p:nvGraphicFramePr>
        <p:xfrm>
          <a:off x="2105195" y="1400834"/>
          <a:ext cx="7485584" cy="1937375"/>
        </p:xfrm>
        <a:graphic>
          <a:graphicData uri="http://schemas.openxmlformats.org/drawingml/2006/table">
            <a:tbl>
              <a:tblPr firstRow="1" bandRow="1">
                <a:tableStyleId>{5C22544A-7EE6-4342-B048-85BDC9FD1C3A}</a:tableStyleId>
              </a:tblPr>
              <a:tblGrid>
                <a:gridCol w="4242270">
                  <a:extLst>
                    <a:ext uri="{9D8B030D-6E8A-4147-A177-3AD203B41FA5}">
                      <a16:colId xmlns:a16="http://schemas.microsoft.com/office/drawing/2014/main" val="1885620763"/>
                    </a:ext>
                  </a:extLst>
                </a:gridCol>
                <a:gridCol w="1472571">
                  <a:extLst>
                    <a:ext uri="{9D8B030D-6E8A-4147-A177-3AD203B41FA5}">
                      <a16:colId xmlns:a16="http://schemas.microsoft.com/office/drawing/2014/main" val="728183811"/>
                    </a:ext>
                  </a:extLst>
                </a:gridCol>
                <a:gridCol w="1770743">
                  <a:extLst>
                    <a:ext uri="{9D8B030D-6E8A-4147-A177-3AD203B41FA5}">
                      <a16:colId xmlns:a16="http://schemas.microsoft.com/office/drawing/2014/main" val="1239658197"/>
                    </a:ext>
                  </a:extLst>
                </a:gridCol>
              </a:tblGrid>
              <a:tr h="3486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accent1"/>
                          </a:solidFill>
                          <a:latin typeface="Arial" panose="020B0604020202020204" pitchFamily="34" charset="0"/>
                          <a:cs typeface="Arial" panose="020B0604020202020204" pitchFamily="34" charset="0"/>
                        </a:rPr>
                        <a:t>Common sources of request denial</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Employees</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Supervisors</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5183804"/>
                  </a:ext>
                </a:extLst>
              </a:tr>
              <a:tr h="3143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b="0" kern="1200" dirty="0">
                          <a:solidFill>
                            <a:schemeClr val="tx1"/>
                          </a:solidFill>
                          <a:latin typeface="Arial" panose="020B0604020202020204" pitchFamily="34" charset="0"/>
                          <a:ea typeface="+mn-ea"/>
                          <a:cs typeface="Arial" panose="020B0604020202020204" pitchFamily="34" charset="0"/>
                        </a:rPr>
                        <a:t>Employee’s direct supervisor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976947"/>
                  </a:ext>
                </a:extLst>
              </a:tr>
              <a:tr h="3143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b="0" kern="1200" dirty="0">
                          <a:solidFill>
                            <a:schemeClr val="tx1"/>
                          </a:solidFill>
                          <a:latin typeface="Arial" panose="020B0604020202020204" pitchFamily="34" charset="0"/>
                          <a:ea typeface="+mn-ea"/>
                          <a:cs typeface="Arial" panose="020B0604020202020204" pitchFamily="34" charset="0"/>
                        </a:rPr>
                        <a:t>Senior management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7083523"/>
                  </a:ext>
                </a:extLst>
              </a:tr>
              <a:tr h="314323">
                <a:tc>
                  <a:txBody>
                    <a:bodyPr/>
                    <a:lstStyle/>
                    <a:p>
                      <a:pPr marL="0" marR="0" algn="l">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Labour Relations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75179"/>
                  </a:ext>
                </a:extLst>
              </a:tr>
              <a:tr h="314323">
                <a:tc>
                  <a:txBody>
                    <a:bodyPr/>
                    <a:lstStyle/>
                    <a:p>
                      <a:pPr marL="0" marR="0" algn="l">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Other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6563375"/>
                  </a:ext>
                </a:extLst>
              </a:tr>
              <a:tr h="314323">
                <a:tc>
                  <a:txBody>
                    <a:bodyPr/>
                    <a:lstStyle/>
                    <a:p>
                      <a:pPr marL="0" marR="0" algn="l">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Still waiting on decision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107401"/>
                  </a:ext>
                </a:extLst>
              </a:tr>
            </a:tbl>
          </a:graphicData>
        </a:graphic>
      </p:graphicFrame>
      <p:graphicFrame>
        <p:nvGraphicFramePr>
          <p:cNvPr id="14" name="Table 5" descr="Table 5: Common reasons of request denial.&#10;Description: List of reasons by employee and supervisor requests.">
            <a:extLst>
              <a:ext uri="{FF2B5EF4-FFF2-40B4-BE49-F238E27FC236}">
                <a16:creationId xmlns:a16="http://schemas.microsoft.com/office/drawing/2014/main" id="{1C92FFC8-0720-4BBE-BA23-5F827DFCB43F}"/>
              </a:ext>
            </a:extLst>
          </p:cNvPr>
          <p:cNvGraphicFramePr>
            <a:graphicFrameLocks noGrp="1"/>
          </p:cNvGraphicFramePr>
          <p:nvPr>
            <p:extLst>
              <p:ext uri="{D42A27DB-BD31-4B8C-83A1-F6EECF244321}">
                <p14:modId xmlns:p14="http://schemas.microsoft.com/office/powerpoint/2010/main" val="589694791"/>
              </p:ext>
            </p:extLst>
          </p:nvPr>
        </p:nvGraphicFramePr>
        <p:xfrm>
          <a:off x="384505" y="3581500"/>
          <a:ext cx="11176875" cy="2251698"/>
        </p:xfrm>
        <a:graphic>
          <a:graphicData uri="http://schemas.openxmlformats.org/drawingml/2006/table">
            <a:tbl>
              <a:tblPr firstRow="1" bandRow="1">
                <a:tableStyleId>{5C22544A-7EE6-4342-B048-85BDC9FD1C3A}</a:tableStyleId>
              </a:tblPr>
              <a:tblGrid>
                <a:gridCol w="7812489">
                  <a:extLst>
                    <a:ext uri="{9D8B030D-6E8A-4147-A177-3AD203B41FA5}">
                      <a16:colId xmlns:a16="http://schemas.microsoft.com/office/drawing/2014/main" val="1885620763"/>
                    </a:ext>
                  </a:extLst>
                </a:gridCol>
                <a:gridCol w="1682193">
                  <a:extLst>
                    <a:ext uri="{9D8B030D-6E8A-4147-A177-3AD203B41FA5}">
                      <a16:colId xmlns:a16="http://schemas.microsoft.com/office/drawing/2014/main" val="728183811"/>
                    </a:ext>
                  </a:extLst>
                </a:gridCol>
                <a:gridCol w="1682193">
                  <a:extLst>
                    <a:ext uri="{9D8B030D-6E8A-4147-A177-3AD203B41FA5}">
                      <a16:colId xmlns:a16="http://schemas.microsoft.com/office/drawing/2014/main" val="1239658197"/>
                    </a:ext>
                  </a:extLst>
                </a:gridCol>
              </a:tblGrid>
              <a:tr h="3486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accent1"/>
                          </a:solidFill>
                          <a:latin typeface="Arial" panose="020B0604020202020204" pitchFamily="34" charset="0"/>
                          <a:cs typeface="Arial" panose="020B0604020202020204" pitchFamily="34" charset="0"/>
                        </a:rPr>
                        <a:t>Common reasons for denying accommodation request</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Employees</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Supervisors</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5183804"/>
                  </a:ext>
                </a:extLst>
              </a:tr>
              <a:tr h="314323">
                <a:tc>
                  <a:txBody>
                    <a:bodyPr/>
                    <a:lstStyle/>
                    <a:p>
                      <a:pPr marL="0" marR="0">
                        <a:spcBef>
                          <a:spcPts val="0"/>
                        </a:spcBef>
                        <a:spcAft>
                          <a:spcPts val="510"/>
                        </a:spcAft>
                      </a:pP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Supervisor or senior </a:t>
                      </a: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management didn’t agree there was a need for accommodation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976947"/>
                  </a:ext>
                </a:extLst>
              </a:tr>
              <a:tr h="314323">
                <a:tc>
                  <a:txBody>
                    <a:bodyPr/>
                    <a:lstStyle/>
                    <a:p>
                      <a:pPr marL="0" marR="0">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Supervisor did not agree with doctor’s findings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7083523"/>
                  </a:ext>
                </a:extLst>
              </a:tr>
              <a:tr h="314323">
                <a:tc>
                  <a:txBody>
                    <a:bodyPr/>
                    <a:lstStyle/>
                    <a:p>
                      <a:pPr marL="0" marR="0">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Supervisor not willing to vary policies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75179"/>
                  </a:ext>
                </a:extLst>
              </a:tr>
              <a:tr h="314323">
                <a:tc>
                  <a:txBody>
                    <a:bodyPr/>
                    <a:lstStyle/>
                    <a:p>
                      <a:pPr marL="0" marR="0">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Operati</a:t>
                      </a: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onal or client requirements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6563375"/>
                  </a:ext>
                </a:extLst>
              </a:tr>
              <a:tr h="314323">
                <a:tc>
                  <a:txBody>
                    <a:bodyPr/>
                    <a:lstStyle/>
                    <a:p>
                      <a:pPr marL="0" marR="0">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Specialist report didn’t adequately demonstrate need for accommodation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107401"/>
                  </a:ext>
                </a:extLst>
              </a:tr>
              <a:tr h="314323">
                <a:tc>
                  <a:txBody>
                    <a:bodyPr/>
                    <a:lstStyle/>
                    <a:p>
                      <a:pPr marL="0" marR="0">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 medical certificate provided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6631123"/>
                  </a:ext>
                </a:extLst>
              </a:tr>
            </a:tbl>
          </a:graphicData>
        </a:graphic>
      </p:graphicFrame>
      <p:sp>
        <p:nvSpPr>
          <p:cNvPr id="8" name="Rectangle 7">
            <a:extLst>
              <a:ext uri="{FF2B5EF4-FFF2-40B4-BE49-F238E27FC236}">
                <a16:creationId xmlns:a16="http://schemas.microsoft.com/office/drawing/2014/main" id="{EA6A370A-E0B6-4E9E-AF43-F3D4F9863701}"/>
              </a:ext>
            </a:extLst>
          </p:cNvPr>
          <p:cNvSpPr/>
          <p:nvPr/>
        </p:nvSpPr>
        <p:spPr>
          <a:xfrm>
            <a:off x="409558" y="6076489"/>
            <a:ext cx="10414119" cy="430887"/>
          </a:xfrm>
          <a:prstGeom prst="rect">
            <a:avLst/>
          </a:prstGeom>
        </p:spPr>
        <p:txBody>
          <a:bodyPr wrap="square">
            <a:spAutoFit/>
          </a:bodyPr>
          <a:lstStyle/>
          <a:p>
            <a:pPr marL="519113" indent="-519113"/>
            <a:r>
              <a:rPr lang="en-US" sz="1100" dirty="0">
                <a:solidFill>
                  <a:schemeClr val="accent1"/>
                </a:solidFill>
                <a:latin typeface="Arial" panose="020B0604020202020204" pitchFamily="34" charset="0"/>
                <a:cs typeface="Arial" panose="020B0604020202020204" pitchFamily="34" charset="0"/>
              </a:rPr>
              <a:t>Q25/Q52. Who denied the accommodation request? (Includes only disability accommodation requests: supervisors n=95; employees n=569)</a:t>
            </a:r>
          </a:p>
          <a:p>
            <a:pPr marL="519113" indent="-519113"/>
            <a:r>
              <a:rPr lang="en-US" sz="1100" dirty="0">
                <a:solidFill>
                  <a:schemeClr val="accent1"/>
                </a:solidFill>
                <a:latin typeface="Arial" panose="020B0604020202020204" pitchFamily="34" charset="0"/>
                <a:cs typeface="Arial" panose="020B0604020202020204" pitchFamily="34" charset="0"/>
              </a:rPr>
              <a:t>Q26/Q53. What were the reasons for denying this accommodation request? (Includes only disability accommodation requests: supervisors n=95; employees n=569) </a:t>
            </a:r>
            <a:endParaRPr lang="en-CA" sz="1100" dirty="0">
              <a:solidFill>
                <a:schemeClr val="accent1"/>
              </a:solidFill>
              <a:latin typeface="Arial" panose="020B0604020202020204" pitchFamily="34" charset="0"/>
              <a:cs typeface="Arial" panose="020B0604020202020204" pitchFamily="34" charset="0"/>
            </a:endParaRPr>
          </a:p>
        </p:txBody>
      </p:sp>
      <p:sp>
        <p:nvSpPr>
          <p:cNvPr id="7" name="Slide Number Placeholder 2">
            <a:extLst>
              <a:ext uri="{FF2B5EF4-FFF2-40B4-BE49-F238E27FC236}">
                <a16:creationId xmlns:a16="http://schemas.microsoft.com/office/drawing/2014/main" id="{8BD461B0-99C6-4B88-A991-37B6C936C08D}"/>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12</a:t>
            </a:fld>
            <a:endParaRPr lang="en-US" sz="1400" b="1" dirty="0">
              <a:solidFill>
                <a:schemeClr val="tx1"/>
              </a:solidFill>
              <a:latin typeface="Arial" panose="020B0604020202020204" pitchFamily="34" charset="0"/>
              <a:cs typeface="Arial" panose="020B0604020202020204" pitchFamily="34" charset="0"/>
            </a:endParaRPr>
          </a:p>
        </p:txBody>
      </p:sp>
      <p:sp>
        <p:nvSpPr>
          <p:cNvPr id="23" name="Title 1"/>
          <p:cNvSpPr>
            <a:spLocks noGrp="1"/>
          </p:cNvSpPr>
          <p:nvPr>
            <p:ph type="title"/>
          </p:nvPr>
        </p:nvSpPr>
        <p:spPr>
          <a:xfrm>
            <a:off x="409558" y="363600"/>
            <a:ext cx="10410842" cy="812530"/>
          </a:xfrm>
        </p:spPr>
        <p:txBody>
          <a:bodyPr/>
          <a:lstStyle/>
          <a:p>
            <a:r>
              <a:rPr lang="en-US" dirty="0">
                <a:latin typeface="Arial" panose="020B0604020202020204" pitchFamily="34" charset="0"/>
                <a:cs typeface="Arial" panose="020B0604020202020204" pitchFamily="34" charset="0"/>
              </a:rPr>
              <a:t>There are difference in perceptions of who is denying the request and the reasons for the denial</a:t>
            </a:r>
          </a:p>
        </p:txBody>
      </p:sp>
    </p:spTree>
    <p:extLst>
      <p:ext uri="{BB962C8B-B14F-4D97-AF65-F5344CB8AC3E}">
        <p14:creationId xmlns:p14="http://schemas.microsoft.com/office/powerpoint/2010/main" val="387298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D7161A-7153-4B07-A9A8-39BD8AE51D63}"/>
              </a:ext>
            </a:extLst>
          </p:cNvPr>
          <p:cNvSpPr txBox="1"/>
          <p:nvPr/>
        </p:nvSpPr>
        <p:spPr>
          <a:xfrm>
            <a:off x="1475874" y="-401053"/>
            <a:ext cx="1040129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a table listing common responses related to denied requests.</a:t>
            </a:r>
            <a:endParaRPr lang="en-CA"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4E10C77D-1663-4D06-9C96-B9865EFA5F0D}"/>
              </a:ext>
            </a:extLst>
          </p:cNvPr>
          <p:cNvSpPr>
            <a:spLocks noGrp="1"/>
          </p:cNvSpPr>
          <p:nvPr>
            <p:ph type="title"/>
          </p:nvPr>
        </p:nvSpPr>
        <p:spPr>
          <a:xfrm>
            <a:off x="374341" y="182435"/>
            <a:ext cx="10347205" cy="1200329"/>
          </a:xfrm>
        </p:spPr>
        <p:txBody>
          <a:bodyPr/>
          <a:lstStyle/>
          <a:p>
            <a:r>
              <a:rPr lang="en-US" dirty="0">
                <a:latin typeface="Arial" panose="020B0604020202020204" pitchFamily="34" charset="0"/>
                <a:cs typeface="Arial" panose="020B0604020202020204" pitchFamily="34" charset="0"/>
              </a:rPr>
              <a:t>Most  employees do not appeal a rejected request: more than two in five say they believed it would make no difference and one in three feared negative consequences</a:t>
            </a:r>
            <a:endParaRPr lang="en-CA" dirty="0">
              <a:latin typeface="Arial" panose="020B0604020202020204" pitchFamily="34" charset="0"/>
              <a:cs typeface="Arial" panose="020B0604020202020204" pitchFamily="34" charset="0"/>
            </a:endParaRPr>
          </a:p>
        </p:txBody>
      </p:sp>
      <p:graphicFrame>
        <p:nvGraphicFramePr>
          <p:cNvPr id="7" name="Table 6" descr="Table 6: Top responses to a request denial.&#10;Description: List of responses among employee requests.">
            <a:extLst>
              <a:ext uri="{FF2B5EF4-FFF2-40B4-BE49-F238E27FC236}">
                <a16:creationId xmlns:a16="http://schemas.microsoft.com/office/drawing/2014/main" id="{1529938F-FFF8-41C1-BE5C-E0A8A14EF2D2}"/>
              </a:ext>
            </a:extLst>
          </p:cNvPr>
          <p:cNvGraphicFramePr>
            <a:graphicFrameLocks noGrp="1"/>
          </p:cNvGraphicFramePr>
          <p:nvPr>
            <p:extLst>
              <p:ext uri="{D42A27DB-BD31-4B8C-83A1-F6EECF244321}">
                <p14:modId xmlns:p14="http://schemas.microsoft.com/office/powerpoint/2010/main" val="3914939713"/>
              </p:ext>
            </p:extLst>
          </p:nvPr>
        </p:nvGraphicFramePr>
        <p:xfrm>
          <a:off x="1787688" y="1382764"/>
          <a:ext cx="8115300" cy="4754884"/>
        </p:xfrm>
        <a:graphic>
          <a:graphicData uri="http://schemas.openxmlformats.org/drawingml/2006/table">
            <a:tbl>
              <a:tblPr firstRow="1" bandRow="1">
                <a:tableStyleId>{5C22544A-7EE6-4342-B048-85BDC9FD1C3A}</a:tableStyleId>
              </a:tblPr>
              <a:tblGrid>
                <a:gridCol w="6455527">
                  <a:extLst>
                    <a:ext uri="{9D8B030D-6E8A-4147-A177-3AD203B41FA5}">
                      <a16:colId xmlns:a16="http://schemas.microsoft.com/office/drawing/2014/main" val="4123964084"/>
                    </a:ext>
                  </a:extLst>
                </a:gridCol>
                <a:gridCol w="1659773">
                  <a:extLst>
                    <a:ext uri="{9D8B030D-6E8A-4147-A177-3AD203B41FA5}">
                      <a16:colId xmlns:a16="http://schemas.microsoft.com/office/drawing/2014/main" val="2013963918"/>
                    </a:ext>
                  </a:extLst>
                </a:gridCol>
              </a:tblGrid>
              <a:tr h="373954">
                <a:tc>
                  <a:txBody>
                    <a:bodyPr/>
                    <a:lstStyle/>
                    <a:p>
                      <a:pPr algn="l"/>
                      <a:r>
                        <a:rPr lang="en-US" sz="1800" b="1" kern="1200" dirty="0">
                          <a:solidFill>
                            <a:schemeClr val="accent1"/>
                          </a:solidFill>
                          <a:latin typeface="Arial" panose="020B0604020202020204" pitchFamily="34" charset="0"/>
                          <a:ea typeface="+mn-ea"/>
                          <a:cs typeface="Arial" panose="020B0604020202020204" pitchFamily="34" charset="0"/>
                        </a:rPr>
                        <a:t>Response to request denial (top reasons)</a:t>
                      </a:r>
                      <a:endParaRPr lang="en-CA" sz="1800" b="1" kern="1200" dirty="0">
                        <a:solidFill>
                          <a:schemeClr val="accent1"/>
                        </a:solidFill>
                        <a:latin typeface="Arial" panose="020B0604020202020204" pitchFamily="34" charset="0"/>
                        <a:ea typeface="+mn-ea"/>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800" b="1" kern="1200" dirty="0">
                          <a:solidFill>
                            <a:schemeClr val="accent1"/>
                          </a:solidFill>
                          <a:latin typeface="Arial" panose="020B0604020202020204" pitchFamily="34" charset="0"/>
                          <a:ea typeface="+mn-ea"/>
                          <a:cs typeface="Arial" panose="020B0604020202020204" pitchFamily="34" charset="0"/>
                        </a:rPr>
                        <a:t>Employees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271965">
                <a:tc>
                  <a:txBody>
                    <a:bodyPr/>
                    <a:lstStyle/>
                    <a:p>
                      <a:pPr marL="0" marR="0" algn="l">
                        <a:spcBef>
                          <a:spcPts val="0"/>
                        </a:spcBef>
                        <a:spcAft>
                          <a:spcPts val="510"/>
                        </a:spcAft>
                      </a:pPr>
                      <a:r>
                        <a:rPr lang="en-CA"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Net: Did not appeal</a:t>
                      </a:r>
                      <a:endPar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69%</a:t>
                      </a:r>
                      <a:endPar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04262245"/>
                  </a:ext>
                </a:extLst>
              </a:tr>
              <a:tr h="273931">
                <a:tc>
                  <a:txBody>
                    <a:bodyPr/>
                    <a:lstStyle/>
                    <a:p>
                      <a:pPr marL="115888" marR="0" indent="0" algn="l">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Did not appeal: believed it wouldn’t make a difference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1073242"/>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Did not appeal: afraid of negative consequences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8344153"/>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Did not appeal: concerned about relationship with supervisor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14065"/>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Did not appeal for other reasons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423518"/>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Did not appeal because I left my job</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9798531"/>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Searching for other jobs or department change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9830623"/>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Did not appeal due to extended sick leave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3651502"/>
                  </a:ext>
                </a:extLst>
              </a:tr>
              <a:tr h="273931">
                <a:tc>
                  <a:txBody>
                    <a:bodyPr/>
                    <a:lstStyle/>
                    <a:p>
                      <a:pPr marL="0" marR="0" algn="l" defTabSz="914400" rtl="0" eaLnBrk="1" latinLnBrk="0" hangingPunct="1">
                        <a:spcBef>
                          <a:spcPts val="0"/>
                        </a:spcBef>
                        <a:spcAft>
                          <a:spcPts val="510"/>
                        </a:spcAft>
                      </a:pPr>
                      <a:r>
                        <a:rPr lang="en-CA"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Net: Did appeal (or at least escalating or pushing)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39%</a:t>
                      </a:r>
                      <a:endPar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2078972"/>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Requested advice from union representative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4125506"/>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Requested advice from doctor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7741549"/>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Filed formal complaint or grievance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73361278"/>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Escalated request to more senior manager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2074858"/>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Sought legal advice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27809417"/>
                  </a:ext>
                </a:extLst>
              </a:tr>
              <a:tr h="273931">
                <a:tc>
                  <a:txBody>
                    <a:bodyPr/>
                    <a:lstStyle/>
                    <a:p>
                      <a:pPr marL="115888" marR="0" indent="0" algn="l" defTabSz="914400" rtl="0" eaLnBrk="1" latinLnBrk="0" hangingPunct="1">
                        <a:spcBef>
                          <a:spcPts val="0"/>
                        </a:spcBef>
                        <a:spcAft>
                          <a:spcPts val="510"/>
                        </a:spcAft>
                      </a:pPr>
                      <a:r>
                        <a:rPr lang="en-CA"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Repeated request or still trying to get it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9429362"/>
                  </a:ext>
                </a:extLst>
              </a:tr>
              <a:tr h="273931">
                <a:tc>
                  <a:txBody>
                    <a:bodyPr/>
                    <a:lstStyle/>
                    <a:p>
                      <a:pPr marL="0" marR="0" algn="l" defTabSz="914400" rtl="0" eaLnBrk="1" latinLnBrk="0" hangingPunct="1">
                        <a:spcBef>
                          <a:spcPts val="0"/>
                        </a:spcBef>
                        <a:spcAft>
                          <a:spcPts val="510"/>
                        </a:spcAft>
                      </a:pPr>
                      <a:r>
                        <a:rPr lang="en-CA" sz="1600" b="1"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Process still ongoing or awaiting decision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510"/>
                        </a:spcAft>
                      </a:pPr>
                      <a:r>
                        <a:rPr lang="en-CA"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endParaRPr lang="en-CA"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1889635"/>
                  </a:ext>
                </a:extLst>
              </a:tr>
            </a:tbl>
          </a:graphicData>
        </a:graphic>
      </p:graphicFrame>
      <p:sp>
        <p:nvSpPr>
          <p:cNvPr id="4" name="Rectangle 3">
            <a:extLst>
              <a:ext uri="{FF2B5EF4-FFF2-40B4-BE49-F238E27FC236}">
                <a16:creationId xmlns:a16="http://schemas.microsoft.com/office/drawing/2014/main" id="{3F2BFD19-AB7B-4D0A-911C-72D4B2910419}"/>
              </a:ext>
            </a:extLst>
          </p:cNvPr>
          <p:cNvSpPr/>
          <p:nvPr/>
        </p:nvSpPr>
        <p:spPr>
          <a:xfrm>
            <a:off x="384503" y="6209098"/>
            <a:ext cx="10921669" cy="261610"/>
          </a:xfrm>
          <a:prstGeom prst="rect">
            <a:avLst/>
          </a:prstGeom>
        </p:spPr>
        <p:txBody>
          <a:bodyPr wrap="square">
            <a:spAutoFit/>
          </a:bodyPr>
          <a:lstStyle/>
          <a:p>
            <a:pPr marL="519113" indent="-519113"/>
            <a:r>
              <a:rPr lang="en-US" sz="1100" dirty="0">
                <a:solidFill>
                  <a:schemeClr val="accent1"/>
                </a:solidFill>
                <a:latin typeface="Arial" panose="020B0604020202020204" pitchFamily="34" charset="0"/>
                <a:cs typeface="Arial" panose="020B0604020202020204" pitchFamily="34" charset="0"/>
              </a:rPr>
              <a:t>Q54. How did you respond to your organization’s decision to deny your accommodation request? (Includes only disability accommodation requests: employees n=568) </a:t>
            </a:r>
            <a:endParaRPr lang="en-CA" sz="1100" dirty="0">
              <a:solidFill>
                <a:schemeClr val="accent1"/>
              </a:solidFill>
              <a:latin typeface="Arial" panose="020B0604020202020204" pitchFamily="34" charset="0"/>
              <a:cs typeface="Arial" panose="020B0604020202020204" pitchFamily="34" charset="0"/>
            </a:endParaRPr>
          </a:p>
        </p:txBody>
      </p:sp>
      <p:sp>
        <p:nvSpPr>
          <p:cNvPr id="5" name="Slide Number Placeholder 2">
            <a:extLst>
              <a:ext uri="{FF2B5EF4-FFF2-40B4-BE49-F238E27FC236}">
                <a16:creationId xmlns:a16="http://schemas.microsoft.com/office/drawing/2014/main" id="{FD614E48-2E54-4F77-99D2-3ADD2202F630}"/>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13</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3262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130481D-26A0-48D4-9AAD-28ED74A382BE}"/>
              </a:ext>
            </a:extLst>
          </p:cNvPr>
          <p:cNvSpPr txBox="1"/>
          <p:nvPr/>
        </p:nvSpPr>
        <p:spPr>
          <a:xfrm>
            <a:off x="691271" y="-436825"/>
            <a:ext cx="1191928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table highlighting differences between disability and non-disability accommodation requests.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9558" y="628459"/>
            <a:ext cx="10410842" cy="812530"/>
          </a:xfrm>
        </p:spPr>
        <p:txBody>
          <a:bodyPr/>
          <a:lstStyle/>
          <a:p>
            <a:r>
              <a:rPr lang="en-US" dirty="0">
                <a:latin typeface="Arial" panose="020B0604020202020204" pitchFamily="34" charset="0"/>
                <a:cs typeface="Arial" panose="020B0604020202020204" pitchFamily="34" charset="0"/>
              </a:rPr>
              <a:t>Compared with disability requests, non-disability requests are dealt with more quickly but are less likely to be approved</a:t>
            </a:r>
          </a:p>
        </p:txBody>
      </p:sp>
      <p:graphicFrame>
        <p:nvGraphicFramePr>
          <p:cNvPr id="3" name="Table 7" descr="Table 7: Elements of supervisor requests that differ by disability and non-disability requests.&#10;Description: List of elements by disability and non-disability requests.">
            <a:extLst>
              <a:ext uri="{FF2B5EF4-FFF2-40B4-BE49-F238E27FC236}">
                <a16:creationId xmlns:a16="http://schemas.microsoft.com/office/drawing/2014/main" id="{E403B0D6-B51D-4750-976F-66FC8772F1FB}"/>
              </a:ext>
            </a:extLst>
          </p:cNvPr>
          <p:cNvGraphicFramePr>
            <a:graphicFrameLocks noGrp="1"/>
          </p:cNvGraphicFramePr>
          <p:nvPr>
            <p:extLst>
              <p:ext uri="{D42A27DB-BD31-4B8C-83A1-F6EECF244321}">
                <p14:modId xmlns:p14="http://schemas.microsoft.com/office/powerpoint/2010/main" val="543641408"/>
              </p:ext>
            </p:extLst>
          </p:nvPr>
        </p:nvGraphicFramePr>
        <p:xfrm>
          <a:off x="691271" y="1900646"/>
          <a:ext cx="10789920" cy="801188"/>
        </p:xfrm>
        <a:graphic>
          <a:graphicData uri="http://schemas.openxmlformats.org/drawingml/2006/table">
            <a:tbl>
              <a:tblPr firstRow="1" bandRow="1">
                <a:tableStyleId>{5C22544A-7EE6-4342-B048-85BDC9FD1C3A}</a:tableStyleId>
              </a:tblPr>
              <a:tblGrid>
                <a:gridCol w="3840480">
                  <a:extLst>
                    <a:ext uri="{9D8B030D-6E8A-4147-A177-3AD203B41FA5}">
                      <a16:colId xmlns:a16="http://schemas.microsoft.com/office/drawing/2014/main" val="2346273511"/>
                    </a:ext>
                  </a:extLst>
                </a:gridCol>
                <a:gridCol w="3474720">
                  <a:extLst>
                    <a:ext uri="{9D8B030D-6E8A-4147-A177-3AD203B41FA5}">
                      <a16:colId xmlns:a16="http://schemas.microsoft.com/office/drawing/2014/main" val="2120697777"/>
                    </a:ext>
                  </a:extLst>
                </a:gridCol>
                <a:gridCol w="3474720">
                  <a:extLst>
                    <a:ext uri="{9D8B030D-6E8A-4147-A177-3AD203B41FA5}">
                      <a16:colId xmlns:a16="http://schemas.microsoft.com/office/drawing/2014/main" val="3768800243"/>
                    </a:ext>
                  </a:extLst>
                </a:gridCol>
              </a:tblGrid>
              <a:tr h="2351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noProof="0" dirty="0">
                          <a:solidFill>
                            <a:schemeClr val="accent1"/>
                          </a:solidFill>
                          <a:latin typeface="Arial" panose="020B0604020202020204" pitchFamily="34" charset="0"/>
                          <a:ea typeface="+mn-ea"/>
                          <a:cs typeface="Arial" panose="020B0604020202020204" pitchFamily="34" charset="0"/>
                        </a:rPr>
                        <a:t>Supervisor requests: element</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Disability requests</a:t>
                      </a:r>
                      <a:endParaRPr lang="en-CA" strike="sngStrike" dirty="0">
                        <a:solidFill>
                          <a:srgbClr val="FF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Non-disability requests</a:t>
                      </a:r>
                      <a:endParaRPr lang="en-CA" strike="sngStrike" dirty="0">
                        <a:solidFill>
                          <a:srgbClr val="FF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794385"/>
                  </a:ext>
                </a:extLst>
              </a:tr>
              <a:tr h="435428">
                <a:tc>
                  <a:txBody>
                    <a:bodyPr/>
                    <a:lstStyle/>
                    <a:p>
                      <a:pPr marL="0" indent="0">
                        <a:buFont typeface="Arial" panose="020B0604020202020204" pitchFamily="34" charset="0"/>
                        <a:buNone/>
                      </a:pPr>
                      <a:r>
                        <a:rPr lang="en-CA" sz="1600" noProof="0" dirty="0">
                          <a:latin typeface="Arial" panose="020B0604020202020204" pitchFamily="34" charset="0"/>
                          <a:cs typeface="Arial" panose="020B0604020202020204" pitchFamily="34" charset="0"/>
                        </a:rPr>
                        <a:t>Involve </a:t>
                      </a:r>
                      <a:r>
                        <a:rPr lang="en-CA" sz="1600" i="0" noProof="0" dirty="0">
                          <a:latin typeface="Arial" panose="020B0604020202020204" pitchFamily="34" charset="0"/>
                          <a:cs typeface="Arial" panose="020B0604020202020204" pitchFamily="34" charset="0"/>
                        </a:rPr>
                        <a:t>Labour Relations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Often (42%)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600" noProof="0" dirty="0">
                          <a:latin typeface="Arial" panose="020B0604020202020204" pitchFamily="34" charset="0"/>
                          <a:cs typeface="Arial" panose="020B0604020202020204" pitchFamily="34" charset="0"/>
                        </a:rPr>
                        <a:t>Rarely (6%)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898911"/>
                  </a:ext>
                </a:extLst>
              </a:tr>
            </a:tbl>
          </a:graphicData>
        </a:graphic>
      </p:graphicFrame>
      <p:graphicFrame>
        <p:nvGraphicFramePr>
          <p:cNvPr id="8" name="Table 7" descr="Table 8: Elements of employee requests that differ by disability and non-disability requests.&#10;Description: List of elements by disability and non-disability requests.">
            <a:extLst>
              <a:ext uri="{FF2B5EF4-FFF2-40B4-BE49-F238E27FC236}">
                <a16:creationId xmlns:a16="http://schemas.microsoft.com/office/drawing/2014/main" id="{1EC9E080-01E4-48F7-B9ED-415AA6C51D9F}"/>
              </a:ext>
            </a:extLst>
          </p:cNvPr>
          <p:cNvGraphicFramePr>
            <a:graphicFrameLocks noGrp="1"/>
          </p:cNvGraphicFramePr>
          <p:nvPr>
            <p:extLst>
              <p:ext uri="{D42A27DB-BD31-4B8C-83A1-F6EECF244321}">
                <p14:modId xmlns:p14="http://schemas.microsoft.com/office/powerpoint/2010/main" val="3481446122"/>
              </p:ext>
            </p:extLst>
          </p:nvPr>
        </p:nvGraphicFramePr>
        <p:xfrm>
          <a:off x="691271" y="3397786"/>
          <a:ext cx="10789920" cy="2270760"/>
        </p:xfrm>
        <a:graphic>
          <a:graphicData uri="http://schemas.openxmlformats.org/drawingml/2006/table">
            <a:tbl>
              <a:tblPr firstRow="1" bandRow="1">
                <a:tableStyleId>{5C22544A-7EE6-4342-B048-85BDC9FD1C3A}</a:tableStyleId>
              </a:tblPr>
              <a:tblGrid>
                <a:gridCol w="3840480">
                  <a:extLst>
                    <a:ext uri="{9D8B030D-6E8A-4147-A177-3AD203B41FA5}">
                      <a16:colId xmlns:a16="http://schemas.microsoft.com/office/drawing/2014/main" val="2346273511"/>
                    </a:ext>
                  </a:extLst>
                </a:gridCol>
                <a:gridCol w="3474720">
                  <a:extLst>
                    <a:ext uri="{9D8B030D-6E8A-4147-A177-3AD203B41FA5}">
                      <a16:colId xmlns:a16="http://schemas.microsoft.com/office/drawing/2014/main" val="2120697777"/>
                    </a:ext>
                  </a:extLst>
                </a:gridCol>
                <a:gridCol w="3474720">
                  <a:extLst>
                    <a:ext uri="{9D8B030D-6E8A-4147-A177-3AD203B41FA5}">
                      <a16:colId xmlns:a16="http://schemas.microsoft.com/office/drawing/2014/main" val="3768800243"/>
                    </a:ext>
                  </a:extLst>
                </a:gridCol>
              </a:tblGrid>
              <a:tr h="370840">
                <a:tc>
                  <a:txBody>
                    <a:bodyPr/>
                    <a:lstStyle/>
                    <a:p>
                      <a:pPr algn="ctr"/>
                      <a:r>
                        <a:rPr lang="en-US" dirty="0">
                          <a:solidFill>
                            <a:schemeClr val="accent1"/>
                          </a:solidFill>
                          <a:latin typeface="Arial" panose="020B0604020202020204" pitchFamily="34" charset="0"/>
                          <a:cs typeface="Arial" panose="020B0604020202020204" pitchFamily="34" charset="0"/>
                        </a:rPr>
                        <a:t>Employee requests: element</a:t>
                      </a:r>
                      <a:endParaRPr lang="en-CA"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Disability requests</a:t>
                      </a:r>
                      <a:endParaRPr lang="en-CA" strike="sngStrike" dirty="0">
                        <a:solidFill>
                          <a:srgbClr val="FF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Non-disability requests</a:t>
                      </a:r>
                      <a:endParaRPr lang="en-CA" strike="sngStrike" dirty="0">
                        <a:solidFill>
                          <a:srgbClr val="FF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794385"/>
                  </a:ext>
                </a:extLst>
              </a:tr>
              <a:tr h="370840">
                <a:tc>
                  <a:txBody>
                    <a:bodyPr/>
                    <a:lstStyle/>
                    <a:p>
                      <a:pPr marL="0" indent="0">
                        <a:buFont typeface="Arial" panose="020B0604020202020204" pitchFamily="34" charset="0"/>
                        <a:buNone/>
                      </a:pPr>
                      <a:r>
                        <a:rPr lang="en-CA" sz="1600" noProof="0" dirty="0">
                          <a:latin typeface="Arial" panose="020B0604020202020204" pitchFamily="34" charset="0"/>
                          <a:cs typeface="Arial" panose="020B0604020202020204" pitchFamily="34" charset="0"/>
                        </a:rPr>
                        <a:t>Decision times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Longer (34% less than 2 weeks)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Shorter (61% less than 2 weeks)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0372410"/>
                  </a:ext>
                </a:extLst>
              </a:tr>
              <a:tr h="370840">
                <a:tc>
                  <a:txBody>
                    <a:bodyPr/>
                    <a:lstStyle/>
                    <a:p>
                      <a:pPr marL="0" indent="0">
                        <a:buFont typeface="Arial" panose="020B0604020202020204" pitchFamily="34" charset="0"/>
                        <a:buNone/>
                      </a:pPr>
                      <a:r>
                        <a:rPr lang="en-CA" sz="1600" noProof="0" dirty="0">
                          <a:latin typeface="Arial" panose="020B0604020202020204" pitchFamily="34" charset="0"/>
                          <a:cs typeface="Arial" panose="020B0604020202020204" pitchFamily="34" charset="0"/>
                        </a:rPr>
                        <a:t>Approval 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Higher approval rate (83%)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Lower approval rate (67%)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954837"/>
                  </a:ext>
                </a:extLst>
              </a:tr>
              <a:tr h="370840">
                <a:tc>
                  <a:txBody>
                    <a:bodyPr/>
                    <a:lstStyle/>
                    <a:p>
                      <a:pPr marL="0" indent="0">
                        <a:buFont typeface="Arial" panose="020B0604020202020204" pitchFamily="34" charset="0"/>
                        <a:buNone/>
                      </a:pPr>
                      <a:r>
                        <a:rPr lang="en-CA" sz="1600" noProof="0" dirty="0">
                          <a:latin typeface="Arial" panose="020B0604020202020204" pitchFamily="34" charset="0"/>
                          <a:cs typeface="Arial" panose="020B0604020202020204" pitchFamily="34" charset="0"/>
                        </a:rPr>
                        <a:t>Union representative intervention upon denial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Often (27%)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Rarely (9%)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502972"/>
                  </a:ext>
                </a:extLst>
              </a:tr>
              <a:tr h="370840">
                <a:tc>
                  <a:txBody>
                    <a:bodyPr/>
                    <a:lstStyle/>
                    <a:p>
                      <a:pPr marL="0" indent="0">
                        <a:buFont typeface="Arial" panose="020B0604020202020204" pitchFamily="34" charset="0"/>
                        <a:buNone/>
                      </a:pPr>
                      <a:r>
                        <a:rPr lang="en-CA" sz="1600" noProof="0" dirty="0">
                          <a:latin typeface="Arial" panose="020B0604020202020204" pitchFamily="34" charset="0"/>
                          <a:cs typeface="Arial" panose="020B0604020202020204" pitchFamily="34" charset="0"/>
                        </a:rPr>
                        <a:t>Do not appeal due to negative consequences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600" noProof="0" dirty="0">
                          <a:latin typeface="Arial" panose="020B0604020202020204" pitchFamily="34" charset="0"/>
                          <a:cs typeface="Arial" panose="020B0604020202020204" pitchFamily="34" charset="0"/>
                        </a:rPr>
                        <a:t>Sometimes (32%)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600" noProof="0" dirty="0">
                          <a:latin typeface="Arial" panose="020B0604020202020204" pitchFamily="34" charset="0"/>
                          <a:cs typeface="Arial" panose="020B0604020202020204" pitchFamily="34" charset="0"/>
                        </a:rPr>
                        <a:t>Often (55%)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5910190"/>
                  </a:ext>
                </a:extLst>
              </a:tr>
            </a:tbl>
          </a:graphicData>
        </a:graphic>
      </p:graphicFrame>
      <p:sp>
        <p:nvSpPr>
          <p:cNvPr id="6" name="Slide Number Placeholder 2">
            <a:extLst>
              <a:ext uri="{FF2B5EF4-FFF2-40B4-BE49-F238E27FC236}">
                <a16:creationId xmlns:a16="http://schemas.microsoft.com/office/drawing/2014/main" id="{E5C8EE87-6F3A-4B1A-91B5-338E323D1026}"/>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14</a:t>
            </a:fld>
            <a:endParaRPr lang="en-US" sz="1400" b="1"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3F2BFD19-AB7B-4D0A-911C-72D4B2910419}"/>
              </a:ext>
            </a:extLst>
          </p:cNvPr>
          <p:cNvSpPr/>
          <p:nvPr/>
        </p:nvSpPr>
        <p:spPr>
          <a:xfrm>
            <a:off x="384503" y="6209098"/>
            <a:ext cx="10921669" cy="261610"/>
          </a:xfrm>
          <a:prstGeom prst="rect">
            <a:avLst/>
          </a:prstGeom>
        </p:spPr>
        <p:txBody>
          <a:bodyPr wrap="square">
            <a:spAutoFit/>
          </a:bodyPr>
          <a:lstStyle/>
          <a:p>
            <a:pPr marL="519113" indent="-519113"/>
            <a:r>
              <a:rPr lang="en-US" sz="1100" dirty="0">
                <a:solidFill>
                  <a:schemeClr val="accent1"/>
                </a:solidFill>
                <a:latin typeface="Arial" panose="020B0604020202020204" pitchFamily="34" charset="0"/>
                <a:cs typeface="Arial" panose="020B0604020202020204" pitchFamily="34" charset="0"/>
              </a:rPr>
              <a:t>Multiple questions; all respondents (n=4,933)</a:t>
            </a:r>
            <a:endParaRPr lang="en-CA" sz="11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8778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D15E2D4-6324-4FBF-91F0-39192C7CDC5D}"/>
              </a:ext>
            </a:extLst>
          </p:cNvPr>
          <p:cNvSpPr txBox="1"/>
          <p:nvPr/>
        </p:nvSpPr>
        <p:spPr>
          <a:xfrm>
            <a:off x="719719" y="-382147"/>
            <a:ext cx="10752561"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table highlighting differences between those with visible and non-visible disabilities.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44443" y="266496"/>
            <a:ext cx="10804979" cy="812530"/>
          </a:xfrm>
        </p:spPr>
        <p:txBody>
          <a:bodyPr/>
          <a:lstStyle/>
          <a:p>
            <a:r>
              <a:rPr lang="en-US" dirty="0">
                <a:latin typeface="Arial" panose="020B0604020202020204" pitchFamily="34" charset="0"/>
                <a:cs typeface="Arial" panose="020B0604020202020204" pitchFamily="34" charset="0"/>
              </a:rPr>
              <a:t>The treatment of employees with invisible disabilities differs from that of employees with visible disabilities</a:t>
            </a:r>
          </a:p>
        </p:txBody>
      </p:sp>
      <p:graphicFrame>
        <p:nvGraphicFramePr>
          <p:cNvPr id="8" name="Table 3" descr="Table 9: Elements of employee requests that differ by visible and invisible disabilities.&#10;Description: List of elements by visible and invisible disability requests.">
            <a:extLst>
              <a:ext uri="{FF2B5EF4-FFF2-40B4-BE49-F238E27FC236}">
                <a16:creationId xmlns:a16="http://schemas.microsoft.com/office/drawing/2014/main" id="{15A85B71-8251-478B-953F-83FBB5E28391}"/>
              </a:ext>
            </a:extLst>
          </p:cNvPr>
          <p:cNvGraphicFramePr>
            <a:graphicFrameLocks noGrp="1"/>
          </p:cNvGraphicFramePr>
          <p:nvPr>
            <p:extLst>
              <p:ext uri="{D42A27DB-BD31-4B8C-83A1-F6EECF244321}">
                <p14:modId xmlns:p14="http://schemas.microsoft.com/office/powerpoint/2010/main" val="4290738874"/>
              </p:ext>
            </p:extLst>
          </p:nvPr>
        </p:nvGraphicFramePr>
        <p:xfrm>
          <a:off x="360360" y="1157246"/>
          <a:ext cx="11303114" cy="4676621"/>
        </p:xfrm>
        <a:graphic>
          <a:graphicData uri="http://schemas.openxmlformats.org/drawingml/2006/table">
            <a:tbl>
              <a:tblPr firstRow="1" bandRow="1">
                <a:tableStyleId>{5C22544A-7EE6-4342-B048-85BDC9FD1C3A}</a:tableStyleId>
              </a:tblPr>
              <a:tblGrid>
                <a:gridCol w="5150925">
                  <a:extLst>
                    <a:ext uri="{9D8B030D-6E8A-4147-A177-3AD203B41FA5}">
                      <a16:colId xmlns:a16="http://schemas.microsoft.com/office/drawing/2014/main" val="2346273511"/>
                    </a:ext>
                  </a:extLst>
                </a:gridCol>
                <a:gridCol w="3043229">
                  <a:extLst>
                    <a:ext uri="{9D8B030D-6E8A-4147-A177-3AD203B41FA5}">
                      <a16:colId xmlns:a16="http://schemas.microsoft.com/office/drawing/2014/main" val="2120697777"/>
                    </a:ext>
                  </a:extLst>
                </a:gridCol>
                <a:gridCol w="3108960">
                  <a:extLst>
                    <a:ext uri="{9D8B030D-6E8A-4147-A177-3AD203B41FA5}">
                      <a16:colId xmlns:a16="http://schemas.microsoft.com/office/drawing/2014/main" val="3768800243"/>
                    </a:ext>
                  </a:extLst>
                </a:gridCol>
              </a:tblGrid>
              <a:tr h="373523">
                <a:tc>
                  <a:txBody>
                    <a:bodyPr/>
                    <a:lstStyle/>
                    <a:p>
                      <a:pPr algn="ctr"/>
                      <a:r>
                        <a:rPr lang="en-US" dirty="0">
                          <a:solidFill>
                            <a:schemeClr val="accent1"/>
                          </a:solidFill>
                          <a:latin typeface="Arial" panose="020B0604020202020204" pitchFamily="34" charset="0"/>
                          <a:cs typeface="Arial" panose="020B0604020202020204" pitchFamily="34" charset="0"/>
                        </a:rPr>
                        <a:t>Element</a:t>
                      </a:r>
                      <a:endParaRPr lang="en-CA"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Visible disability</a:t>
                      </a:r>
                      <a:endParaRPr lang="en-CA"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accent1"/>
                          </a:solidFill>
                          <a:latin typeface="Arial" panose="020B0604020202020204" pitchFamily="34" charset="0"/>
                          <a:cs typeface="Arial" panose="020B0604020202020204" pitchFamily="34" charset="0"/>
                        </a:rPr>
                        <a:t>Invisible disability</a:t>
                      </a:r>
                      <a:endParaRPr lang="en-CA"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794385"/>
                  </a:ext>
                </a:extLst>
              </a:tr>
              <a:tr h="700357">
                <a:tc>
                  <a:txBody>
                    <a:bodyPr/>
                    <a:lstStyle/>
                    <a:p>
                      <a:pPr marL="0" indent="0">
                        <a:buFont typeface="Arial" panose="020B0604020202020204" pitchFamily="34" charset="0"/>
                        <a:buNone/>
                      </a:pPr>
                      <a:r>
                        <a:rPr lang="en-CA" sz="1500" noProof="0" dirty="0">
                          <a:latin typeface="Arial" panose="020B0604020202020204" pitchFamily="34" charset="0"/>
                          <a:cs typeface="Arial" panose="020B0604020202020204" pitchFamily="34" charset="0"/>
                        </a:rPr>
                        <a:t>Request involved:</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Senior management (39%)</a:t>
                      </a:r>
                    </a:p>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Doctor</a:t>
                      </a:r>
                      <a:r>
                        <a:rPr lang="en-CA" sz="1500" baseline="0" noProof="0" dirty="0">
                          <a:latin typeface="Arial" panose="020B0604020202020204" pitchFamily="34" charset="0"/>
                          <a:cs typeface="Arial" panose="020B0604020202020204" pitchFamily="34" charset="0"/>
                        </a:rPr>
                        <a:t> or </a:t>
                      </a:r>
                      <a:r>
                        <a:rPr lang="en-CA" sz="1500" noProof="0" dirty="0">
                          <a:latin typeface="Arial" panose="020B0604020202020204" pitchFamily="34" charset="0"/>
                          <a:cs typeface="Arial" panose="020B0604020202020204" pitchFamily="34" charset="0"/>
                        </a:rPr>
                        <a:t>specialist (30%)</a:t>
                      </a:r>
                    </a:p>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Labour Relations (14%)</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Senior management (46%)</a:t>
                      </a:r>
                    </a:p>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Doctor</a:t>
                      </a:r>
                      <a:r>
                        <a:rPr lang="en-CA" sz="1500" baseline="0" noProof="0" dirty="0">
                          <a:latin typeface="Arial" panose="020B0604020202020204" pitchFamily="34" charset="0"/>
                          <a:cs typeface="Arial" panose="020B0604020202020204" pitchFamily="34" charset="0"/>
                        </a:rPr>
                        <a:t> or </a:t>
                      </a:r>
                      <a:r>
                        <a:rPr lang="en-CA" sz="1500" noProof="0" dirty="0">
                          <a:latin typeface="Arial" panose="020B0604020202020204" pitchFamily="34" charset="0"/>
                          <a:cs typeface="Arial" panose="020B0604020202020204" pitchFamily="34" charset="0"/>
                        </a:rPr>
                        <a:t>specialist (42%)</a:t>
                      </a:r>
                    </a:p>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Labour Relations (26%)</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898911"/>
                  </a:ext>
                </a:extLst>
              </a:tr>
              <a:tr h="255585">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Required to provide medical certificate</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Yes (77%)</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500" noProof="0" dirty="0">
                          <a:latin typeface="Arial" panose="020B0604020202020204" pitchFamily="34" charset="0"/>
                          <a:cs typeface="Arial" panose="020B0604020202020204" pitchFamily="34" charset="0"/>
                        </a:rPr>
                        <a:t>Yes (87%)</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0372410"/>
                  </a:ext>
                </a:extLst>
              </a:tr>
              <a:tr h="466904">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Source of medical certificate request</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Senior management (27%)</a:t>
                      </a:r>
                    </a:p>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Labour Relations (10%)</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Senior management (37%)</a:t>
                      </a:r>
                    </a:p>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Labour Relations (19%)</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954837"/>
                  </a:ext>
                </a:extLst>
              </a:tr>
              <a:tr h="255585">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Required to provide a formal assessment</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CA" sz="1500" noProof="0" dirty="0">
                          <a:latin typeface="Arial" panose="020B0604020202020204" pitchFamily="34" charset="0"/>
                          <a:cs typeface="Arial" panose="020B0604020202020204" pitchFamily="34" charset="0"/>
                        </a:rPr>
                        <a:t>Yes (37%)</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500" noProof="0" dirty="0">
                          <a:latin typeface="Arial" panose="020B0604020202020204" pitchFamily="34" charset="0"/>
                          <a:cs typeface="Arial" panose="020B0604020202020204" pitchFamily="34" charset="0"/>
                        </a:rPr>
                        <a:t>Yes (44%)</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8106993"/>
                  </a:ext>
                </a:extLst>
              </a:tr>
              <a:tr h="466904">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Reason for medical evidence: experienced health-related issues as a result of job-related duties</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500" noProof="0" dirty="0">
                          <a:latin typeface="Arial" panose="020B0604020202020204" pitchFamily="34" charset="0"/>
                          <a:cs typeface="Arial" panose="020B0604020202020204" pitchFamily="34" charset="0"/>
                        </a:rPr>
                        <a:t>Yes (23%)</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500" noProof="0" dirty="0">
                          <a:latin typeface="Arial" panose="020B0604020202020204" pitchFamily="34" charset="0"/>
                          <a:cs typeface="Arial" panose="020B0604020202020204" pitchFamily="34" charset="0"/>
                        </a:rPr>
                        <a:t>Yes (36%)</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502972"/>
                  </a:ext>
                </a:extLst>
              </a:tr>
              <a:tr h="46690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noProof="0" dirty="0">
                          <a:latin typeface="Arial" panose="020B0604020202020204" pitchFamily="34" charset="0"/>
                          <a:cs typeface="Arial" panose="020B0604020202020204" pitchFamily="34" charset="0"/>
                        </a:rPr>
                        <a:t>Reason for medical evidence: were experiencing difficulties carrying out job-related duties</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Yes (26%)</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Yes (36%)</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5910190"/>
                  </a:ext>
                </a:extLst>
              </a:tr>
              <a:tr h="46690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noProof="0" dirty="0">
                          <a:latin typeface="Arial" panose="020B0604020202020204" pitchFamily="34" charset="0"/>
                          <a:cs typeface="Arial" panose="020B0604020202020204" pitchFamily="34" charset="0"/>
                        </a:rPr>
                        <a:t>Reason for medical evidence: disagreement between employee and management about what was required</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Yes (16%)</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Yes (29%)</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6823296"/>
                  </a:ext>
                </a:extLst>
              </a:tr>
              <a:tr h="255585">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Formal assessment wait time</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500" noProof="0" dirty="0">
                          <a:latin typeface="Arial" panose="020B0604020202020204" pitchFamily="34" charset="0"/>
                          <a:cs typeface="Arial" panose="020B0604020202020204" pitchFamily="34" charset="0"/>
                        </a:rPr>
                        <a:t>6 months or more (12%)</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6 months or more (17%)</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0216701"/>
                  </a:ext>
                </a:extLst>
              </a:tr>
              <a:tr h="255585">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Request approval</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500" noProof="0" dirty="0">
                          <a:latin typeface="Arial" panose="020B0604020202020204" pitchFamily="34" charset="0"/>
                          <a:cs typeface="Arial" panose="020B0604020202020204" pitchFamily="34" charset="0"/>
                        </a:rPr>
                        <a:t>Yes (88%)</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Yes (78%)</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347120"/>
                  </a:ext>
                </a:extLst>
              </a:tr>
              <a:tr h="430289">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Reason for denial</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500" noProof="0" dirty="0">
                          <a:latin typeface="Arial" panose="020B0604020202020204" pitchFamily="34" charset="0"/>
                          <a:cs typeface="Arial" panose="020B0604020202020204" pitchFamily="34" charset="0"/>
                        </a:rPr>
                        <a:t>Viewed as special treatment (8%)</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Viewed as special treatment (20%)</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7887965"/>
                  </a:ext>
                </a:extLst>
              </a:tr>
              <a:tr h="255585">
                <a:tc>
                  <a:txBody>
                    <a:bodyPr/>
                    <a:lstStyle/>
                    <a:p>
                      <a:pPr marL="0" indent="0">
                        <a:buFont typeface="Arial" panose="020B0604020202020204" pitchFamily="34" charset="0"/>
                        <a:buNone/>
                      </a:pPr>
                      <a:r>
                        <a:rPr lang="en-US" sz="1500" noProof="0" dirty="0">
                          <a:latin typeface="Arial" panose="020B0604020202020204" pitchFamily="34" charset="0"/>
                          <a:cs typeface="Arial" panose="020B0604020202020204" pitchFamily="34" charset="0"/>
                        </a:rPr>
                        <a:t>Appealed or escalated the denied request</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1500" noProof="0" dirty="0">
                          <a:latin typeface="Arial" panose="020B0604020202020204" pitchFamily="34" charset="0"/>
                          <a:cs typeface="Arial" panose="020B0604020202020204" pitchFamily="34" charset="0"/>
                        </a:rPr>
                        <a:t>Yes (37%)</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noProof="0" dirty="0">
                          <a:latin typeface="Arial" panose="020B0604020202020204" pitchFamily="34" charset="0"/>
                          <a:cs typeface="Arial" panose="020B0604020202020204" pitchFamily="34" charset="0"/>
                        </a:rPr>
                        <a:t>Yes (55%)</a:t>
                      </a:r>
                      <a:endParaRPr lang="en-CA" sz="1500" noProof="0" dirty="0">
                        <a:latin typeface="Arial" panose="020B0604020202020204" pitchFamily="34" charset="0"/>
                        <a:cs typeface="Arial" panose="020B0604020202020204" pitchFamily="34" charset="0"/>
                      </a:endParaRP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3672799"/>
                  </a:ext>
                </a:extLst>
              </a:tr>
            </a:tbl>
          </a:graphicData>
        </a:graphic>
      </p:graphicFrame>
      <p:sp>
        <p:nvSpPr>
          <p:cNvPr id="9" name="Rectangle 8">
            <a:extLst>
              <a:ext uri="{FF2B5EF4-FFF2-40B4-BE49-F238E27FC236}">
                <a16:creationId xmlns:a16="http://schemas.microsoft.com/office/drawing/2014/main" id="{B50EA60F-C651-4C80-B5A1-96B1684D2261}"/>
              </a:ext>
            </a:extLst>
          </p:cNvPr>
          <p:cNvSpPr/>
          <p:nvPr/>
        </p:nvSpPr>
        <p:spPr>
          <a:xfrm>
            <a:off x="360360" y="5936844"/>
            <a:ext cx="9534541" cy="430887"/>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Multiple questions; employees with an invisible disability (n=623) </a:t>
            </a:r>
          </a:p>
          <a:p>
            <a:r>
              <a:rPr lang="en-US" sz="1100" dirty="0">
                <a:solidFill>
                  <a:schemeClr val="accent1"/>
                </a:solidFill>
                <a:latin typeface="Arial" panose="020B0604020202020204" pitchFamily="34" charset="0"/>
                <a:cs typeface="Arial" panose="020B0604020202020204" pitchFamily="34" charset="0"/>
              </a:rPr>
              <a:t>Note: Proportions given are of the total number of employees responding about a disability-related accommodation made for themselves (n=3,247).</a:t>
            </a:r>
            <a:endParaRPr lang="en-CA" sz="1100" dirty="0">
              <a:solidFill>
                <a:schemeClr val="accent1"/>
              </a:solidFill>
              <a:latin typeface="Arial" panose="020B0604020202020204" pitchFamily="34" charset="0"/>
              <a:cs typeface="Arial" panose="020B0604020202020204" pitchFamily="34" charset="0"/>
            </a:endParaRPr>
          </a:p>
        </p:txBody>
      </p:sp>
      <p:sp>
        <p:nvSpPr>
          <p:cNvPr id="6" name="Slide Number Placeholder 2">
            <a:extLst>
              <a:ext uri="{FF2B5EF4-FFF2-40B4-BE49-F238E27FC236}">
                <a16:creationId xmlns:a16="http://schemas.microsoft.com/office/drawing/2014/main" id="{35CDBDC4-26FA-4DC0-BEEA-30929AC591C6}"/>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15</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965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nvSpPr>
        <p:spPr>
          <a:xfrm>
            <a:off x="809297" y="-401053"/>
            <a:ext cx="11067871" cy="369332"/>
          </a:xfrm>
          <a:prstGeom prst="rect">
            <a:avLst/>
          </a:prstGeom>
          <a:noFill/>
        </p:spPr>
        <p:txBody>
          <a:bodyPr wrap="square" rtlCol="0">
            <a:spAutoFit/>
          </a:bodyPr>
          <a:lstStyle/>
          <a:p>
            <a:r>
              <a:rPr lang="en-US" dirty="0"/>
              <a:t>Slide description: The first of three slides with text providing observations and conclusions about the research.</a:t>
            </a:r>
            <a:endParaRPr lang="en-CA" dirty="0"/>
          </a:p>
        </p:txBody>
      </p:sp>
      <p:sp>
        <p:nvSpPr>
          <p:cNvPr id="2" name="Title 1"/>
          <p:cNvSpPr>
            <a:spLocks noGrp="1"/>
          </p:cNvSpPr>
          <p:nvPr>
            <p:ph type="title"/>
          </p:nvPr>
        </p:nvSpPr>
        <p:spPr>
          <a:xfrm>
            <a:off x="355365" y="480758"/>
            <a:ext cx="11308965" cy="424732"/>
          </a:xfrm>
        </p:spPr>
        <p:txBody>
          <a:bodyPr/>
          <a:lstStyle/>
          <a:p>
            <a:r>
              <a:rPr lang="en-US" dirty="0">
                <a:latin typeface="Arial" panose="020B0604020202020204" pitchFamily="34" charset="0"/>
                <a:cs typeface="Arial" panose="020B0604020202020204" pitchFamily="34" charset="0"/>
              </a:rPr>
              <a:t>Observations, conclusions and opportunities for further exploration</a:t>
            </a:r>
          </a:p>
        </p:txBody>
      </p:sp>
      <p:graphicFrame>
        <p:nvGraphicFramePr>
          <p:cNvPr id="6" name="Content Placeholder 3" descr="Table 10: What did we learn and what is the evidence?&#10;Description: Itemized list of learnings and evidence for them.">
            <a:extLst>
              <a:ext uri="{FF2B5EF4-FFF2-40B4-BE49-F238E27FC236}">
                <a16:creationId xmlns:a16="http://schemas.microsoft.com/office/drawing/2014/main" id="{49592684-64AC-4E58-A2C4-FABF95D8459D}"/>
              </a:ext>
            </a:extLst>
          </p:cNvPr>
          <p:cNvGraphicFramePr>
            <a:graphicFrameLocks/>
          </p:cNvGraphicFramePr>
          <p:nvPr>
            <p:extLst>
              <p:ext uri="{D42A27DB-BD31-4B8C-83A1-F6EECF244321}">
                <p14:modId xmlns:p14="http://schemas.microsoft.com/office/powerpoint/2010/main" val="1952211831"/>
              </p:ext>
            </p:extLst>
          </p:nvPr>
        </p:nvGraphicFramePr>
        <p:xfrm>
          <a:off x="200025" y="1232654"/>
          <a:ext cx="11797155" cy="4158993"/>
        </p:xfrm>
        <a:graphic>
          <a:graphicData uri="http://schemas.openxmlformats.org/drawingml/2006/table">
            <a:tbl>
              <a:tblPr firstRow="1" bandRow="1">
                <a:tableStyleId>{5C22544A-7EE6-4342-B048-85BDC9FD1C3A}</a:tableStyleId>
              </a:tblPr>
              <a:tblGrid>
                <a:gridCol w="5570110">
                  <a:extLst>
                    <a:ext uri="{9D8B030D-6E8A-4147-A177-3AD203B41FA5}">
                      <a16:colId xmlns:a16="http://schemas.microsoft.com/office/drawing/2014/main" val="20000"/>
                    </a:ext>
                  </a:extLst>
                </a:gridCol>
                <a:gridCol w="6227045">
                  <a:extLst>
                    <a:ext uri="{9D8B030D-6E8A-4147-A177-3AD203B41FA5}">
                      <a16:colId xmlns:a16="http://schemas.microsoft.com/office/drawing/2014/main" val="20001"/>
                    </a:ext>
                  </a:extLst>
                </a:gridCol>
              </a:tblGrid>
              <a:tr h="355075">
                <a:tc>
                  <a:txBody>
                    <a:bodyPr/>
                    <a:lstStyle/>
                    <a:p>
                      <a:pPr marL="0" algn="l" defTabSz="914400" rtl="0" eaLnBrk="1" latinLnBrk="0" hangingPunct="1"/>
                      <a:r>
                        <a:rPr lang="en-CA" b="1" dirty="0">
                          <a:solidFill>
                            <a:schemeClr val="tx1"/>
                          </a:solidFill>
                        </a:rPr>
                        <a:t>What did we learn? </a:t>
                      </a:r>
                      <a:r>
                        <a:rPr lang="en-CA" sz="1800" b="1" kern="1200" dirty="0">
                          <a:solidFill>
                            <a:schemeClr val="tx1"/>
                          </a:solidFill>
                          <a:latin typeface="+mn-lt"/>
                          <a:ea typeface="+mn-ea"/>
                          <a:cs typeface="+mn-cs"/>
                        </a:rPr>
                        <a:t>What can we explore further?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b="1" dirty="0">
                          <a:solidFill>
                            <a:schemeClr val="tx1"/>
                          </a:solidFill>
                        </a:rPr>
                        <a:t>Evidence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74873">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Departments require additional tools, guidance and support (see “Next steps” on slide 20)</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Clear guidance and process documentation for supervisors and employees</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Communication tools regarding the accommodations process</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Access to expert advice and support for supervisors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Two thirds of supervisors handle fewer than one request per year on average (slide 8)</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Accommodation requests rarely involve an expert in disability-related accommodations (slides 9 and 10) </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Accommodations are sometimes denied due to management’s disagreement with the need for accommodation or the advice of an external physician or specialist (slide 12)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1826260">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There are </a:t>
                      </a:r>
                      <a:r>
                        <a:rPr kumimoji="0" lang="en-US"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gaps in perspective and in the communications between supervisors and employees</a:t>
                      </a:r>
                      <a:endPar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It is common for a supervisor’s knowledge and understanding (perception) of the process and outcome to differ greatly from an employee’s (slides 4, 7, 10, 11 and 12), including differences in their understanding of why a request was denied (slide 12)</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25% of supervisors (1 in 4) did not know whether an employee had a similar accommodation previously (slide 9)</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Almost half of employees, but less than one quarter of supervisors, attributed the decision to deny a request to the employee’s direct supervisor (slide 12)</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Supervisors reported that senior management was twice as likely to make the decision to deny a request than they were themselves (slide 12)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16</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573646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nvSpPr>
        <p:spPr>
          <a:xfrm>
            <a:off x="830317" y="-401053"/>
            <a:ext cx="11046851" cy="369332"/>
          </a:xfrm>
          <a:prstGeom prst="rect">
            <a:avLst/>
          </a:prstGeom>
          <a:noFill/>
        </p:spPr>
        <p:txBody>
          <a:bodyPr wrap="square" rtlCol="0">
            <a:spAutoFit/>
          </a:bodyPr>
          <a:lstStyle/>
          <a:p>
            <a:r>
              <a:rPr lang="en-US" dirty="0"/>
              <a:t>Slide description: The second of three slides with text providing observations and conclusions about the research.</a:t>
            </a:r>
            <a:endParaRPr lang="en-CA" dirty="0"/>
          </a:p>
        </p:txBody>
      </p:sp>
      <p:sp>
        <p:nvSpPr>
          <p:cNvPr id="2" name="Title 1"/>
          <p:cNvSpPr>
            <a:spLocks noGrp="1"/>
          </p:cNvSpPr>
          <p:nvPr>
            <p:ph type="title"/>
          </p:nvPr>
        </p:nvSpPr>
        <p:spPr>
          <a:xfrm>
            <a:off x="331954" y="514613"/>
            <a:ext cx="11621159" cy="424732"/>
          </a:xfrm>
        </p:spPr>
        <p:txBody>
          <a:bodyPr/>
          <a:lstStyle/>
          <a:p>
            <a:r>
              <a:rPr lang="en-US" dirty="0">
                <a:latin typeface="Arial" panose="020B0604020202020204" pitchFamily="34" charset="0"/>
                <a:cs typeface="Arial" panose="020B0604020202020204" pitchFamily="34" charset="0"/>
              </a:rPr>
              <a:t>Observations, conclusions and opportunities for further exploration </a:t>
            </a:r>
            <a:r>
              <a:rPr lang="en-US" b="0" dirty="0">
                <a:latin typeface="Arial" panose="020B0604020202020204" pitchFamily="34" charset="0"/>
                <a:cs typeface="Arial" panose="020B0604020202020204" pitchFamily="34" charset="0"/>
              </a:rPr>
              <a:t>(cont’d)</a:t>
            </a:r>
          </a:p>
        </p:txBody>
      </p:sp>
      <p:graphicFrame>
        <p:nvGraphicFramePr>
          <p:cNvPr id="6" name="Content Placeholder 3" descr="Table 11: What did we learn and what is the evidence? (continued)&#10;Description: Itemized list of learnings and evidence for them.">
            <a:extLst>
              <a:ext uri="{FF2B5EF4-FFF2-40B4-BE49-F238E27FC236}">
                <a16:creationId xmlns:a16="http://schemas.microsoft.com/office/drawing/2014/main" id="{4A49890C-563D-4C37-92F2-C141F42E4F78}"/>
              </a:ext>
            </a:extLst>
          </p:cNvPr>
          <p:cNvGraphicFramePr>
            <a:graphicFrameLocks/>
          </p:cNvGraphicFramePr>
          <p:nvPr>
            <p:extLst>
              <p:ext uri="{D42A27DB-BD31-4B8C-83A1-F6EECF244321}">
                <p14:modId xmlns:p14="http://schemas.microsoft.com/office/powerpoint/2010/main" val="737324885"/>
              </p:ext>
            </p:extLst>
          </p:nvPr>
        </p:nvGraphicFramePr>
        <p:xfrm>
          <a:off x="254350" y="1029454"/>
          <a:ext cx="11776366" cy="5059680"/>
        </p:xfrm>
        <a:graphic>
          <a:graphicData uri="http://schemas.openxmlformats.org/drawingml/2006/table">
            <a:tbl>
              <a:tblPr firstRow="1" bandRow="1">
                <a:tableStyleId>{5C22544A-7EE6-4342-B048-85BDC9FD1C3A}</a:tableStyleId>
              </a:tblPr>
              <a:tblGrid>
                <a:gridCol w="5560294">
                  <a:extLst>
                    <a:ext uri="{9D8B030D-6E8A-4147-A177-3AD203B41FA5}">
                      <a16:colId xmlns:a16="http://schemas.microsoft.com/office/drawing/2014/main" val="20000"/>
                    </a:ext>
                  </a:extLst>
                </a:gridCol>
                <a:gridCol w="6216072">
                  <a:extLst>
                    <a:ext uri="{9D8B030D-6E8A-4147-A177-3AD203B41FA5}">
                      <a16:colId xmlns:a16="http://schemas.microsoft.com/office/drawing/2014/main" val="20001"/>
                    </a:ext>
                  </a:extLst>
                </a:gridCol>
              </a:tblGrid>
              <a:tr h="355075">
                <a:tc>
                  <a:txBody>
                    <a:bodyPr/>
                    <a:lstStyle/>
                    <a:p>
                      <a:r>
                        <a:rPr lang="en-CA" b="1" dirty="0">
                          <a:solidFill>
                            <a:schemeClr val="tx1"/>
                          </a:solidFill>
                        </a:rPr>
                        <a:t>What did we learn? </a:t>
                      </a:r>
                      <a:r>
                        <a:rPr lang="en-CA" sz="1800" b="1" kern="1200" dirty="0">
                          <a:solidFill>
                            <a:schemeClr val="tx1"/>
                          </a:solidFill>
                          <a:latin typeface="+mn-lt"/>
                          <a:ea typeface="+mn-ea"/>
                          <a:cs typeface="+mn-cs"/>
                        </a:rPr>
                        <a:t>What can we explore further?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b="1" dirty="0">
                          <a:solidFill>
                            <a:schemeClr val="tx1"/>
                          </a:solidFill>
                        </a:rPr>
                        <a:t>Evidence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693420">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Employees may be </a:t>
                      </a:r>
                      <a:r>
                        <a:rPr kumimoji="0" lang="en-US"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repeatedly asked to provide evidence</a:t>
                      </a:r>
                      <a:r>
                        <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(prove) their need for accommodation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75% (3 in 4) of requests required a medical certificate, and 33% (1 in 3) of requests required a formal assessment in addition to a medical certificate (slide 5)</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With a total population of about 10,000* public servants with disabilities, it is likely that employees with disabilities are being asked to repeatedly provide evidence to prove their need for accommodation, given that:</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3,247 employees reported a disability-related accommodation request in the past three years</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Many supervisors (1 in 4) did not know whether their employee had a similar accommodation previously (slide 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383540">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Lengthy wait periods </a:t>
                      </a:r>
                      <a:r>
                        <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can have serious negative implications for employee productivity, morale and health</a:t>
                      </a:r>
                      <a:endParaRPr kumimoji="0" lang="en-US"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33% (1 in 3) of formal assessments take longer than two months to complete, with 12% of employees reporting a wait of more than six months (slide 6) </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Even after providing all required information, 33% (1 in 3) employees waited more than two months for a decision, with 19% (1 in 5) waiting more than six months (slide 6)</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Some employees reported a worsening of their condition and/or a need to remain on sick leave due to the lack of accommodations in the workplace</a:t>
                      </a:r>
                      <a:endParaRPr kumimoji="0" lang="en-GB" sz="1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r h="739382">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Negative associations</a:t>
                      </a:r>
                      <a:r>
                        <a:rPr kumimoji="0" lang="en-US"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continue to hamper the accommodations process</a:t>
                      </a:r>
                      <a:endParaRPr kumimoji="0" lang="en-US"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70% (7 in 10) employees who were denied accommodation said they did not appeal due to concerns about reprisal, damage to their career and/or their relationship with management, or because they believed that it would not make a difference (slide 13)</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Of those whose accommodation request was denied, 12% left their job or are  searching for other jobs and 4% did not appeal due to extended sick leave (slide 13)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4" name="TextBox 3"/>
          <p:cNvSpPr txBox="1"/>
          <p:nvPr/>
        </p:nvSpPr>
        <p:spPr>
          <a:xfrm>
            <a:off x="458185" y="6141421"/>
            <a:ext cx="6781801" cy="276999"/>
          </a:xfrm>
          <a:prstGeom prst="rect">
            <a:avLst/>
          </a:prstGeom>
          <a:noFill/>
        </p:spPr>
        <p:txBody>
          <a:bodyPr wrap="square" rtlCol="0">
            <a:spAutoFit/>
          </a:bodyPr>
          <a:lstStyle/>
          <a:p>
            <a:r>
              <a:rPr lang="en-CA" sz="1200" dirty="0">
                <a:solidFill>
                  <a:srgbClr val="4F2684"/>
                </a:solidFill>
                <a:latin typeface="Arial" panose="020B0604020202020204" pitchFamily="34" charset="0"/>
                <a:cs typeface="Arial" panose="020B0604020202020204" pitchFamily="34" charset="0"/>
              </a:rPr>
              <a:t>* 2017-18 Annual Report: Employment Equity in the Public Service of Canada</a:t>
            </a:r>
          </a:p>
        </p:txBody>
      </p:sp>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17</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097406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nvSpPr>
        <p:spPr>
          <a:xfrm>
            <a:off x="998483" y="-401053"/>
            <a:ext cx="10878685" cy="369332"/>
          </a:xfrm>
          <a:prstGeom prst="rect">
            <a:avLst/>
          </a:prstGeom>
          <a:noFill/>
        </p:spPr>
        <p:txBody>
          <a:bodyPr wrap="square" rtlCol="0">
            <a:spAutoFit/>
          </a:bodyPr>
          <a:lstStyle/>
          <a:p>
            <a:r>
              <a:rPr lang="en-US" dirty="0"/>
              <a:t>Slide description: The third of three slides with text providing observations and conclusions about the research.</a:t>
            </a:r>
            <a:endParaRPr lang="en-CA" dirty="0"/>
          </a:p>
        </p:txBody>
      </p:sp>
      <p:sp>
        <p:nvSpPr>
          <p:cNvPr id="2" name="Title 1"/>
          <p:cNvSpPr>
            <a:spLocks noGrp="1"/>
          </p:cNvSpPr>
          <p:nvPr>
            <p:ph type="title"/>
          </p:nvPr>
        </p:nvSpPr>
        <p:spPr>
          <a:xfrm>
            <a:off x="331954" y="514613"/>
            <a:ext cx="11621159" cy="424732"/>
          </a:xfrm>
        </p:spPr>
        <p:txBody>
          <a:bodyPr/>
          <a:lstStyle/>
          <a:p>
            <a:r>
              <a:rPr lang="en-US" dirty="0">
                <a:latin typeface="Arial" panose="020B0604020202020204" pitchFamily="34" charset="0"/>
                <a:cs typeface="Arial" panose="020B0604020202020204" pitchFamily="34" charset="0"/>
              </a:rPr>
              <a:t>Observations, conclusions and opportunities for further exploration </a:t>
            </a:r>
            <a:r>
              <a:rPr lang="en-US" b="0" dirty="0">
                <a:latin typeface="Arial" panose="020B0604020202020204" pitchFamily="34" charset="0"/>
                <a:cs typeface="Arial" panose="020B0604020202020204" pitchFamily="34" charset="0"/>
              </a:rPr>
              <a:t>(cont’d)</a:t>
            </a:r>
          </a:p>
        </p:txBody>
      </p:sp>
      <p:graphicFrame>
        <p:nvGraphicFramePr>
          <p:cNvPr id="6" name="Content Placeholder 3" descr="Table 11: What did we learn and what is the evidence? (continued)&#10;Description: Itemized list of learnings and evidence for them.">
            <a:extLst>
              <a:ext uri="{FF2B5EF4-FFF2-40B4-BE49-F238E27FC236}">
                <a16:creationId xmlns:a16="http://schemas.microsoft.com/office/drawing/2014/main" id="{4A49890C-563D-4C37-92F2-C141F42E4F78}"/>
              </a:ext>
            </a:extLst>
          </p:cNvPr>
          <p:cNvGraphicFramePr>
            <a:graphicFrameLocks/>
          </p:cNvGraphicFramePr>
          <p:nvPr>
            <p:extLst>
              <p:ext uri="{D42A27DB-BD31-4B8C-83A1-F6EECF244321}">
                <p14:modId xmlns:p14="http://schemas.microsoft.com/office/powerpoint/2010/main" val="3373774380"/>
              </p:ext>
            </p:extLst>
          </p:nvPr>
        </p:nvGraphicFramePr>
        <p:xfrm>
          <a:off x="254350" y="1029454"/>
          <a:ext cx="11776366" cy="4892040"/>
        </p:xfrm>
        <a:graphic>
          <a:graphicData uri="http://schemas.openxmlformats.org/drawingml/2006/table">
            <a:tbl>
              <a:tblPr firstRow="1" bandRow="1">
                <a:tableStyleId>{5C22544A-7EE6-4342-B048-85BDC9FD1C3A}</a:tableStyleId>
              </a:tblPr>
              <a:tblGrid>
                <a:gridCol w="4917725">
                  <a:extLst>
                    <a:ext uri="{9D8B030D-6E8A-4147-A177-3AD203B41FA5}">
                      <a16:colId xmlns:a16="http://schemas.microsoft.com/office/drawing/2014/main" val="20000"/>
                    </a:ext>
                  </a:extLst>
                </a:gridCol>
                <a:gridCol w="6858641">
                  <a:extLst>
                    <a:ext uri="{9D8B030D-6E8A-4147-A177-3AD203B41FA5}">
                      <a16:colId xmlns:a16="http://schemas.microsoft.com/office/drawing/2014/main" val="20001"/>
                    </a:ext>
                  </a:extLst>
                </a:gridCol>
              </a:tblGrid>
              <a:tr h="355075">
                <a:tc>
                  <a:txBody>
                    <a:bodyPr/>
                    <a:lstStyle/>
                    <a:p>
                      <a:r>
                        <a:rPr lang="en-CA" b="1" dirty="0">
                          <a:solidFill>
                            <a:schemeClr val="tx1"/>
                          </a:solidFill>
                        </a:rPr>
                        <a:t>What did we learn? </a:t>
                      </a:r>
                      <a:r>
                        <a:rPr lang="en-CA" sz="1800" b="1" kern="1200" dirty="0">
                          <a:solidFill>
                            <a:schemeClr val="tx1"/>
                          </a:solidFill>
                          <a:latin typeface="+mn-lt"/>
                          <a:ea typeface="+mn-ea"/>
                          <a:cs typeface="+mn-cs"/>
                        </a:rPr>
                        <a:t>What can we explore further?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b="1" dirty="0">
                          <a:solidFill>
                            <a:schemeClr val="tx1"/>
                          </a:solidFill>
                        </a:rPr>
                        <a:t>Evidence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39382">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Further exploration into the roles and responsibilities of </a:t>
                      </a:r>
                      <a:r>
                        <a:rPr kumimoji="0" lang="en-GB"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multiple, diverse functional areas </a:t>
                      </a: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involved in the accommodation process may highlight opportunities to clarify accountabilities, improve practices, and increase efficiency, timeliness and consistency in the resolution of accommodation requests.</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For example, in most organizations, Labour Relations is seen as a support for management, with a specialization in addressing performance and labour relations issues between employees and supervisors. Given that the survey did not assess the implications of different accountability structures, an opportunity exists to explore alternative models, such as functional leadership in a different area of Human Resources or under a senior manager with responsibility for multiple functions involved in the overall accommodation process (e.g., facilities management, information technology, contracting, etc.).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The number and diversity of functional areas involved in the accommodation process (slides 9 and 10), many falling under the accountability of different senior managers, may contribute to inefficiencies, delays (slides 6 and 7) and misunderstandings (slide 11)</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Additional research would be required to determine whether a linkage may exist between the following observations:</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for many supervisors, Labour Relations is the first contact for accommodation requests (slide 9) but many employees did not report being aware of this fact (slide 10)</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Labour Relations is involved in 42% of disability-related requests as compared to 6% of non-disability requests (slide 14), and supervisors are more likely than employees to attribute requests to job-related difficulties i.e., performance (slide 4) </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Requests from employees with </a:t>
                      </a:r>
                      <a:r>
                        <a:rPr kumimoji="0" lang="en-GB"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invisible disabilities </a:t>
                      </a: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(slide 15), are: </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more often referred to Labour Relations and more often involve disagreement between employees and supervisors as to what is required </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more likely to require medical evidence and formal assessments requested by Labour Relations, with consequent longer delays</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more likely to be perceived as job-related i.e., performance</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more likely to be denied due to a perception of “special treatment” </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more likely to be appealed or escalated when denied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18</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392012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nvSpPr>
        <p:spPr>
          <a:xfrm>
            <a:off x="1475874" y="-401053"/>
            <a:ext cx="10401294" cy="369332"/>
          </a:xfrm>
          <a:prstGeom prst="rect">
            <a:avLst/>
          </a:prstGeom>
          <a:noFill/>
        </p:spPr>
        <p:txBody>
          <a:bodyPr wrap="square" rtlCol="0">
            <a:spAutoFit/>
          </a:bodyPr>
          <a:lstStyle/>
          <a:p>
            <a:r>
              <a:rPr lang="en-US" dirty="0"/>
              <a:t>Slide description: A slide with text providing recommended topics for future research.</a:t>
            </a:r>
            <a:endParaRPr lang="en-CA" dirty="0"/>
          </a:p>
        </p:txBody>
      </p:sp>
      <p:sp>
        <p:nvSpPr>
          <p:cNvPr id="2" name="Title 1"/>
          <p:cNvSpPr>
            <a:spLocks noGrp="1"/>
          </p:cNvSpPr>
          <p:nvPr>
            <p:ph type="title"/>
          </p:nvPr>
        </p:nvSpPr>
        <p:spPr>
          <a:xfrm>
            <a:off x="451600" y="262459"/>
            <a:ext cx="8436729" cy="424732"/>
          </a:xfrm>
        </p:spPr>
        <p:txBody>
          <a:bodyPr/>
          <a:lstStyle/>
          <a:p>
            <a:r>
              <a:rPr lang="en-US" dirty="0">
                <a:latin typeface="Arial" panose="020B0604020202020204" pitchFamily="34" charset="0"/>
                <a:cs typeface="Arial" panose="020B0604020202020204" pitchFamily="34" charset="0"/>
              </a:rPr>
              <a:t>Recommended topics for future research</a:t>
            </a:r>
          </a:p>
        </p:txBody>
      </p:sp>
      <p:sp>
        <p:nvSpPr>
          <p:cNvPr id="4" name="TextBox 3"/>
          <p:cNvSpPr txBox="1"/>
          <p:nvPr/>
        </p:nvSpPr>
        <p:spPr>
          <a:xfrm>
            <a:off x="283779" y="779243"/>
            <a:ext cx="11593389" cy="5504071"/>
          </a:xfrm>
          <a:prstGeom prst="rect">
            <a:avLst/>
          </a:prstGeom>
          <a:noFill/>
        </p:spPr>
        <p:txBody>
          <a:bodyPr wrap="square" rtlCol="0">
            <a:spAutoFit/>
          </a:bodyPr>
          <a:lstStyle/>
          <a:p>
            <a:pPr>
              <a:spcAft>
                <a:spcPts val="800"/>
              </a:spcAft>
            </a:pPr>
            <a:r>
              <a:rPr lang="en-CA" sz="1600" dirty="0">
                <a:solidFill>
                  <a:schemeClr val="accent1"/>
                </a:solidFill>
                <a:latin typeface="Arial" panose="020B0604020202020204" pitchFamily="34" charset="0"/>
                <a:cs typeface="Arial" panose="020B0604020202020204" pitchFamily="34" charset="0"/>
              </a:rPr>
              <a:t>The findings from the May 2019 Benchmarking Survey on Workplace Accommodation Practices in the Federal Public Service point toward additional questions and considerations to be examined in greater depth. Along with other research initiatives, the follow-up Benchmarking Survey (fall 2019) will explore a number of potential areas for further research, including:</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identifying guidance and processes to follow and expert advice and support that supervisors will find clear and useful</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the role of functional experts in the accommodation assessment and decision-making process, including potential issues related to mandate, training, organizational structure or process-related accountabilities</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the role of supervisors versus senior managers in the accommodation decision-making process</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degree to which the existing guidance may influence the number of requests for medical evidence or assessments</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the nature and impact of delays in the accommodation process and their implications for employees, and the determination of appropriate thresholds and/or service standards for different types of accommodation requests</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differences between experience and outcomes for employees with visible disabilities and those for employees with invisible disabilities</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the relationship between accommodation outcomes and harassment and discrimination experiences reported in the 2018 Public Service Employee Survey</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the existence of perception/communication gaps between employees and supervisors around the accommodation process</a:t>
            </a:r>
          </a:p>
          <a:p>
            <a:pPr marL="285750" lvl="0" indent="-285750" fontAlgn="base">
              <a:spcAft>
                <a:spcPts val="800"/>
              </a:spcAft>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the relationship between delays, denied accommodations and the use of extended sick leave by employees with disabilities, and the degree to which better tools and processes for tracking accommodation requests may improve the timeliness and efficacy of outcomes</a:t>
            </a:r>
          </a:p>
        </p:txBody>
      </p:sp>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19</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1933790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E2762C-5960-4702-820A-68D68B63220F}"/>
              </a:ext>
            </a:extLst>
          </p:cNvPr>
          <p:cNvSpPr txBox="1"/>
          <p:nvPr/>
        </p:nvSpPr>
        <p:spPr>
          <a:xfrm>
            <a:off x="1475874" y="-401053"/>
            <a:ext cx="1040129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text slide describing the research objectives and methodology.</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51601" y="274933"/>
            <a:ext cx="8436729" cy="424732"/>
          </a:xfrm>
        </p:spPr>
        <p:txBody>
          <a:bodyPr/>
          <a:lstStyle/>
          <a:p>
            <a:r>
              <a:rPr lang="en-US" dirty="0">
                <a:latin typeface="Arial" panose="020B0604020202020204" pitchFamily="34" charset="0"/>
                <a:cs typeface="Arial" panose="020B0604020202020204" pitchFamily="34" charset="0"/>
              </a:rPr>
              <a:t>Objectives and methodology</a:t>
            </a:r>
          </a:p>
        </p:txBody>
      </p:sp>
      <p:sp>
        <p:nvSpPr>
          <p:cNvPr id="4" name="TextBox 3"/>
          <p:cNvSpPr txBox="1"/>
          <p:nvPr/>
        </p:nvSpPr>
        <p:spPr>
          <a:xfrm>
            <a:off x="283780" y="743960"/>
            <a:ext cx="11666960" cy="5663089"/>
          </a:xfrm>
          <a:prstGeom prst="rect">
            <a:avLst/>
          </a:prstGeom>
          <a:noFill/>
        </p:spPr>
        <p:txBody>
          <a:bodyPr wrap="square" rtlCol="0">
            <a:spAutoFit/>
          </a:bodyPr>
          <a:lstStyle/>
          <a:p>
            <a:r>
              <a:rPr lang="en-US" sz="1600" b="1" dirty="0">
                <a:solidFill>
                  <a:schemeClr val="accent1"/>
                </a:solidFill>
                <a:latin typeface="Arial" panose="020B0604020202020204" pitchFamily="34" charset="0"/>
                <a:cs typeface="Arial" panose="020B0604020202020204" pitchFamily="34" charset="0"/>
              </a:rPr>
              <a:t>Objective: </a:t>
            </a:r>
            <a:r>
              <a:rPr lang="en-US" sz="1600" dirty="0">
                <a:solidFill>
                  <a:schemeClr val="accent1"/>
                </a:solidFill>
                <a:latin typeface="Arial" panose="020B0604020202020204" pitchFamily="34" charset="0"/>
                <a:cs typeface="Arial" panose="020B0604020202020204" pitchFamily="34" charset="0"/>
              </a:rPr>
              <a:t>The Office of Public Service Accessibility (OPSA) conducted a benchmark study of existing workplace accommodation practices in the federal public service, from both an employee and supervisor perspective, to identify common experiences, challenges and practices. This study helps identify opportunities to remove barriers and improve the process for work-related accommodations so that employees can contribute to their full potential as valued team members.</a:t>
            </a:r>
          </a:p>
          <a:p>
            <a:endParaRPr lang="en-US" sz="1600" dirty="0">
              <a:solidFill>
                <a:schemeClr val="accent1"/>
              </a:solidFill>
              <a:latin typeface="Arial" panose="020B0604020202020204" pitchFamily="34" charset="0"/>
              <a:cs typeface="Arial" panose="020B0604020202020204" pitchFamily="34" charset="0"/>
            </a:endParaRPr>
          </a:p>
          <a:p>
            <a:r>
              <a:rPr lang="en-US" sz="1600" b="1" dirty="0">
                <a:solidFill>
                  <a:schemeClr val="accent1"/>
                </a:solidFill>
                <a:latin typeface="Arial" panose="020B0604020202020204" pitchFamily="34" charset="0"/>
                <a:cs typeface="Arial" panose="020B0604020202020204" pitchFamily="34" charset="0"/>
              </a:rPr>
              <a:t>Methodology: </a:t>
            </a:r>
            <a:r>
              <a:rPr lang="en-US" sz="1600" dirty="0">
                <a:solidFill>
                  <a:schemeClr val="accent1"/>
                </a:solidFill>
                <a:latin typeface="Arial" panose="020B0604020202020204" pitchFamily="34" charset="0"/>
                <a:ea typeface="Verdana"/>
                <a:cs typeface="Arial" panose="020B0604020202020204" pitchFamily="34" charset="0"/>
              </a:rPr>
              <a:t>OPSA conducted an online survey between May 6 and 24, 2019, with </a:t>
            </a:r>
            <a:r>
              <a:rPr lang="en-CA" sz="1600" dirty="0">
                <a:solidFill>
                  <a:srgbClr val="4F2684"/>
                </a:solidFill>
                <a:latin typeface="Arial" panose="020B0604020202020204" pitchFamily="34" charset="0"/>
                <a:cs typeface="Arial" panose="020B0604020202020204" pitchFamily="34" charset="0"/>
              </a:rPr>
              <a:t>employees and supervisors who requested accommodation in the past three years across Canada</a:t>
            </a:r>
            <a:r>
              <a:rPr lang="en-US" sz="1600" dirty="0">
                <a:solidFill>
                  <a:srgbClr val="4F2684"/>
                </a:solidFill>
                <a:latin typeface="Arial" panose="020B0604020202020204" pitchFamily="34" charset="0"/>
                <a:cs typeface="Arial" panose="020B0604020202020204" pitchFamily="34" charset="0"/>
              </a:rPr>
              <a:t>. The survey required 20 to 30 minutes to complete, with 20 to 27 questions for the employee survey and 21 to 29 questions for the supervisor survey. The questions were designed to elicit information about respondents’ understanding of the facts related to their experience. The survey was anonymous; therefore there is no direct correlation between employees’ and supervisors’ individual responses, because respondents in each group may have been reporting on their experience related to different accommodation requests.</a:t>
            </a:r>
          </a:p>
          <a:p>
            <a:endParaRPr lang="en-US" sz="1600" dirty="0">
              <a:solidFill>
                <a:schemeClr val="accent1"/>
              </a:solidFill>
              <a:latin typeface="Arial" panose="020B0604020202020204" pitchFamily="34" charset="0"/>
              <a:ea typeface="Verdana"/>
              <a:cs typeface="Arial" panose="020B0604020202020204" pitchFamily="34" charset="0"/>
            </a:endParaRPr>
          </a:p>
          <a:p>
            <a:pPr>
              <a:spcAft>
                <a:spcPts val="600"/>
              </a:spcAft>
            </a:pPr>
            <a:r>
              <a:rPr lang="en-US" sz="1600" dirty="0">
                <a:solidFill>
                  <a:schemeClr val="accent1"/>
                </a:solidFill>
                <a:latin typeface="Arial" panose="020B0604020202020204" pitchFamily="34" charset="0"/>
                <a:ea typeface="Verdana"/>
                <a:cs typeface="Arial" panose="020B0604020202020204" pitchFamily="34" charset="0"/>
              </a:rPr>
              <a:t>A total of </a:t>
            </a:r>
            <a:r>
              <a:rPr lang="en-US" sz="1600" b="1" dirty="0">
                <a:solidFill>
                  <a:schemeClr val="accent1"/>
                </a:solidFill>
                <a:latin typeface="Arial" panose="020B0604020202020204" pitchFamily="34" charset="0"/>
                <a:ea typeface="Verdana"/>
                <a:cs typeface="Arial" panose="020B0604020202020204" pitchFamily="34" charset="0"/>
              </a:rPr>
              <a:t>5,245 </a:t>
            </a:r>
            <a:r>
              <a:rPr lang="en-US" sz="1600" dirty="0">
                <a:solidFill>
                  <a:schemeClr val="accent1"/>
                </a:solidFill>
                <a:latin typeface="Arial" panose="020B0604020202020204" pitchFamily="34" charset="0"/>
                <a:ea typeface="Verdana"/>
                <a:cs typeface="Arial" panose="020B0604020202020204" pitchFamily="34" charset="0"/>
              </a:rPr>
              <a:t>surveys were completed by </a:t>
            </a:r>
            <a:r>
              <a:rPr lang="en-US" sz="1600" b="1" dirty="0">
                <a:solidFill>
                  <a:schemeClr val="accent1"/>
                </a:solidFill>
                <a:latin typeface="Arial" panose="020B0604020202020204" pitchFamily="34" charset="0"/>
                <a:ea typeface="Verdana"/>
                <a:cs typeface="Arial" panose="020B0604020202020204" pitchFamily="34" charset="0"/>
              </a:rPr>
              <a:t>4,933</a:t>
            </a:r>
            <a:r>
              <a:rPr lang="en-US" sz="1600" dirty="0">
                <a:solidFill>
                  <a:schemeClr val="accent1"/>
                </a:solidFill>
                <a:latin typeface="Arial" panose="020B0604020202020204" pitchFamily="34" charset="0"/>
                <a:ea typeface="Verdana"/>
                <a:cs typeface="Arial" panose="020B0604020202020204" pitchFamily="34" charset="0"/>
              </a:rPr>
              <a:t> different individuals</a:t>
            </a:r>
            <a:r>
              <a:rPr lang="en-CA" sz="1600" dirty="0">
                <a:solidFill>
                  <a:srgbClr val="4F2684"/>
                </a:solidFill>
                <a:latin typeface="Arial" panose="020B0604020202020204" pitchFamily="34" charset="0"/>
                <a:ea typeface="Verdana"/>
                <a:cs typeface="Arial" panose="020B0604020202020204" pitchFamily="34" charset="0"/>
              </a:rPr>
              <a:t>:</a:t>
            </a:r>
          </a:p>
          <a:p>
            <a:pPr marL="742950" lvl="1" indent="-285750">
              <a:buFont typeface="Arial" panose="020B0604020202020204" pitchFamily="34" charset="0"/>
              <a:buChar char="•"/>
            </a:pPr>
            <a:r>
              <a:rPr lang="en-CA" sz="1600" dirty="0">
                <a:solidFill>
                  <a:srgbClr val="4F2684"/>
                </a:solidFill>
                <a:latin typeface="Arial" panose="020B0604020202020204" pitchFamily="34" charset="0"/>
                <a:ea typeface="Verdana"/>
                <a:cs typeface="Arial" panose="020B0604020202020204" pitchFamily="34" charset="0"/>
              </a:rPr>
              <a:t>1,832 surveys were completed by supervisors who requested an accommodation for an employee</a:t>
            </a:r>
          </a:p>
          <a:p>
            <a:pPr marL="742950" lvl="1" indent="-285750">
              <a:buFont typeface="Arial" panose="020B0604020202020204" pitchFamily="34" charset="0"/>
              <a:buChar char="•"/>
            </a:pPr>
            <a:r>
              <a:rPr lang="en-CA" sz="1600" dirty="0">
                <a:solidFill>
                  <a:srgbClr val="4F2684"/>
                </a:solidFill>
                <a:latin typeface="Arial" panose="020B0604020202020204" pitchFamily="34" charset="0"/>
                <a:ea typeface="Verdana"/>
                <a:cs typeface="Arial" panose="020B0604020202020204" pitchFamily="34" charset="0"/>
              </a:rPr>
              <a:t>3,413 surveys were completed by </a:t>
            </a:r>
            <a:r>
              <a:rPr lang="en-CA" sz="1600" dirty="0">
                <a:solidFill>
                  <a:srgbClr val="4F2684"/>
                </a:solidFill>
                <a:latin typeface="Arial" panose="020B0604020202020204" pitchFamily="34" charset="0"/>
                <a:cs typeface="Arial" panose="020B0604020202020204" pitchFamily="34" charset="0"/>
              </a:rPr>
              <a:t>employees who requested an accommodation for themselves</a:t>
            </a:r>
            <a:endParaRPr lang="en-CA" sz="1600" dirty="0">
              <a:solidFill>
                <a:srgbClr val="4F2684"/>
              </a:solidFill>
              <a:latin typeface="Arial" panose="020B0604020202020204" pitchFamily="34" charset="0"/>
              <a:ea typeface="Verdana"/>
              <a:cs typeface="Arial" panose="020B0604020202020204" pitchFamily="34" charset="0"/>
            </a:endParaRPr>
          </a:p>
          <a:p>
            <a:pPr marL="742950" lvl="1" indent="-285750">
              <a:buFont typeface="Arial" panose="020B0604020202020204" pitchFamily="34" charset="0"/>
              <a:buChar char="•"/>
            </a:pPr>
            <a:r>
              <a:rPr lang="en-CA" sz="1600" dirty="0">
                <a:solidFill>
                  <a:srgbClr val="4F2684"/>
                </a:solidFill>
                <a:latin typeface="Arial" panose="020B0604020202020204" pitchFamily="34" charset="0"/>
                <a:cs typeface="Arial" panose="020B0604020202020204" pitchFamily="34" charset="0"/>
              </a:rPr>
              <a:t>312 individuals answered a survey as </a:t>
            </a:r>
            <a:r>
              <a:rPr lang="en-CA" sz="1600" b="1" dirty="0">
                <a:solidFill>
                  <a:srgbClr val="4F2684"/>
                </a:solidFill>
                <a:latin typeface="Arial" panose="020B0604020202020204" pitchFamily="34" charset="0"/>
                <a:cs typeface="Arial" panose="020B0604020202020204" pitchFamily="34" charset="0"/>
              </a:rPr>
              <a:t>both </a:t>
            </a:r>
            <a:r>
              <a:rPr lang="en-CA" sz="1600" dirty="0">
                <a:solidFill>
                  <a:srgbClr val="4F2684"/>
                </a:solidFill>
                <a:latin typeface="Arial" panose="020B0604020202020204" pitchFamily="34" charset="0"/>
                <a:cs typeface="Arial" panose="020B0604020202020204" pitchFamily="34" charset="0"/>
              </a:rPr>
              <a:t>a supervisor who requested an accommodation for an employee and as an employee who requested an accommodation for themselves (counted in both totals) </a:t>
            </a:r>
          </a:p>
          <a:p>
            <a:pPr algn="just" defTabSz="228600">
              <a:spcAft>
                <a:spcPts val="600"/>
              </a:spcAft>
            </a:pPr>
            <a:endParaRPr lang="en-US" sz="1600" dirty="0">
              <a:solidFill>
                <a:schemeClr val="accent1"/>
              </a:solidFill>
              <a:latin typeface="Arial" panose="020B0604020202020204" pitchFamily="34" charset="0"/>
              <a:ea typeface="Verdana"/>
              <a:cs typeface="Arial" panose="020B0604020202020204" pitchFamily="34" charset="0"/>
            </a:endParaRPr>
          </a:p>
          <a:p>
            <a:pPr defTabSz="228600" hangingPunct="0">
              <a:spcAft>
                <a:spcPts val="600"/>
              </a:spcAft>
            </a:pPr>
            <a:r>
              <a:rPr lang="en-US" sz="1600" b="1" dirty="0">
                <a:solidFill>
                  <a:schemeClr val="accent1"/>
                </a:solidFill>
                <a:latin typeface="Arial" panose="020B0604020202020204" pitchFamily="34" charset="0"/>
                <a:ea typeface="Verdana" pitchFamily="34" charset="0"/>
                <a:cs typeface="Arial" panose="020B0604020202020204" pitchFamily="34" charset="0"/>
              </a:rPr>
              <a:t>Reporting:</a:t>
            </a:r>
            <a:r>
              <a:rPr lang="en-US" sz="1600" dirty="0">
                <a:solidFill>
                  <a:schemeClr val="accent1"/>
                </a:solidFill>
                <a:latin typeface="Arial" panose="020B0604020202020204" pitchFamily="34" charset="0"/>
                <a:ea typeface="Verdana" pitchFamily="34" charset="0"/>
                <a:cs typeface="Arial" panose="020B0604020202020204" pitchFamily="34" charset="0"/>
              </a:rPr>
              <a:t> The introduction to the survey described disability-related requests, so some people whose request was for another reason may not have participated (thereby under-representing these cases in the final data). Unless otherwise noted, the results in this presentation deck exclude accommodation requests that do not involve a disability. In total, 1,753 of 1,832 (96%) of supervisor requests and 3,247 of 3,413 employee requests (95%) involved a disability. </a:t>
            </a:r>
          </a:p>
        </p:txBody>
      </p:sp>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2</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780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nvSpPr>
        <p:spPr>
          <a:xfrm>
            <a:off x="1475874" y="-401053"/>
            <a:ext cx="10401294" cy="369332"/>
          </a:xfrm>
          <a:prstGeom prst="rect">
            <a:avLst/>
          </a:prstGeom>
          <a:noFill/>
        </p:spPr>
        <p:txBody>
          <a:bodyPr wrap="square" rtlCol="0">
            <a:spAutoFit/>
          </a:bodyPr>
          <a:lstStyle/>
          <a:p>
            <a:r>
              <a:rPr lang="en-US" dirty="0"/>
              <a:t>Slide description: A slide with text discussing next steps in the research.</a:t>
            </a:r>
            <a:endParaRPr lang="en-CA" dirty="0"/>
          </a:p>
        </p:txBody>
      </p:sp>
      <p:sp>
        <p:nvSpPr>
          <p:cNvPr id="2" name="Title 1"/>
          <p:cNvSpPr>
            <a:spLocks noGrp="1"/>
          </p:cNvSpPr>
          <p:nvPr>
            <p:ph type="title"/>
          </p:nvPr>
        </p:nvSpPr>
        <p:spPr>
          <a:xfrm>
            <a:off x="409559" y="510737"/>
            <a:ext cx="8436729" cy="424732"/>
          </a:xfrm>
        </p:spPr>
        <p:txBody>
          <a:bodyPr/>
          <a:lstStyle/>
          <a:p>
            <a:r>
              <a:rPr lang="en-US" dirty="0">
                <a:latin typeface="Arial" panose="020B0604020202020204" pitchFamily="34" charset="0"/>
                <a:cs typeface="Arial" panose="020B0604020202020204" pitchFamily="34" charset="0"/>
              </a:rPr>
              <a:t>Next steps</a:t>
            </a:r>
          </a:p>
        </p:txBody>
      </p:sp>
      <p:sp>
        <p:nvSpPr>
          <p:cNvPr id="4" name="TextBox 3"/>
          <p:cNvSpPr txBox="1"/>
          <p:nvPr/>
        </p:nvSpPr>
        <p:spPr>
          <a:xfrm>
            <a:off x="409559" y="1025983"/>
            <a:ext cx="11467609" cy="5047536"/>
          </a:xfrm>
          <a:prstGeom prst="rect">
            <a:avLst/>
          </a:prstGeom>
          <a:noFill/>
        </p:spPr>
        <p:txBody>
          <a:bodyPr wrap="square" rtlCol="0">
            <a:spAutoFit/>
          </a:bodyPr>
          <a:lstStyle/>
          <a:p>
            <a:pPr>
              <a:spcAft>
                <a:spcPts val="1800"/>
              </a:spcAft>
            </a:pPr>
            <a:r>
              <a:rPr lang="en-CA" sz="1600" dirty="0">
                <a:solidFill>
                  <a:schemeClr val="accent1"/>
                </a:solidFill>
                <a:latin typeface="Arial" panose="020B0604020202020204" pitchFamily="34" charset="0"/>
                <a:cs typeface="Arial" panose="020B0604020202020204" pitchFamily="34" charset="0"/>
              </a:rPr>
              <a:t>In March 2019, the Treasury Board approved the establishment of a new Centralized Enabling Workplace Fund (CEWF) to facilitate the management of workplace accommodations by investing in concrete, innovative projects designed to remove systemic employment-related barriers and improve workplace accommodation practices. The Benchmarking Study of Workplace Accommodation Practices in the Federal Public Service is a major component and will inform future CEWF projects to shape recommendations on a sustainable, consistent approach to workplace accommodations across the federal public service in Canada.</a:t>
            </a:r>
          </a:p>
          <a:p>
            <a:r>
              <a:rPr lang="en-CA" sz="1600" dirty="0">
                <a:solidFill>
                  <a:schemeClr val="accent1"/>
                </a:solidFill>
                <a:latin typeface="Arial" panose="020B0604020202020204" pitchFamily="34" charset="0"/>
                <a:cs typeface="Arial" panose="020B0604020202020204" pitchFamily="34" charset="0"/>
              </a:rPr>
              <a:t>Other key projects to be carried out under the CEWF include:</a:t>
            </a:r>
            <a:r>
              <a:rPr lang="en-CA" sz="1600" dirty="0">
                <a:latin typeface="Arial" panose="020B0604020202020204" pitchFamily="34" charset="0"/>
                <a:cs typeface="Arial" panose="020B0604020202020204" pitchFamily="34" charset="0"/>
              </a:rPr>
              <a:t> </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an employee accommodation “passport” to document needs and facilitate conversations with managers and experts about individuals’ accommodation requirements (a summary that will “travel” with employees to different positions)</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a lending library of adaptive devices that can be quickly deployed to meet the needs of new employees, to address temporary or short-term accommodation needs, and to facilitate experimentation with leading-edge devices</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a catalogue of approved adaptive devices and services that can facilitate the selection, purchase and implementation of commonly requested devices and services</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training for IT professionals on how to design and implement accessible systems</a:t>
            </a:r>
          </a:p>
          <a:p>
            <a:pPr marL="285750" indent="-285750" fontAlgn="base">
              <a:lnSpc>
                <a:spcPts val="2600"/>
              </a:lnSpc>
              <a:buFont typeface="Arial" panose="020B0604020202020204" pitchFamily="34" charset="0"/>
              <a:buChar char="•"/>
            </a:pPr>
            <a:r>
              <a:rPr lang="en-CA" sz="1600" dirty="0">
                <a:solidFill>
                  <a:schemeClr val="accent1"/>
                </a:solidFill>
                <a:latin typeface="Arial" panose="020B0604020202020204" pitchFamily="34" charset="0"/>
                <a:cs typeface="Arial" panose="020B0604020202020204" pitchFamily="34" charset="0"/>
              </a:rPr>
              <a:t>training and guidance for employees and managers on how to create an inclusive workplace (for example, how to develop accessible documents and coordinate accessible meetings)</a:t>
            </a:r>
          </a:p>
        </p:txBody>
      </p:sp>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20</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2771562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C1C2F2D-6CC2-43FA-8A78-B81A21380455}"/>
              </a:ext>
            </a:extLst>
          </p:cNvPr>
          <p:cNvSpPr txBox="1"/>
          <p:nvPr/>
        </p:nvSpPr>
        <p:spPr>
          <a:xfrm>
            <a:off x="1347085" y="-403580"/>
            <a:ext cx="1040129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summary of the six key findings.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36881" y="284480"/>
            <a:ext cx="8483894" cy="472927"/>
          </a:xfrm>
        </p:spPr>
        <p:txBody>
          <a:bodyPr/>
          <a:lstStyle/>
          <a:p>
            <a:r>
              <a:rPr lang="en-US" dirty="0">
                <a:latin typeface="Arial" panose="020B0604020202020204" pitchFamily="34" charset="0"/>
                <a:cs typeface="Arial" panose="020B0604020202020204" pitchFamily="34" charset="0"/>
              </a:rPr>
              <a:t>Key findings</a:t>
            </a:r>
          </a:p>
        </p:txBody>
      </p:sp>
      <p:sp>
        <p:nvSpPr>
          <p:cNvPr id="5" name="Oval 4">
            <a:extLst>
              <a:ext uri="{FF2B5EF4-FFF2-40B4-BE49-F238E27FC236}">
                <a16:creationId xmlns:a16="http://schemas.microsoft.com/office/drawing/2014/main" id="{F88D0253-4ADF-40AB-BAED-160C9D31C16F}"/>
              </a:ext>
            </a:extLst>
          </p:cNvPr>
          <p:cNvSpPr>
            <a:spLocks noChangeAspect="1"/>
          </p:cNvSpPr>
          <p:nvPr/>
        </p:nvSpPr>
        <p:spPr>
          <a:xfrm>
            <a:off x="1461652" y="963207"/>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accent1"/>
                </a:solidFill>
                <a:latin typeface="Arial" panose="020B0604020202020204" pitchFamily="34" charset="0"/>
                <a:cs typeface="Arial" panose="020B0604020202020204" pitchFamily="34" charset="0"/>
              </a:rPr>
              <a:t>1</a:t>
            </a:r>
            <a:endParaRPr lang="en-CA" sz="4800" dirty="0">
              <a:solidFill>
                <a:schemeClr val="accent1"/>
              </a:solidFill>
              <a:latin typeface="Arial" panose="020B0604020202020204" pitchFamily="34" charset="0"/>
              <a:cs typeface="Arial" panose="020B0604020202020204" pitchFamily="34" charset="0"/>
            </a:endParaRPr>
          </a:p>
        </p:txBody>
      </p:sp>
      <p:sp>
        <p:nvSpPr>
          <p:cNvPr id="4" name="TextBox 3"/>
          <p:cNvSpPr txBox="1"/>
          <p:nvPr/>
        </p:nvSpPr>
        <p:spPr>
          <a:xfrm>
            <a:off x="2496556" y="1018225"/>
            <a:ext cx="7892235" cy="584775"/>
          </a:xfrm>
          <a:prstGeom prst="rect">
            <a:avLst/>
          </a:prstGeom>
          <a:noFill/>
        </p:spPr>
        <p:txBody>
          <a:bodyPr wrap="square" rtlCol="0">
            <a:spAutoFit/>
          </a:bodyPr>
          <a:lstStyle/>
          <a:p>
            <a:r>
              <a:rPr lang="en-US" sz="1600" dirty="0">
                <a:solidFill>
                  <a:srgbClr val="4F2684"/>
                </a:solidFill>
                <a:latin typeface="Arial" panose="020B0604020202020204" pitchFamily="34" charset="0"/>
                <a:cs typeface="Arial" panose="020B0604020202020204" pitchFamily="34" charset="0"/>
              </a:rPr>
              <a:t>Departments require guidance, communication tools, and access to expert advice and support to help them navigate the accommodations process.</a:t>
            </a:r>
          </a:p>
        </p:txBody>
      </p:sp>
      <p:sp>
        <p:nvSpPr>
          <p:cNvPr id="19" name="Oval 18">
            <a:extLst>
              <a:ext uri="{FF2B5EF4-FFF2-40B4-BE49-F238E27FC236}">
                <a16:creationId xmlns:a16="http://schemas.microsoft.com/office/drawing/2014/main" id="{F88D0253-4ADF-40AB-BAED-160C9D31C16F}"/>
              </a:ext>
            </a:extLst>
          </p:cNvPr>
          <p:cNvSpPr>
            <a:spLocks noChangeAspect="1"/>
          </p:cNvSpPr>
          <p:nvPr/>
        </p:nvSpPr>
        <p:spPr>
          <a:xfrm>
            <a:off x="1475874" y="1737368"/>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accent1"/>
                </a:solidFill>
                <a:latin typeface="Arial" panose="020B0604020202020204" pitchFamily="34" charset="0"/>
                <a:cs typeface="Arial" panose="020B0604020202020204" pitchFamily="34" charset="0"/>
              </a:rPr>
              <a:t>2</a:t>
            </a:r>
            <a:endParaRPr lang="en-CA" sz="4800" dirty="0">
              <a:solidFill>
                <a:schemeClr val="accent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B66569A-B58A-4250-BB9B-3688873F0F3B}"/>
              </a:ext>
            </a:extLst>
          </p:cNvPr>
          <p:cNvSpPr txBox="1"/>
          <p:nvPr/>
        </p:nvSpPr>
        <p:spPr>
          <a:xfrm>
            <a:off x="2496556" y="1773146"/>
            <a:ext cx="8533366" cy="584775"/>
          </a:xfrm>
          <a:prstGeom prst="rect">
            <a:avLst/>
          </a:prstGeom>
          <a:noFill/>
        </p:spPr>
        <p:txBody>
          <a:bodyPr wrap="square" rtlCol="0" anchor="ctr">
            <a:spAutoFit/>
          </a:bodyPr>
          <a:lstStyle/>
          <a:p>
            <a:pPr lvl="0"/>
            <a:r>
              <a:rPr lang="en-US" sz="1600" dirty="0">
                <a:solidFill>
                  <a:srgbClr val="4F2684"/>
                </a:solidFill>
                <a:latin typeface="Arial" panose="020B0604020202020204" pitchFamily="34" charset="0"/>
                <a:cs typeface="Arial" panose="020B0604020202020204" pitchFamily="34" charset="0"/>
              </a:rPr>
              <a:t>Gaps exist between knowledge and perceptions on the part of both supervisors and employees, which suggests room for improvement in communication.</a:t>
            </a:r>
            <a:endParaRPr lang="en-CA" sz="1600" dirty="0">
              <a:solidFill>
                <a:srgbClr val="4F2684"/>
              </a:solidFill>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F88D0253-4ADF-40AB-BAED-160C9D31C16F}"/>
              </a:ext>
            </a:extLst>
          </p:cNvPr>
          <p:cNvSpPr>
            <a:spLocks noChangeAspect="1"/>
          </p:cNvSpPr>
          <p:nvPr/>
        </p:nvSpPr>
        <p:spPr>
          <a:xfrm>
            <a:off x="1479586" y="2513946"/>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800" dirty="0">
                <a:solidFill>
                  <a:schemeClr val="accent1"/>
                </a:solidFill>
                <a:latin typeface="Arial" panose="020B0604020202020204" pitchFamily="34" charset="0"/>
                <a:cs typeface="Arial" panose="020B0604020202020204" pitchFamily="34" charset="0"/>
              </a:rPr>
              <a:t>3</a:t>
            </a:r>
          </a:p>
        </p:txBody>
      </p:sp>
      <p:sp>
        <p:nvSpPr>
          <p:cNvPr id="8" name="TextBox 7">
            <a:extLst>
              <a:ext uri="{FF2B5EF4-FFF2-40B4-BE49-F238E27FC236}">
                <a16:creationId xmlns:a16="http://schemas.microsoft.com/office/drawing/2014/main" id="{255651B5-251C-4ADF-934D-A4896424B87C}"/>
              </a:ext>
            </a:extLst>
          </p:cNvPr>
          <p:cNvSpPr txBox="1"/>
          <p:nvPr/>
        </p:nvSpPr>
        <p:spPr>
          <a:xfrm>
            <a:off x="2496556" y="2561394"/>
            <a:ext cx="8827656" cy="584775"/>
          </a:xfrm>
          <a:prstGeom prst="rect">
            <a:avLst/>
          </a:prstGeom>
          <a:noFill/>
        </p:spPr>
        <p:txBody>
          <a:bodyPr wrap="square" rtlCol="0">
            <a:spAutoFit/>
          </a:bodyPr>
          <a:lstStyle/>
          <a:p>
            <a:r>
              <a:rPr lang="en-CA" sz="1600" dirty="0">
                <a:solidFill>
                  <a:srgbClr val="4F2684"/>
                </a:solidFill>
                <a:latin typeface="Arial" panose="020B0604020202020204" pitchFamily="34" charset="0"/>
                <a:cs typeface="Arial" panose="020B0604020202020204" pitchFamily="34" charset="0"/>
              </a:rPr>
              <a:t>Employees may be asked repeatedly to provide medical certificates and undergo formal assessments to prove their need for accommodation.</a:t>
            </a:r>
            <a:endParaRPr lang="en-US" sz="1600" dirty="0">
              <a:solidFill>
                <a:srgbClr val="4F2684"/>
              </a:solidFill>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F88D0253-4ADF-40AB-BAED-160C9D31C16F}"/>
              </a:ext>
            </a:extLst>
          </p:cNvPr>
          <p:cNvSpPr>
            <a:spLocks noChangeAspect="1"/>
          </p:cNvSpPr>
          <p:nvPr/>
        </p:nvSpPr>
        <p:spPr>
          <a:xfrm>
            <a:off x="1461652" y="3290524"/>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800" dirty="0">
                <a:solidFill>
                  <a:schemeClr val="accent1"/>
                </a:solidFill>
                <a:latin typeface="Arial" panose="020B0604020202020204" pitchFamily="34" charset="0"/>
                <a:cs typeface="Arial" panose="020B0604020202020204" pitchFamily="34" charset="0"/>
              </a:rPr>
              <a:t>4</a:t>
            </a:r>
          </a:p>
        </p:txBody>
      </p:sp>
      <p:sp>
        <p:nvSpPr>
          <p:cNvPr id="11" name="TextBox 10">
            <a:extLst>
              <a:ext uri="{FF2B5EF4-FFF2-40B4-BE49-F238E27FC236}">
                <a16:creationId xmlns:a16="http://schemas.microsoft.com/office/drawing/2014/main" id="{F9EB4704-7A4F-46A4-8363-C2B98C0D072F}"/>
              </a:ext>
            </a:extLst>
          </p:cNvPr>
          <p:cNvSpPr txBox="1"/>
          <p:nvPr/>
        </p:nvSpPr>
        <p:spPr>
          <a:xfrm>
            <a:off x="2496556" y="3337972"/>
            <a:ext cx="8827656" cy="584775"/>
          </a:xfrm>
          <a:prstGeom prst="rect">
            <a:avLst/>
          </a:prstGeom>
          <a:noFill/>
        </p:spPr>
        <p:txBody>
          <a:bodyPr wrap="square" rtlCol="0">
            <a:spAutoFit/>
          </a:bodyPr>
          <a:lstStyle/>
          <a:p>
            <a:r>
              <a:rPr lang="en-US" sz="1600" dirty="0">
                <a:solidFill>
                  <a:srgbClr val="4F2684"/>
                </a:solidFill>
                <a:latin typeface="Arial" panose="020B0604020202020204" pitchFamily="34" charset="0"/>
                <a:cs typeface="Arial" panose="020B0604020202020204" pitchFamily="34" charset="0"/>
              </a:rPr>
              <a:t>Delays in completing the accommodation process can have negative implications for employee productivity, morale and health.</a:t>
            </a:r>
            <a:endParaRPr lang="en-CA" sz="1600" dirty="0">
              <a:solidFill>
                <a:srgbClr val="4F2684"/>
              </a:solidFill>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F88D0253-4ADF-40AB-BAED-160C9D31C16F}"/>
              </a:ext>
            </a:extLst>
          </p:cNvPr>
          <p:cNvSpPr>
            <a:spLocks noChangeAspect="1"/>
          </p:cNvSpPr>
          <p:nvPr/>
        </p:nvSpPr>
        <p:spPr>
          <a:xfrm>
            <a:off x="1475874" y="4161590"/>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800" dirty="0">
                <a:solidFill>
                  <a:schemeClr val="accent1"/>
                </a:solidFill>
                <a:latin typeface="Arial" panose="020B0604020202020204" pitchFamily="34" charset="0"/>
                <a:cs typeface="Arial" panose="020B0604020202020204" pitchFamily="34" charset="0"/>
              </a:rPr>
              <a:t>5</a:t>
            </a:r>
          </a:p>
        </p:txBody>
      </p:sp>
      <p:sp>
        <p:nvSpPr>
          <p:cNvPr id="18" name="TextBox 17">
            <a:extLst>
              <a:ext uri="{FF2B5EF4-FFF2-40B4-BE49-F238E27FC236}">
                <a16:creationId xmlns:a16="http://schemas.microsoft.com/office/drawing/2014/main" id="{255651B5-251C-4ADF-934D-A4896424B87C}"/>
              </a:ext>
            </a:extLst>
          </p:cNvPr>
          <p:cNvSpPr txBox="1"/>
          <p:nvPr/>
        </p:nvSpPr>
        <p:spPr>
          <a:xfrm>
            <a:off x="2496556" y="4074885"/>
            <a:ext cx="8827656" cy="830997"/>
          </a:xfrm>
          <a:prstGeom prst="rect">
            <a:avLst/>
          </a:prstGeom>
          <a:noFill/>
        </p:spPr>
        <p:txBody>
          <a:bodyPr wrap="square" rtlCol="0">
            <a:spAutoFit/>
          </a:bodyPr>
          <a:lstStyle/>
          <a:p>
            <a:r>
              <a:rPr lang="en-CA" sz="1600" dirty="0">
                <a:solidFill>
                  <a:srgbClr val="4F2684"/>
                </a:solidFill>
                <a:latin typeface="Arial" panose="020B0604020202020204" pitchFamily="34" charset="0"/>
                <a:cs typeface="Arial" panose="020B0604020202020204" pitchFamily="34" charset="0"/>
              </a:rPr>
              <a:t>Employees who are denied accommodation reported that they didn’t appeal the decision because of concerns about reprisal, damage to career prospects, negative impacts on relationships with management or a belief that it wouldn’t make a difference.</a:t>
            </a:r>
            <a:endParaRPr lang="en-US" sz="1600" dirty="0">
              <a:solidFill>
                <a:srgbClr val="4F2684"/>
              </a:solidFill>
              <a:latin typeface="Arial" panose="020B0604020202020204" pitchFamily="34" charset="0"/>
              <a:cs typeface="Arial" panose="020B0604020202020204" pitchFamily="34" charset="0"/>
            </a:endParaRPr>
          </a:p>
        </p:txBody>
      </p:sp>
      <p:sp>
        <p:nvSpPr>
          <p:cNvPr id="24" name="Oval 23">
            <a:extLst>
              <a:ext uri="{FF2B5EF4-FFF2-40B4-BE49-F238E27FC236}">
                <a16:creationId xmlns:a16="http://schemas.microsoft.com/office/drawing/2014/main" id="{F88D0253-4ADF-40AB-BAED-160C9D31C16F}"/>
              </a:ext>
            </a:extLst>
          </p:cNvPr>
          <p:cNvSpPr>
            <a:spLocks noChangeAspect="1"/>
          </p:cNvSpPr>
          <p:nvPr/>
        </p:nvSpPr>
        <p:spPr>
          <a:xfrm>
            <a:off x="1475874" y="5028976"/>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4800" dirty="0">
                <a:solidFill>
                  <a:schemeClr val="accent1"/>
                </a:solidFill>
                <a:latin typeface="Arial" panose="020B0604020202020204" pitchFamily="34" charset="0"/>
                <a:cs typeface="Arial" panose="020B0604020202020204" pitchFamily="34" charset="0"/>
              </a:rPr>
              <a:t>6</a:t>
            </a:r>
          </a:p>
        </p:txBody>
      </p:sp>
      <p:sp>
        <p:nvSpPr>
          <p:cNvPr id="25" name="TextBox 24">
            <a:extLst>
              <a:ext uri="{FF2B5EF4-FFF2-40B4-BE49-F238E27FC236}">
                <a16:creationId xmlns:a16="http://schemas.microsoft.com/office/drawing/2014/main" id="{255651B5-251C-4ADF-934D-A4896424B87C}"/>
              </a:ext>
            </a:extLst>
          </p:cNvPr>
          <p:cNvSpPr txBox="1"/>
          <p:nvPr/>
        </p:nvSpPr>
        <p:spPr>
          <a:xfrm>
            <a:off x="2496556" y="5028976"/>
            <a:ext cx="8827656" cy="1077218"/>
          </a:xfrm>
          <a:prstGeom prst="rect">
            <a:avLst/>
          </a:prstGeom>
          <a:noFill/>
        </p:spPr>
        <p:txBody>
          <a:bodyPr wrap="square" rtlCol="0">
            <a:spAutoFit/>
          </a:bodyPr>
          <a:lstStyle/>
          <a:p>
            <a:r>
              <a:rPr lang="en-CA" sz="1600" dirty="0">
                <a:solidFill>
                  <a:srgbClr val="4F2684"/>
                </a:solidFill>
                <a:latin typeface="Arial" panose="020B0604020202020204" pitchFamily="34" charset="0"/>
                <a:cs typeface="Arial" panose="020B0604020202020204" pitchFamily="34" charset="0"/>
              </a:rPr>
              <a:t>Further exploration of the roles and responsibilities of the multiple, diverse functional areas involved in the accommodation process may highlight opportunities to clarify accountabilities, improve practices, and increase efficiency, timeliness and consistency in the resolution of accommodation requests.</a:t>
            </a:r>
          </a:p>
        </p:txBody>
      </p:sp>
      <p:sp>
        <p:nvSpPr>
          <p:cNvPr id="3" name="Slide Number Placeholder 2"/>
          <p:cNvSpPr>
            <a:spLocks noGrp="1"/>
          </p:cNvSpPr>
          <p:nvPr>
            <p:ph type="sldNum" sz="quarter" idx="4294967295"/>
          </p:nvPr>
        </p:nvSpPr>
        <p:spPr>
          <a:xfrm>
            <a:off x="9349946" y="6470708"/>
            <a:ext cx="2743200" cy="365125"/>
          </a:xfrm>
        </p:spPr>
        <p:txBody>
          <a:body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3</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3101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E990F66-A0CC-4389-A0FC-AAF5AD338B1B}"/>
              </a:ext>
            </a:extLst>
          </p:cNvPr>
          <p:cNvSpPr txBox="1"/>
          <p:nvPr/>
        </p:nvSpPr>
        <p:spPr>
          <a:xfrm>
            <a:off x="1475874" y="-401053"/>
            <a:ext cx="1040129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containing a table listing the reasons prompting a disability request.</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9558" y="353543"/>
            <a:ext cx="11120289" cy="1200329"/>
          </a:xfrm>
        </p:spPr>
        <p:txBody>
          <a:bodyPr/>
          <a:lstStyle/>
          <a:p>
            <a:r>
              <a:rPr lang="en-US" dirty="0">
                <a:latin typeface="Arial" panose="020B0604020202020204" pitchFamily="34" charset="0"/>
                <a:cs typeface="Arial" panose="020B0604020202020204" pitchFamily="34" charset="0"/>
              </a:rPr>
              <a:t>Disability requests most often have to do with changes in health or personal circumstances; supervisors are more likely to attribute them to difficulties carrying out job-related duties</a:t>
            </a:r>
            <a:r>
              <a:rPr lang="en-CA" dirty="0">
                <a:latin typeface="Arial" panose="020B0604020202020204" pitchFamily="34" charset="0"/>
                <a:cs typeface="Arial" panose="020B0604020202020204" pitchFamily="34" charset="0"/>
              </a:rPr>
              <a:t> (difficulties relating to performance)</a:t>
            </a:r>
            <a:endParaRPr lang="en-US" dirty="0">
              <a:latin typeface="Arial" panose="020B0604020202020204" pitchFamily="34" charset="0"/>
              <a:cs typeface="Arial" panose="020B0604020202020204" pitchFamily="34" charset="0"/>
            </a:endParaRPr>
          </a:p>
        </p:txBody>
      </p:sp>
      <p:graphicFrame>
        <p:nvGraphicFramePr>
          <p:cNvPr id="14" name="Table 1" descr="Table 1: Primary reason prompting a disability accommodation request.&#10;Description: Reasons by employee and supervisor requests.">
            <a:extLst>
              <a:ext uri="{FF2B5EF4-FFF2-40B4-BE49-F238E27FC236}">
                <a16:creationId xmlns:a16="http://schemas.microsoft.com/office/drawing/2014/main" id="{92379E86-CD4D-45D6-906D-8822F799F7F2}"/>
              </a:ext>
            </a:extLst>
          </p:cNvPr>
          <p:cNvGraphicFramePr>
            <a:graphicFrameLocks noGrp="1"/>
          </p:cNvGraphicFramePr>
          <p:nvPr>
            <p:extLst>
              <p:ext uri="{D42A27DB-BD31-4B8C-83A1-F6EECF244321}">
                <p14:modId xmlns:p14="http://schemas.microsoft.com/office/powerpoint/2010/main" val="135798298"/>
              </p:ext>
            </p:extLst>
          </p:nvPr>
        </p:nvGraphicFramePr>
        <p:xfrm>
          <a:off x="1725504" y="2023336"/>
          <a:ext cx="8657664" cy="3627120"/>
        </p:xfrm>
        <a:graphic>
          <a:graphicData uri="http://schemas.openxmlformats.org/drawingml/2006/table">
            <a:tbl>
              <a:tblPr firstRow="1" bandRow="1">
                <a:tableStyleId>{5C22544A-7EE6-4342-B048-85BDC9FD1C3A}</a:tableStyleId>
              </a:tblPr>
              <a:tblGrid>
                <a:gridCol w="5312658">
                  <a:extLst>
                    <a:ext uri="{9D8B030D-6E8A-4147-A177-3AD203B41FA5}">
                      <a16:colId xmlns:a16="http://schemas.microsoft.com/office/drawing/2014/main" val="4123964084"/>
                    </a:ext>
                  </a:extLst>
                </a:gridCol>
                <a:gridCol w="1672503">
                  <a:extLst>
                    <a:ext uri="{9D8B030D-6E8A-4147-A177-3AD203B41FA5}">
                      <a16:colId xmlns:a16="http://schemas.microsoft.com/office/drawing/2014/main" val="2013963918"/>
                    </a:ext>
                  </a:extLst>
                </a:gridCol>
                <a:gridCol w="1672503">
                  <a:extLst>
                    <a:ext uri="{9D8B030D-6E8A-4147-A177-3AD203B41FA5}">
                      <a16:colId xmlns:a16="http://schemas.microsoft.com/office/drawing/2014/main" val="4202011676"/>
                    </a:ext>
                  </a:extLst>
                </a:gridCol>
              </a:tblGrid>
              <a:tr h="370840">
                <a:tc>
                  <a:txBody>
                    <a:bodyPr/>
                    <a:lstStyle/>
                    <a:p>
                      <a:r>
                        <a:rPr lang="en-US" sz="1600" dirty="0">
                          <a:solidFill>
                            <a:schemeClr val="accent1"/>
                          </a:solidFill>
                          <a:latin typeface="Arial" panose="020B0604020202020204" pitchFamily="34" charset="0"/>
                          <a:cs typeface="Arial" panose="020B0604020202020204" pitchFamily="34" charset="0"/>
                        </a:rPr>
                        <a:t>Primary reason prompting a disability accommodation request</a:t>
                      </a:r>
                      <a:endParaRPr lang="en-CA" sz="1600" dirty="0">
                        <a:solidFill>
                          <a:schemeClr val="accent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600" b="1" dirty="0">
                          <a:solidFill>
                            <a:schemeClr val="accent1"/>
                          </a:solidFill>
                          <a:latin typeface="Arial" panose="020B0604020202020204" pitchFamily="34" charset="0"/>
                          <a:cs typeface="Arial" panose="020B0604020202020204" pitchFamily="34" charset="0"/>
                        </a:rPr>
                        <a:t>Employees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600" b="1" dirty="0">
                          <a:solidFill>
                            <a:schemeClr val="accent1"/>
                          </a:solidFill>
                          <a:latin typeface="Arial" panose="020B0604020202020204" pitchFamily="34" charset="0"/>
                          <a:cs typeface="Arial" panose="020B0604020202020204" pitchFamily="34" charset="0"/>
                        </a:rPr>
                        <a:t>Supervisors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254401">
                <a:tc>
                  <a:txBody>
                    <a:bodyPr/>
                    <a:lstStyle/>
                    <a:p>
                      <a:r>
                        <a:rPr lang="en-CA" sz="1600" b="0" dirty="0">
                          <a:solidFill>
                            <a:schemeClr val="tx1"/>
                          </a:solidFill>
                          <a:latin typeface="Arial" panose="020B0604020202020204" pitchFamily="34" charset="0"/>
                          <a:cs typeface="Arial" panose="020B0604020202020204" pitchFamily="34" charset="0"/>
                        </a:rPr>
                        <a:t>Change in personal health or circumstances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b="0" dirty="0">
                          <a:solidFill>
                            <a:schemeClr val="tx1"/>
                          </a:solidFill>
                          <a:latin typeface="Arial" panose="020B0604020202020204" pitchFamily="34" charset="0"/>
                          <a:cs typeface="Arial" panose="020B0604020202020204" pitchFamily="34" charset="0"/>
                        </a:rPr>
                        <a:t>57%</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b="0" dirty="0">
                          <a:solidFill>
                            <a:schemeClr val="tx1"/>
                          </a:solidFill>
                          <a:latin typeface="Arial" panose="020B0604020202020204" pitchFamily="34" charset="0"/>
                          <a:cs typeface="Arial" panose="020B0604020202020204" pitchFamily="34" charset="0"/>
                        </a:rPr>
                        <a:t>55%</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262245"/>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Difficulties carrying out existing job-related duties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7277660"/>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Change in general office workspace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2698347"/>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Starting a new job or existing duties changed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3087747"/>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Staffing process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6281042"/>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Change in job-related processes, supervisor, co-workers or clients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Less than 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7154974"/>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Change in general administrative process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Less than 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02611059"/>
                  </a:ext>
                </a:extLst>
              </a:tr>
              <a:tr h="37084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Another reason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59711990"/>
                  </a:ext>
                </a:extLst>
              </a:tr>
            </a:tbl>
          </a:graphicData>
        </a:graphic>
      </p:graphicFrame>
      <p:sp>
        <p:nvSpPr>
          <p:cNvPr id="13" name="Rectangle 12">
            <a:extLst>
              <a:ext uri="{FF2B5EF4-FFF2-40B4-BE49-F238E27FC236}">
                <a16:creationId xmlns:a16="http://schemas.microsoft.com/office/drawing/2014/main" id="{0B4E4777-E6F1-435F-A155-0E767E6F8CA8}"/>
              </a:ext>
            </a:extLst>
          </p:cNvPr>
          <p:cNvSpPr/>
          <p:nvPr/>
        </p:nvSpPr>
        <p:spPr>
          <a:xfrm>
            <a:off x="409558" y="6119920"/>
            <a:ext cx="9553080" cy="430887"/>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Q3A-G/Q31A-G. For which of the following activities did the employee request an accommodation? / For which of the following activities did you request an accommodation? (Includes only disability accommodation requests: supervisor n=1,753; employee n=3,247)</a:t>
            </a:r>
            <a:endParaRPr lang="en-US" sz="1100" dirty="0">
              <a:solidFill>
                <a:srgbClr val="4F2684"/>
              </a:solidFill>
              <a:latin typeface="Arial" panose="020B0604020202020204" pitchFamily="34" charset="0"/>
              <a:cs typeface="Arial" panose="020B0604020202020204" pitchFamily="34" charset="0"/>
            </a:endParaRPr>
          </a:p>
        </p:txBody>
      </p:sp>
      <p:sp>
        <p:nvSpPr>
          <p:cNvPr id="5" name="Slide Number Placeholder 2">
            <a:extLst>
              <a:ext uri="{FF2B5EF4-FFF2-40B4-BE49-F238E27FC236}">
                <a16:creationId xmlns:a16="http://schemas.microsoft.com/office/drawing/2014/main" id="{18242B58-8376-4257-9097-2C71D8471A40}"/>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4</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37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5F7D89-2D57-4897-82CC-F4888C562972}"/>
              </a:ext>
            </a:extLst>
          </p:cNvPr>
          <p:cNvSpPr txBox="1"/>
          <p:nvPr/>
        </p:nvSpPr>
        <p:spPr>
          <a:xfrm>
            <a:off x="767082" y="-683731"/>
            <a:ext cx="10401295"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containing two graphs summarizing whether requests required a medical certificate and/or formal assessment.</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9559" y="423658"/>
            <a:ext cx="10416096" cy="812530"/>
          </a:xfrm>
        </p:spPr>
        <p:txBody>
          <a:bodyPr/>
          <a:lstStyle/>
          <a:p>
            <a:r>
              <a:rPr lang="en-US" dirty="0">
                <a:latin typeface="Arial" panose="020B0604020202020204" pitchFamily="34" charset="0"/>
                <a:cs typeface="Arial" panose="020B0604020202020204" pitchFamily="34" charset="0"/>
              </a:rPr>
              <a:t>Over three quarters of requests require a medical certificate; roughly one third require a formal assessment</a:t>
            </a:r>
          </a:p>
        </p:txBody>
      </p:sp>
      <p:graphicFrame>
        <p:nvGraphicFramePr>
          <p:cNvPr id="10" name="Picture Placeholder 5" descr="Figure 1: Medical evidence required for employee requests.&#10;Description: A bar chart providing results from employee requests: &#10;Medical certificate required: 77%&#10;Formal assessment required: 34%">
            <a:extLst>
              <a:ext uri="{FF2B5EF4-FFF2-40B4-BE49-F238E27FC236}">
                <a16:creationId xmlns:a16="http://schemas.microsoft.com/office/drawing/2014/main" id="{A2679791-929C-46FD-AC01-221281BFB47F}"/>
              </a:ext>
            </a:extLst>
          </p:cNvPr>
          <p:cNvGraphicFramePr>
            <a:graphicFrameLocks/>
          </p:cNvGraphicFramePr>
          <p:nvPr>
            <p:extLst>
              <p:ext uri="{D42A27DB-BD31-4B8C-83A1-F6EECF244321}">
                <p14:modId xmlns:p14="http://schemas.microsoft.com/office/powerpoint/2010/main" val="2495697007"/>
              </p:ext>
            </p:extLst>
          </p:nvPr>
        </p:nvGraphicFramePr>
        <p:xfrm>
          <a:off x="1300637" y="1303365"/>
          <a:ext cx="6444343" cy="31326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Picture Placeholder 5" descr="Figure 2: Medical evidence required for supervisor requests.&#10;Description: A bar chart providing results from supervisor requests: &#10;Medical certificate required: 79%&#10;Formal assessment required: 41%">
            <a:extLst>
              <a:ext uri="{FF2B5EF4-FFF2-40B4-BE49-F238E27FC236}">
                <a16:creationId xmlns:a16="http://schemas.microsoft.com/office/drawing/2014/main" id="{E13A618A-CAA0-44AF-BDD9-013B4C2E7CBC}"/>
              </a:ext>
            </a:extLst>
          </p:cNvPr>
          <p:cNvGraphicFramePr>
            <a:graphicFrameLocks/>
          </p:cNvGraphicFramePr>
          <p:nvPr>
            <p:extLst>
              <p:ext uri="{D42A27DB-BD31-4B8C-83A1-F6EECF244321}">
                <p14:modId xmlns:p14="http://schemas.microsoft.com/office/powerpoint/2010/main" val="2536120759"/>
              </p:ext>
            </p:extLst>
          </p:nvPr>
        </p:nvGraphicFramePr>
        <p:xfrm>
          <a:off x="5375675" y="1303365"/>
          <a:ext cx="6444343" cy="3169109"/>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7F0A97CA-1C55-4E1D-A86F-BFE7DA200C18}"/>
              </a:ext>
            </a:extLst>
          </p:cNvPr>
          <p:cNvSpPr txBox="1"/>
          <p:nvPr/>
        </p:nvSpPr>
        <p:spPr>
          <a:xfrm>
            <a:off x="628650" y="4636900"/>
            <a:ext cx="11464496" cy="923330"/>
          </a:xfrm>
          <a:prstGeom prst="rect">
            <a:avLst/>
          </a:prstGeom>
          <a:noFill/>
        </p:spPr>
        <p:txBody>
          <a:bodyPr wrap="square" rtlCol="0">
            <a:spAutoFit/>
          </a:bodyPr>
          <a:lstStyle/>
          <a:p>
            <a:r>
              <a:rPr lang="en-US" dirty="0">
                <a:solidFill>
                  <a:schemeClr val="accent1"/>
                </a:solidFill>
                <a:latin typeface="Arial" panose="020B0604020202020204" pitchFamily="34" charset="0"/>
                <a:cs typeface="Arial" panose="020B0604020202020204" pitchFamily="34" charset="0"/>
              </a:rPr>
              <a:t>Employees with an </a:t>
            </a:r>
            <a:r>
              <a:rPr lang="en-US" b="1" dirty="0">
                <a:solidFill>
                  <a:schemeClr val="accent1"/>
                </a:solidFill>
                <a:latin typeface="Arial" panose="020B0604020202020204" pitchFamily="34" charset="0"/>
                <a:cs typeface="Arial" panose="020B0604020202020204" pitchFamily="34" charset="0"/>
              </a:rPr>
              <a:t>invisible</a:t>
            </a:r>
            <a:r>
              <a:rPr lang="en-US" dirty="0">
                <a:solidFill>
                  <a:schemeClr val="accent1"/>
                </a:solidFill>
                <a:latin typeface="Arial" panose="020B0604020202020204" pitchFamily="34" charset="0"/>
                <a:cs typeface="Arial" panose="020B0604020202020204" pitchFamily="34" charset="0"/>
              </a:rPr>
              <a:t> disability are more likely to be asked for evidence:</a:t>
            </a:r>
          </a:p>
          <a:p>
            <a:pPr marL="742950" lvl="1" indent="-285750">
              <a:buFont typeface="Arial" panose="020B0604020202020204" pitchFamily="34" charset="0"/>
              <a:buChar char="•"/>
            </a:pPr>
            <a:r>
              <a:rPr lang="en-US" b="1" dirty="0">
                <a:solidFill>
                  <a:schemeClr val="accent1"/>
                </a:solidFill>
                <a:latin typeface="Arial" panose="020B0604020202020204" pitchFamily="34" charset="0"/>
                <a:cs typeface="Arial" panose="020B0604020202020204" pitchFamily="34" charset="0"/>
              </a:rPr>
              <a:t>87% were required to get a medical certificate </a:t>
            </a:r>
          </a:p>
          <a:p>
            <a:pPr marL="742950" lvl="1" indent="-285750">
              <a:buFont typeface="Arial" panose="020B0604020202020204" pitchFamily="34" charset="0"/>
              <a:buChar char="•"/>
            </a:pPr>
            <a:r>
              <a:rPr lang="en-US" b="1" dirty="0">
                <a:solidFill>
                  <a:schemeClr val="accent1"/>
                </a:solidFill>
                <a:latin typeface="Arial" panose="020B0604020202020204" pitchFamily="34" charset="0"/>
                <a:cs typeface="Arial" panose="020B0604020202020204" pitchFamily="34" charset="0"/>
              </a:rPr>
              <a:t>44% were required to get a formal assessment</a:t>
            </a:r>
          </a:p>
        </p:txBody>
      </p:sp>
      <p:sp>
        <p:nvSpPr>
          <p:cNvPr id="8" name="Rectangle 7">
            <a:extLst>
              <a:ext uri="{FF2B5EF4-FFF2-40B4-BE49-F238E27FC236}">
                <a16:creationId xmlns:a16="http://schemas.microsoft.com/office/drawing/2014/main" id="{EA6A370A-E0B6-4E9E-AF43-F3D4F9863701}"/>
              </a:ext>
            </a:extLst>
          </p:cNvPr>
          <p:cNvSpPr/>
          <p:nvPr/>
        </p:nvSpPr>
        <p:spPr>
          <a:xfrm>
            <a:off x="409559" y="5694585"/>
            <a:ext cx="9559593" cy="769441"/>
          </a:xfrm>
          <a:prstGeom prst="rect">
            <a:avLst/>
          </a:prstGeom>
        </p:spPr>
        <p:txBody>
          <a:bodyPr wrap="square">
            <a:spAutoFit/>
          </a:bodyPr>
          <a:lstStyle/>
          <a:p>
            <a:r>
              <a:rPr lang="en-CA" sz="1100" dirty="0">
                <a:solidFill>
                  <a:schemeClr val="accent1"/>
                </a:solidFill>
                <a:latin typeface="Arial" panose="020B0604020202020204" pitchFamily="34" charset="0"/>
                <a:cs typeface="Arial" panose="020B0604020202020204" pitchFamily="34" charset="0"/>
              </a:rPr>
              <a:t>Q14/Q41. Was your employee / were you required to provide a medical certificate or other evidence to support their/your accommodation? (Includes </a:t>
            </a:r>
            <a:r>
              <a:rPr lang="en-US" sz="1100" dirty="0">
                <a:solidFill>
                  <a:schemeClr val="accent1"/>
                </a:solidFill>
                <a:latin typeface="Arial" panose="020B0604020202020204" pitchFamily="34" charset="0"/>
                <a:cs typeface="Arial" panose="020B0604020202020204" pitchFamily="34" charset="0"/>
              </a:rPr>
              <a:t>only disability accommodation requests: </a:t>
            </a:r>
            <a:r>
              <a:rPr lang="en-CA" sz="1100" dirty="0">
                <a:solidFill>
                  <a:schemeClr val="accent1"/>
                </a:solidFill>
                <a:latin typeface="Arial" panose="020B0604020202020204" pitchFamily="34" charset="0"/>
                <a:cs typeface="Arial" panose="020B0604020202020204" pitchFamily="34" charset="0"/>
              </a:rPr>
              <a:t>supervisors n=1,753; employees n=3,247)</a:t>
            </a:r>
          </a:p>
          <a:p>
            <a:r>
              <a:rPr lang="en-CA" sz="1100" dirty="0">
                <a:solidFill>
                  <a:schemeClr val="accent1"/>
                </a:solidFill>
                <a:latin typeface="Arial" panose="020B0604020202020204" pitchFamily="34" charset="0"/>
                <a:cs typeface="Arial" panose="020B0604020202020204" pitchFamily="34" charset="0"/>
              </a:rPr>
              <a:t>Q17/Q44. Was your employee / were you required to participate in a formal assessment by a medical doctor or specialist from Health Canada or outside of the public service? (Includes </a:t>
            </a:r>
            <a:r>
              <a:rPr lang="en-US" sz="1100" dirty="0">
                <a:solidFill>
                  <a:schemeClr val="accent1"/>
                </a:solidFill>
                <a:latin typeface="Arial" panose="020B0604020202020204" pitchFamily="34" charset="0"/>
                <a:cs typeface="Arial" panose="020B0604020202020204" pitchFamily="34" charset="0"/>
              </a:rPr>
              <a:t>only disability accommodation requests: </a:t>
            </a:r>
            <a:r>
              <a:rPr lang="en-CA" sz="1100" dirty="0">
                <a:solidFill>
                  <a:schemeClr val="accent1"/>
                </a:solidFill>
                <a:latin typeface="Arial" panose="020B0604020202020204" pitchFamily="34" charset="0"/>
                <a:cs typeface="Arial" panose="020B0604020202020204" pitchFamily="34" charset="0"/>
              </a:rPr>
              <a:t>supervisors n=1,753; employees n=3,247)</a:t>
            </a:r>
          </a:p>
        </p:txBody>
      </p:sp>
      <p:sp>
        <p:nvSpPr>
          <p:cNvPr id="6" name="Slide Number Placeholder 2">
            <a:extLst>
              <a:ext uri="{FF2B5EF4-FFF2-40B4-BE49-F238E27FC236}">
                <a16:creationId xmlns:a16="http://schemas.microsoft.com/office/drawing/2014/main" id="{8FB5CD3F-F872-4158-82F2-647011BBAE72}"/>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5</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683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9ED4EAC9-17B2-454A-87D7-FF1F12C4487A}"/>
              </a:ext>
            </a:extLst>
          </p:cNvPr>
          <p:cNvSpPr txBox="1"/>
          <p:nvPr/>
        </p:nvSpPr>
        <p:spPr>
          <a:xfrm>
            <a:off x="561169" y="-727597"/>
            <a:ext cx="12208042"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two graphs showing wait times for formal assessments and decisions on accommodation requests.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393526" y="296098"/>
            <a:ext cx="11193862" cy="1200329"/>
          </a:xfrm>
        </p:spPr>
        <p:txBody>
          <a:bodyPr/>
          <a:lstStyle/>
          <a:p>
            <a:r>
              <a:rPr lang="en-US" dirty="0">
                <a:latin typeface="Arial" panose="020B0604020202020204" pitchFamily="34" charset="0"/>
                <a:cs typeface="Arial" panose="020B0604020202020204" pitchFamily="34" charset="0"/>
              </a:rPr>
              <a:t>Wait times can be long for assessments and for receiving a decision on the accommodation request, even after all required information is provided</a:t>
            </a:r>
          </a:p>
        </p:txBody>
      </p:sp>
      <p:graphicFrame>
        <p:nvGraphicFramePr>
          <p:cNvPr id="5" name="Chart Placeholder 7" descr="Figure 3: Wait time for a formal assessment.&#10;Description: A bar chart of waiting times for a formal assessment.&#10;Employee results:&#10;Less than 2 weeks: 22%&#10;2 Weeks to less than 2 months: 45%&#10;2 months or more: 33%&#10;Supervisor results:&#10;Less than 2 weeks: 19%&#10;2 Weeks to less than 2 months: 52%&#10;2 months or more: 29%">
            <a:extLst>
              <a:ext uri="{FF2B5EF4-FFF2-40B4-BE49-F238E27FC236}">
                <a16:creationId xmlns:a16="http://schemas.microsoft.com/office/drawing/2014/main" id="{6A8F89B8-32A5-4211-89DB-6D9D6B7351FC}"/>
              </a:ext>
            </a:extLst>
          </p:cNvPr>
          <p:cNvGraphicFramePr>
            <a:graphicFrameLocks/>
          </p:cNvGraphicFramePr>
          <p:nvPr>
            <p:extLst>
              <p:ext uri="{D42A27DB-BD31-4B8C-83A1-F6EECF244321}">
                <p14:modId xmlns:p14="http://schemas.microsoft.com/office/powerpoint/2010/main" val="859010297"/>
              </p:ext>
            </p:extLst>
          </p:nvPr>
        </p:nvGraphicFramePr>
        <p:xfrm>
          <a:off x="0" y="1297286"/>
          <a:ext cx="7180448" cy="44728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Placeholder 7" descr="Figure 4: Wait time for a decision on an accommodation request.&#10;Description: A bar chart of waiting times for a decision about an accommodation request.&#10;Employee results:&#10;Less than 2 weeks: 34%&#10;2 Weeks to less than 2 months: 32%&#10;2 months or more: 34%&#10;Supervisor results:&#10;Less than 2 weeks: 41%&#10;2 Weeks to less than 2 months: 40%&#10;2 months or more: 19%">
            <a:extLst>
              <a:ext uri="{FF2B5EF4-FFF2-40B4-BE49-F238E27FC236}">
                <a16:creationId xmlns:a16="http://schemas.microsoft.com/office/drawing/2014/main" id="{8B8DE13F-BE09-4A7C-BE7A-043172DB682A}"/>
              </a:ext>
            </a:extLst>
          </p:cNvPr>
          <p:cNvGraphicFramePr>
            <a:graphicFrameLocks/>
          </p:cNvGraphicFramePr>
          <p:nvPr>
            <p:extLst>
              <p:ext uri="{D42A27DB-BD31-4B8C-83A1-F6EECF244321}">
                <p14:modId xmlns:p14="http://schemas.microsoft.com/office/powerpoint/2010/main" val="2676887194"/>
              </p:ext>
            </p:extLst>
          </p:nvPr>
        </p:nvGraphicFramePr>
        <p:xfrm>
          <a:off x="5888473" y="1297286"/>
          <a:ext cx="7180448" cy="4472893"/>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angle 7">
            <a:extLst>
              <a:ext uri="{FF2B5EF4-FFF2-40B4-BE49-F238E27FC236}">
                <a16:creationId xmlns:a16="http://schemas.microsoft.com/office/drawing/2014/main" id="{EA6A370A-E0B6-4E9E-AF43-F3D4F9863701}"/>
              </a:ext>
            </a:extLst>
          </p:cNvPr>
          <p:cNvSpPr/>
          <p:nvPr/>
        </p:nvSpPr>
        <p:spPr>
          <a:xfrm>
            <a:off x="193205" y="5770179"/>
            <a:ext cx="11594503" cy="769441"/>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Q20/Q47. How long did you and your employee wait for the formal assessment to be completed by a medical doctor or specialist from Health Canada or outside of the public service? / How long did you wait for the formal assessment…? (Includes only disability accommodation requests: supervisors n=720; employees 1,103) </a:t>
            </a:r>
          </a:p>
          <a:p>
            <a:r>
              <a:rPr lang="en-US" sz="1100" dirty="0">
                <a:solidFill>
                  <a:schemeClr val="accent1"/>
                </a:solidFill>
                <a:latin typeface="Arial" panose="020B0604020202020204" pitchFamily="34" charset="0"/>
                <a:cs typeface="Arial" panose="020B0604020202020204" pitchFamily="34" charset="0"/>
              </a:rPr>
              <a:t>Q21/Q48. How long did it take to receive a decision for this accommodation request after you / your employee provided all required information…? (Includes only disability accommodation requests: supervisors n=1,753; employees n=3,247) </a:t>
            </a:r>
          </a:p>
        </p:txBody>
      </p:sp>
      <p:sp>
        <p:nvSpPr>
          <p:cNvPr id="7" name="Slide Number Placeholder 2">
            <a:extLst>
              <a:ext uri="{FF2B5EF4-FFF2-40B4-BE49-F238E27FC236}">
                <a16:creationId xmlns:a16="http://schemas.microsoft.com/office/drawing/2014/main" id="{9BAD2577-B7DD-4444-8C25-6E14E24B54F0}"/>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6</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2631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FD1760-1ECD-45D6-9745-D7946B6476B9}"/>
              </a:ext>
            </a:extLst>
          </p:cNvPr>
          <p:cNvSpPr txBox="1"/>
          <p:nvPr/>
        </p:nvSpPr>
        <p:spPr>
          <a:xfrm>
            <a:off x="1475874" y="-401053"/>
            <a:ext cx="1040129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a table summarizing the outcome of the accommodation process.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9559" y="628458"/>
            <a:ext cx="10847020" cy="812530"/>
          </a:xfrm>
        </p:spPr>
        <p:txBody>
          <a:bodyPr/>
          <a:lstStyle/>
          <a:p>
            <a:r>
              <a:rPr lang="en-US" dirty="0">
                <a:latin typeface="Arial" panose="020B0604020202020204" pitchFamily="34" charset="0"/>
                <a:cs typeface="Arial" panose="020B0604020202020204" pitchFamily="34" charset="0"/>
              </a:rPr>
              <a:t>For about a third of employees, the approved accommodation is not fully implemented and functional</a:t>
            </a:r>
          </a:p>
        </p:txBody>
      </p:sp>
      <p:graphicFrame>
        <p:nvGraphicFramePr>
          <p:cNvPr id="7" name="Table 2" descr="Table 2: Ultimate outcome of accommodation process&#10;Description: List of outcomes by employee and supervisor requests.">
            <a:extLst>
              <a:ext uri="{FF2B5EF4-FFF2-40B4-BE49-F238E27FC236}">
                <a16:creationId xmlns:a16="http://schemas.microsoft.com/office/drawing/2014/main" id="{254BAC2C-3D91-4214-A27B-2911773D76E0}"/>
              </a:ext>
            </a:extLst>
          </p:cNvPr>
          <p:cNvGraphicFramePr>
            <a:graphicFrameLocks noGrp="1"/>
          </p:cNvGraphicFramePr>
          <p:nvPr>
            <p:extLst>
              <p:ext uri="{D42A27DB-BD31-4B8C-83A1-F6EECF244321}">
                <p14:modId xmlns:p14="http://schemas.microsoft.com/office/powerpoint/2010/main" val="1696328250"/>
              </p:ext>
            </p:extLst>
          </p:nvPr>
        </p:nvGraphicFramePr>
        <p:xfrm>
          <a:off x="726092" y="1825393"/>
          <a:ext cx="10929001" cy="3464192"/>
        </p:xfrm>
        <a:graphic>
          <a:graphicData uri="http://schemas.openxmlformats.org/drawingml/2006/table">
            <a:tbl>
              <a:tblPr firstRow="1" bandRow="1">
                <a:tableStyleId>{5C22544A-7EE6-4342-B048-85BDC9FD1C3A}</a:tableStyleId>
              </a:tblPr>
              <a:tblGrid>
                <a:gridCol w="8166529">
                  <a:extLst>
                    <a:ext uri="{9D8B030D-6E8A-4147-A177-3AD203B41FA5}">
                      <a16:colId xmlns:a16="http://schemas.microsoft.com/office/drawing/2014/main" val="4123964084"/>
                    </a:ext>
                  </a:extLst>
                </a:gridCol>
                <a:gridCol w="1334830">
                  <a:extLst>
                    <a:ext uri="{9D8B030D-6E8A-4147-A177-3AD203B41FA5}">
                      <a16:colId xmlns:a16="http://schemas.microsoft.com/office/drawing/2014/main" val="2013963918"/>
                    </a:ext>
                  </a:extLst>
                </a:gridCol>
                <a:gridCol w="1427642">
                  <a:extLst>
                    <a:ext uri="{9D8B030D-6E8A-4147-A177-3AD203B41FA5}">
                      <a16:colId xmlns:a16="http://schemas.microsoft.com/office/drawing/2014/main" val="4202011676"/>
                    </a:ext>
                  </a:extLst>
                </a:gridCol>
              </a:tblGrid>
              <a:tr h="446672">
                <a:tc>
                  <a:txBody>
                    <a:bodyPr/>
                    <a:lstStyle/>
                    <a:p>
                      <a:pPr algn="l"/>
                      <a:r>
                        <a:rPr lang="en-US" sz="1600" dirty="0">
                          <a:solidFill>
                            <a:schemeClr val="accent1"/>
                          </a:solidFill>
                          <a:latin typeface="Arial" panose="020B0604020202020204" pitchFamily="34" charset="0"/>
                          <a:cs typeface="Arial" panose="020B0604020202020204" pitchFamily="34" charset="0"/>
                        </a:rPr>
                        <a:t>Ultimate outcome of accommodation process</a:t>
                      </a:r>
                      <a:endParaRPr lang="en-CA" sz="1600"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600" b="1" dirty="0">
                          <a:solidFill>
                            <a:schemeClr val="accent1"/>
                          </a:solidFill>
                          <a:latin typeface="Arial" panose="020B0604020202020204" pitchFamily="34" charset="0"/>
                          <a:cs typeface="Arial" panose="020B0604020202020204" pitchFamily="34" charset="0"/>
                        </a:rPr>
                        <a:t>Employees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600" b="1" dirty="0">
                          <a:solidFill>
                            <a:schemeClr val="accent1"/>
                          </a:solidFill>
                          <a:latin typeface="Arial" panose="020B0604020202020204" pitchFamily="34" charset="0"/>
                          <a:cs typeface="Arial" panose="020B0604020202020204" pitchFamily="34" charset="0"/>
                        </a:rPr>
                        <a:t>Supervisors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3352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b="0" kern="1200" dirty="0">
                          <a:solidFill>
                            <a:schemeClr val="tx1"/>
                          </a:solidFill>
                          <a:latin typeface="Arial" panose="020B0604020202020204" pitchFamily="34" charset="0"/>
                          <a:ea typeface="+mn-ea"/>
                          <a:cs typeface="Arial" panose="020B0604020202020204" pitchFamily="34" charset="0"/>
                        </a:rPr>
                        <a:t>The approved accommodations are in place and working effectively</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b="0" dirty="0">
                          <a:solidFill>
                            <a:schemeClr val="tx1"/>
                          </a:solidFill>
                          <a:latin typeface="Arial" panose="020B0604020202020204" pitchFamily="34" charset="0"/>
                          <a:cs typeface="Arial" panose="020B0604020202020204" pitchFamily="34" charset="0"/>
                        </a:rPr>
                        <a:t>45%</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b="0" dirty="0">
                          <a:solidFill>
                            <a:schemeClr val="tx1"/>
                          </a:solidFill>
                          <a:latin typeface="Arial" panose="020B0604020202020204" pitchFamily="34" charset="0"/>
                          <a:cs typeface="Arial" panose="020B0604020202020204" pitchFamily="34" charset="0"/>
                        </a:rPr>
                        <a:t>62%</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262245"/>
                  </a:ext>
                </a:extLst>
              </a:tr>
              <a:tr h="335280">
                <a:tc>
                  <a:txBody>
                    <a:bodyPr/>
                    <a:lstStyle/>
                    <a:p>
                      <a:pPr marL="0" marR="0">
                        <a:spcBef>
                          <a:spcPts val="0"/>
                        </a:spcBef>
                        <a:spcAft>
                          <a:spcPts val="510"/>
                        </a:spcAft>
                      </a:pPr>
                      <a:r>
                        <a:rPr lang="en-US" sz="1600" b="1" kern="1200" dirty="0">
                          <a:solidFill>
                            <a:schemeClr val="tx1"/>
                          </a:solidFill>
                          <a:latin typeface="Arial" panose="020B0604020202020204" pitchFamily="34" charset="0"/>
                          <a:ea typeface="+mn-ea"/>
                          <a:cs typeface="Arial" panose="020B0604020202020204" pitchFamily="34" charset="0"/>
                        </a:rPr>
                        <a:t>Net: Fully implemented and functional accommodation solution not obtained</a:t>
                      </a:r>
                      <a:endParaRPr lang="en-CA" sz="16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1" kern="1200" dirty="0">
                          <a:solidFill>
                            <a:schemeClr val="tx1"/>
                          </a:solidFill>
                          <a:latin typeface="Arial" panose="020B0604020202020204" pitchFamily="34" charset="0"/>
                          <a:ea typeface="+mn-ea"/>
                          <a:cs typeface="Arial" panose="020B0604020202020204" pitchFamily="34" charset="0"/>
                        </a:rPr>
                        <a:t>34%</a:t>
                      </a:r>
                      <a:endParaRPr lang="en-CA" sz="16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1" kern="1200" dirty="0">
                          <a:solidFill>
                            <a:schemeClr val="tx1"/>
                          </a:solidFill>
                          <a:latin typeface="Arial" panose="020B0604020202020204" pitchFamily="34" charset="0"/>
                          <a:ea typeface="+mn-ea"/>
                          <a:cs typeface="Arial" panose="020B0604020202020204" pitchFamily="34" charset="0"/>
                        </a:rPr>
                        <a:t>23%</a:t>
                      </a:r>
                      <a:endParaRPr lang="en-CA" sz="16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4295089"/>
                  </a:ext>
                </a:extLst>
              </a:tr>
              <a:tr h="335280">
                <a:tc>
                  <a:txBody>
                    <a:bodyPr/>
                    <a:lstStyle/>
                    <a:p>
                      <a:pPr marL="180975" marR="0" indent="0">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Approved accommodations in place but one or more needs to be reviewed or adjusted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9%</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1073242"/>
                  </a:ext>
                </a:extLst>
              </a:tr>
              <a:tr h="335280">
                <a:tc>
                  <a:txBody>
                    <a:bodyPr/>
                    <a:lstStyle/>
                    <a:p>
                      <a:pPr marL="180975" marR="0" indent="0">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Some accommodations approved and in place, other accommodations not approved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6%</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8344153"/>
                  </a:ext>
                </a:extLst>
              </a:tr>
              <a:tr h="335280">
                <a:tc>
                  <a:txBody>
                    <a:bodyPr/>
                    <a:lstStyle/>
                    <a:p>
                      <a:pPr marL="180975" marR="0" indent="0">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Some accommodations approved and in place, others approved but not yet in place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4%</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14065"/>
                  </a:ext>
                </a:extLst>
              </a:tr>
              <a:tr h="335280">
                <a:tc>
                  <a:txBody>
                    <a:bodyPr/>
                    <a:lstStyle/>
                    <a:p>
                      <a:pPr marL="180975" marR="0" indent="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Accommodations process is still ongoing or still waiting on decision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1%</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88506"/>
                  </a:ext>
                </a:extLst>
              </a:tr>
              <a:tr h="335280">
                <a:tc>
                  <a:txBody>
                    <a:bodyPr/>
                    <a:lstStyle/>
                    <a:p>
                      <a:pPr marL="180975" marR="0" indent="0">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Accommodations were approved but none are in place yet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3%</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9798531"/>
                  </a:ext>
                </a:extLst>
              </a:tr>
              <a:tr h="335280">
                <a:tc>
                  <a:txBody>
                    <a:bodyPr/>
                    <a:lstStyle/>
                    <a:p>
                      <a:pPr marL="0" marR="0" algn="l" defTabSz="914400" rtl="0" eaLnBrk="1" latinLnBrk="0" hangingPunct="1">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Accommodations were not approved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8%</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2%</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7741549"/>
                  </a:ext>
                </a:extLst>
              </a:tr>
              <a:tr h="335280">
                <a:tc>
                  <a:txBody>
                    <a:bodyPr/>
                    <a:lstStyle/>
                    <a:p>
                      <a:pPr marL="0" marR="0" indent="0">
                        <a:spcBef>
                          <a:spcPts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Approved accommodations in place but accessibility barriers remain</a:t>
                      </a:r>
                      <a:endParaRPr lang="en-CA" sz="1600" b="1" kern="1200" dirty="0">
                        <a:solidFill>
                          <a:srgbClr val="FF0000"/>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6%</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ts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3%</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6018441"/>
                  </a:ext>
                </a:extLst>
              </a:tr>
            </a:tbl>
          </a:graphicData>
        </a:graphic>
      </p:graphicFrame>
      <p:sp>
        <p:nvSpPr>
          <p:cNvPr id="8" name="Rectangle 7">
            <a:extLst>
              <a:ext uri="{FF2B5EF4-FFF2-40B4-BE49-F238E27FC236}">
                <a16:creationId xmlns:a16="http://schemas.microsoft.com/office/drawing/2014/main" id="{EA6A370A-E0B6-4E9E-AF43-F3D4F9863701}"/>
              </a:ext>
            </a:extLst>
          </p:cNvPr>
          <p:cNvSpPr/>
          <p:nvPr/>
        </p:nvSpPr>
        <p:spPr>
          <a:xfrm>
            <a:off x="642009" y="5777062"/>
            <a:ext cx="9534541" cy="430887"/>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Q27/Q55. Which of the following best describes your employee’s / your current situation? (Includes only disability accommodation requests: supervisors n=1,753; employees n=3,247) </a:t>
            </a:r>
          </a:p>
        </p:txBody>
      </p:sp>
      <p:sp>
        <p:nvSpPr>
          <p:cNvPr id="6" name="Slide Number Placeholder 2">
            <a:extLst>
              <a:ext uri="{FF2B5EF4-FFF2-40B4-BE49-F238E27FC236}">
                <a16:creationId xmlns:a16="http://schemas.microsoft.com/office/drawing/2014/main" id="{B58410A1-8459-457B-A4BB-BDB4C188E227}"/>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7</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6112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92FE564-952A-45CF-AAB6-D26DE9AC3E32}"/>
              </a:ext>
            </a:extLst>
          </p:cNvPr>
          <p:cNvSpPr txBox="1"/>
          <p:nvPr/>
        </p:nvSpPr>
        <p:spPr>
          <a:xfrm>
            <a:off x="409558" y="-646331"/>
            <a:ext cx="10416045"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a column graph showing the number of requests that supervisors have handled in the past three years.</a:t>
            </a:r>
            <a:endParaRPr lang="en-CA"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09558" y="628457"/>
            <a:ext cx="11414580" cy="424732"/>
          </a:xfrm>
        </p:spPr>
        <p:txBody>
          <a:bodyPr/>
          <a:lstStyle/>
          <a:p>
            <a:r>
              <a:rPr lang="en-US" dirty="0">
                <a:latin typeface="Arial" panose="020B0604020202020204" pitchFamily="34" charset="0"/>
                <a:cs typeface="Arial" panose="020B0604020202020204" pitchFamily="34" charset="0"/>
              </a:rPr>
              <a:t>Two thirds of supervisors handled fewer than one request per year on average</a:t>
            </a:r>
          </a:p>
        </p:txBody>
      </p:sp>
      <p:graphicFrame>
        <p:nvGraphicFramePr>
          <p:cNvPr id="7" name="Chart Placeholder 11" descr="Figure 5: Number of requests handled by supervisors in last 3 years.&#10;Description: A column chart showing the results.&#10;No requests: 22%&#10;1 to 2 requests: 41%&#10;3 to 5 requests: 25%&#10;6 to 10 requests: 6%&#10;More than 10 requests: 6%">
            <a:extLst>
              <a:ext uri="{FF2B5EF4-FFF2-40B4-BE49-F238E27FC236}">
                <a16:creationId xmlns:a16="http://schemas.microsoft.com/office/drawing/2014/main" id="{67559B4D-2AC3-4524-8E34-4103A5C94878}"/>
              </a:ext>
            </a:extLst>
          </p:cNvPr>
          <p:cNvGraphicFramePr>
            <a:graphicFrameLocks/>
          </p:cNvGraphicFramePr>
          <p:nvPr>
            <p:extLst>
              <p:ext uri="{D42A27DB-BD31-4B8C-83A1-F6EECF244321}">
                <p14:modId xmlns:p14="http://schemas.microsoft.com/office/powerpoint/2010/main" val="992373948"/>
              </p:ext>
            </p:extLst>
          </p:nvPr>
        </p:nvGraphicFramePr>
        <p:xfrm>
          <a:off x="1077218" y="2098486"/>
          <a:ext cx="9553080" cy="2811429"/>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12">
            <a:extLst>
              <a:ext uri="{FF2B5EF4-FFF2-40B4-BE49-F238E27FC236}">
                <a16:creationId xmlns:a16="http://schemas.microsoft.com/office/drawing/2014/main" id="{0B4E4777-E6F1-435F-A155-0E767E6F8CA8}"/>
              </a:ext>
            </a:extLst>
          </p:cNvPr>
          <p:cNvSpPr/>
          <p:nvPr/>
        </p:nvSpPr>
        <p:spPr>
          <a:xfrm>
            <a:off x="395573" y="6039821"/>
            <a:ext cx="10567702" cy="430887"/>
          </a:xfrm>
          <a:prstGeom prst="rect">
            <a:avLst/>
          </a:prstGeom>
        </p:spPr>
        <p:txBody>
          <a:bodyPr wrap="square">
            <a:spAutoFit/>
          </a:bodyPr>
          <a:lstStyle/>
          <a:p>
            <a:r>
              <a:rPr lang="en-US" sz="1100" dirty="0">
                <a:solidFill>
                  <a:srgbClr val="4F2684"/>
                </a:solidFill>
                <a:latin typeface="Arial" panose="020B0604020202020204" pitchFamily="34" charset="0"/>
                <a:ea typeface="Calibri" panose="020F0502020204030204" pitchFamily="34" charset="0"/>
                <a:cs typeface="Arial" panose="020B0604020202020204" pitchFamily="34" charset="0"/>
              </a:rPr>
              <a:t>Q2. As a supervisor, how many workplace accommodations or accommodation plans were requested for your employees in the past three years? (Base: All survey participants who identified their role as a supervisor, n=2,346). Supervisors who said “no requests” were redirected to the questions for employees.</a:t>
            </a:r>
            <a:endParaRPr lang="en-US" sz="1100" dirty="0">
              <a:solidFill>
                <a:srgbClr val="4F2684"/>
              </a:solidFill>
              <a:latin typeface="Arial" panose="020B0604020202020204" pitchFamily="34" charset="0"/>
              <a:cs typeface="Arial" panose="020B0604020202020204" pitchFamily="34" charset="0"/>
            </a:endParaRPr>
          </a:p>
        </p:txBody>
      </p:sp>
      <p:sp>
        <p:nvSpPr>
          <p:cNvPr id="5" name="Slide Number Placeholder 2">
            <a:extLst>
              <a:ext uri="{FF2B5EF4-FFF2-40B4-BE49-F238E27FC236}">
                <a16:creationId xmlns:a16="http://schemas.microsoft.com/office/drawing/2014/main" id="{18242B58-8376-4257-9097-2C71D8471A40}"/>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8</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5582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95177F4-4A7A-4F97-8A3D-D4D66FBE446A}"/>
              </a:ext>
            </a:extLst>
          </p:cNvPr>
          <p:cNvSpPr txBox="1"/>
          <p:nvPr/>
        </p:nvSpPr>
        <p:spPr>
          <a:xfrm>
            <a:off x="-191783" y="-747796"/>
            <a:ext cx="11973261"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Slide description: A slide with two graphs showing the supervisor’s first point of contact and whether employees had a previous accommodation.</a:t>
            </a:r>
            <a:endParaRPr lang="en-CA"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4E10C77D-1663-4D06-9C96-B9865EFA5F0D}"/>
              </a:ext>
            </a:extLst>
          </p:cNvPr>
          <p:cNvSpPr>
            <a:spLocks noGrp="1"/>
          </p:cNvSpPr>
          <p:nvPr>
            <p:ph type="title"/>
          </p:nvPr>
        </p:nvSpPr>
        <p:spPr>
          <a:xfrm>
            <a:off x="409558" y="629243"/>
            <a:ext cx="11122639" cy="812530"/>
          </a:xfrm>
        </p:spPr>
        <p:txBody>
          <a:bodyPr/>
          <a:lstStyle/>
          <a:p>
            <a:r>
              <a:rPr lang="en-CA" dirty="0">
                <a:latin typeface="Arial" panose="020B0604020202020204" pitchFamily="34" charset="0"/>
                <a:cs typeface="Arial" panose="020B0604020202020204" pitchFamily="34" charset="0"/>
              </a:rPr>
              <a:t>Supervisors most often start with Labour Relations; a quarter are unaware whether their employee had a similar previous accommodation</a:t>
            </a:r>
          </a:p>
        </p:txBody>
      </p:sp>
      <p:graphicFrame>
        <p:nvGraphicFramePr>
          <p:cNvPr id="6" name="Chart 5" descr="Figure 7: Whether employee had a similar accommodation previously.&#10;Description:  A doughnut chart showing the results.&#10;Yes: 28%&#10;No: 48%&#10;I don't know: 24%">
            <a:extLst>
              <a:ext uri="{FF2B5EF4-FFF2-40B4-BE49-F238E27FC236}">
                <a16:creationId xmlns:a16="http://schemas.microsoft.com/office/drawing/2014/main" id="{4705577B-EE26-45DC-93D5-3BEA9ADC816C}"/>
              </a:ext>
            </a:extLst>
          </p:cNvPr>
          <p:cNvGraphicFramePr/>
          <p:nvPr>
            <p:extLst>
              <p:ext uri="{D42A27DB-BD31-4B8C-83A1-F6EECF244321}">
                <p14:modId xmlns:p14="http://schemas.microsoft.com/office/powerpoint/2010/main" val="3009548217"/>
              </p:ext>
            </p:extLst>
          </p:nvPr>
        </p:nvGraphicFramePr>
        <p:xfrm>
          <a:off x="6815872" y="1522367"/>
          <a:ext cx="4840840" cy="45923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Picture Placeholder 5" descr="Figure 6: Supervisor’s first point of contact.&#10;Description:  A bar chart of the results.&#10;Labour relations advisor: 38%&#10;Human resources advisor: 19%&#10;Occupational safety and health advisor: 11%&#10;Facilities management: 9%&#10;Disability management advisor: 7%&#10;My manager, director or supervisor: 7%&#10;Departmental IT: 3%">
            <a:extLst>
              <a:ext uri="{FF2B5EF4-FFF2-40B4-BE49-F238E27FC236}">
                <a16:creationId xmlns:a16="http://schemas.microsoft.com/office/drawing/2014/main" id="{48367401-E391-40D6-A5ED-DFC7EA9CFA91}"/>
              </a:ext>
            </a:extLst>
          </p:cNvPr>
          <p:cNvGraphicFramePr>
            <a:graphicFrameLocks/>
          </p:cNvGraphicFramePr>
          <p:nvPr>
            <p:extLst>
              <p:ext uri="{D42A27DB-BD31-4B8C-83A1-F6EECF244321}">
                <p14:modId xmlns:p14="http://schemas.microsoft.com/office/powerpoint/2010/main" val="4062837783"/>
              </p:ext>
            </p:extLst>
          </p:nvPr>
        </p:nvGraphicFramePr>
        <p:xfrm>
          <a:off x="247651" y="1765663"/>
          <a:ext cx="6606252" cy="3893996"/>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a:extLst>
              <a:ext uri="{FF2B5EF4-FFF2-40B4-BE49-F238E27FC236}">
                <a16:creationId xmlns:a16="http://schemas.microsoft.com/office/drawing/2014/main" id="{3F2BFD19-AB7B-4D0A-911C-72D4B2910419}"/>
              </a:ext>
            </a:extLst>
          </p:cNvPr>
          <p:cNvSpPr/>
          <p:nvPr/>
        </p:nvSpPr>
        <p:spPr>
          <a:xfrm>
            <a:off x="247651" y="5902955"/>
            <a:ext cx="11729544" cy="769441"/>
          </a:xfrm>
          <a:prstGeom prst="rect">
            <a:avLst/>
          </a:prstGeom>
        </p:spPr>
        <p:txBody>
          <a:bodyPr wrap="square">
            <a:spAutoFit/>
          </a:bodyPr>
          <a:lstStyle/>
          <a:p>
            <a:r>
              <a:rPr lang="en-US" sz="1100" dirty="0">
                <a:solidFill>
                  <a:schemeClr val="accent1"/>
                </a:solidFill>
                <a:latin typeface="Arial" panose="020B0604020202020204" pitchFamily="34" charset="0"/>
                <a:cs typeface="Arial" panose="020B0604020202020204" pitchFamily="34" charset="0"/>
              </a:rPr>
              <a:t>Q12. Which of the following functional experts was your first point of contact in processing your employee’s accommodation request? (Includes only disability accommodation requests: supervisors n=1,753)</a:t>
            </a:r>
          </a:p>
          <a:p>
            <a:r>
              <a:rPr lang="en-US" sz="1100" dirty="0">
                <a:solidFill>
                  <a:schemeClr val="accent1"/>
                </a:solidFill>
                <a:latin typeface="Arial" panose="020B0604020202020204" pitchFamily="34" charset="0"/>
                <a:cs typeface="Arial" panose="020B0604020202020204" pitchFamily="34" charset="0"/>
              </a:rPr>
              <a:t>Q4. Did your employee have a similar accommodation previously, for example, in another department, in another position, or under a different supervisor in their current position? (Includes only disability accommodation requests: supervisor n=1,753)</a:t>
            </a:r>
            <a:endParaRPr lang="en-CA" sz="1100" dirty="0">
              <a:solidFill>
                <a:schemeClr val="accent1"/>
              </a:solidFill>
              <a:latin typeface="Arial" panose="020B0604020202020204" pitchFamily="34" charset="0"/>
              <a:cs typeface="Arial" panose="020B0604020202020204" pitchFamily="34" charset="0"/>
            </a:endParaRPr>
          </a:p>
        </p:txBody>
      </p:sp>
      <p:sp>
        <p:nvSpPr>
          <p:cNvPr id="5" name="Slide Number Placeholder 2">
            <a:extLst>
              <a:ext uri="{FF2B5EF4-FFF2-40B4-BE49-F238E27FC236}">
                <a16:creationId xmlns:a16="http://schemas.microsoft.com/office/drawing/2014/main" id="{BED42746-AC5A-4974-A6EC-3259D8781CE7}"/>
              </a:ext>
            </a:extLst>
          </p:cNvPr>
          <p:cNvSpPr txBox="1">
            <a:spLocks/>
          </p:cNvSpPr>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pPr/>
              <a:t>9</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6870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5fc947e23945334560189d3d&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F2684"/>
      </a:accent1>
      <a:accent2>
        <a:srgbClr val="F79B1A"/>
      </a:accent2>
      <a:accent3>
        <a:srgbClr val="00A5EC"/>
      </a:accent3>
      <a:accent4>
        <a:srgbClr val="E92729"/>
      </a:accent4>
      <a:accent5>
        <a:srgbClr val="A1BD31"/>
      </a:accent5>
      <a:accent6>
        <a:srgbClr val="7A7A7A"/>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nvironics Research 2">
    <a:dk1>
      <a:srgbClr val="3C007A"/>
    </a:dk1>
    <a:lt1>
      <a:sysClr val="window" lastClr="FFFFFF"/>
    </a:lt1>
    <a:dk2>
      <a:srgbClr val="4D4E50"/>
    </a:dk2>
    <a:lt2>
      <a:srgbClr val="777777"/>
    </a:lt2>
    <a:accent1>
      <a:srgbClr val="3C007A"/>
    </a:accent1>
    <a:accent2>
      <a:srgbClr val="9CBD2A"/>
    </a:accent2>
    <a:accent3>
      <a:srgbClr val="F59616"/>
    </a:accent3>
    <a:accent4>
      <a:srgbClr val="009FEA"/>
    </a:accent4>
    <a:accent5>
      <a:srgbClr val="F4C500"/>
    </a:accent5>
    <a:accent6>
      <a:srgbClr val="4D4E50"/>
    </a:accent6>
    <a:hlink>
      <a:srgbClr val="3C007A"/>
    </a:hlink>
    <a:folHlink>
      <a:srgbClr val="009FE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nvironics Research 2">
    <a:dk1>
      <a:srgbClr val="3C007A"/>
    </a:dk1>
    <a:lt1>
      <a:sysClr val="window" lastClr="FFFFFF"/>
    </a:lt1>
    <a:dk2>
      <a:srgbClr val="4D4E50"/>
    </a:dk2>
    <a:lt2>
      <a:srgbClr val="777777"/>
    </a:lt2>
    <a:accent1>
      <a:srgbClr val="3C007A"/>
    </a:accent1>
    <a:accent2>
      <a:srgbClr val="9CBD2A"/>
    </a:accent2>
    <a:accent3>
      <a:srgbClr val="F59616"/>
    </a:accent3>
    <a:accent4>
      <a:srgbClr val="009FEA"/>
    </a:accent4>
    <a:accent5>
      <a:srgbClr val="F4C500"/>
    </a:accent5>
    <a:accent6>
      <a:srgbClr val="4D4E50"/>
    </a:accent6>
    <a:hlink>
      <a:srgbClr val="3C007A"/>
    </a:hlink>
    <a:folHlink>
      <a:srgbClr val="009FE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nvironics Research 2">
    <a:dk1>
      <a:srgbClr val="3C007A"/>
    </a:dk1>
    <a:lt1>
      <a:sysClr val="window" lastClr="FFFFFF"/>
    </a:lt1>
    <a:dk2>
      <a:srgbClr val="4D4E50"/>
    </a:dk2>
    <a:lt2>
      <a:srgbClr val="777777"/>
    </a:lt2>
    <a:accent1>
      <a:srgbClr val="3C007A"/>
    </a:accent1>
    <a:accent2>
      <a:srgbClr val="9CBD2A"/>
    </a:accent2>
    <a:accent3>
      <a:srgbClr val="F59616"/>
    </a:accent3>
    <a:accent4>
      <a:srgbClr val="009FEA"/>
    </a:accent4>
    <a:accent5>
      <a:srgbClr val="F4C500"/>
    </a:accent5>
    <a:accent6>
      <a:srgbClr val="4D4E50"/>
    </a:accent6>
    <a:hlink>
      <a:srgbClr val="3C007A"/>
    </a:hlink>
    <a:folHlink>
      <a:srgbClr val="009FE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22dd88d-215d-4aa3-b4bb-fde9f8d70396">
      <UserInfo>
        <DisplayName>Sarah Roberton</DisplayName>
        <AccountId>27</AccountId>
        <AccountType/>
      </UserInfo>
      <UserInfo>
        <DisplayName>Victoria Sicilia</DisplayName>
        <AccountId>398</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61AF14139CC8A46B417B393C7A5B007" ma:contentTypeVersion="9" ma:contentTypeDescription="Create a new document." ma:contentTypeScope="" ma:versionID="faceac109d6e19e9754644b2dc341a50">
  <xsd:schema xmlns:xsd="http://www.w3.org/2001/XMLSchema" xmlns:xs="http://www.w3.org/2001/XMLSchema" xmlns:p="http://schemas.microsoft.com/office/2006/metadata/properties" xmlns:ns2="08f2891a-1356-4a89-84a2-18d759574360" xmlns:ns3="022dd88d-215d-4aa3-b4bb-fde9f8d70396" targetNamespace="http://schemas.microsoft.com/office/2006/metadata/properties" ma:root="true" ma:fieldsID="f1ba786ce324829d9e2bec1ad3ae5a95" ns2:_="" ns3:_="">
    <xsd:import namespace="08f2891a-1356-4a89-84a2-18d759574360"/>
    <xsd:import namespace="022dd88d-215d-4aa3-b4bb-fde9f8d7039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f2891a-1356-4a89-84a2-18d7595743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2dd88d-215d-4aa3-b4bb-fde9f8d7039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4AE7EA-209D-45F7-8165-346286D40B64}">
  <ds:schemaRefs>
    <ds:schemaRef ds:uri="http://purl.org/dc/elements/1.1/"/>
    <ds:schemaRef ds:uri="http://schemas.microsoft.com/office/2006/documentManagement/types"/>
    <ds:schemaRef ds:uri="http://purl.org/dc/dcmitype/"/>
    <ds:schemaRef ds:uri="http://schemas.microsoft.com/office/2006/metadata/properties"/>
    <ds:schemaRef ds:uri="http://schemas.microsoft.com/office/infopath/2007/PartnerControls"/>
    <ds:schemaRef ds:uri="http://www.w3.org/XML/1998/namespace"/>
    <ds:schemaRef ds:uri="http://purl.org/dc/terms/"/>
    <ds:schemaRef ds:uri="08f2891a-1356-4a89-84a2-18d759574360"/>
    <ds:schemaRef ds:uri="http://schemas.openxmlformats.org/package/2006/metadata/core-properties"/>
    <ds:schemaRef ds:uri="022dd88d-215d-4aa3-b4bb-fde9f8d70396"/>
  </ds:schemaRefs>
</ds:datastoreItem>
</file>

<file path=customXml/itemProps2.xml><?xml version="1.0" encoding="utf-8"?>
<ds:datastoreItem xmlns:ds="http://schemas.openxmlformats.org/officeDocument/2006/customXml" ds:itemID="{06A0B167-CB74-428B-87C3-55F2D2CFF5B2}">
  <ds:schemaRefs>
    <ds:schemaRef ds:uri="http://schemas.microsoft.com/sharepoint/v3/contenttype/forms"/>
  </ds:schemaRefs>
</ds:datastoreItem>
</file>

<file path=customXml/itemProps3.xml><?xml version="1.0" encoding="utf-8"?>
<ds:datastoreItem xmlns:ds="http://schemas.openxmlformats.org/officeDocument/2006/customXml" ds:itemID="{CCE407E0-63A9-431F-A24B-432E39D84A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f2891a-1356-4a89-84a2-18d759574360"/>
    <ds:schemaRef ds:uri="022dd88d-215d-4aa3-b4bb-fde9f8d703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19654</TotalTime>
  <Words>4423</Words>
  <Application>Microsoft Office PowerPoint</Application>
  <PresentationFormat>Widescreen</PresentationFormat>
  <Paragraphs>420</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Cordia New</vt:lpstr>
      <vt:lpstr>Montserrat</vt:lpstr>
      <vt:lpstr>Verdana</vt:lpstr>
      <vt:lpstr>Office Theme</vt:lpstr>
      <vt:lpstr>Baseline Analysis of the May 2019 Survey on Workplace Accommodations in the Federal Public Service   Presentation deck – September 2019 </vt:lpstr>
      <vt:lpstr>Objectives and methodology</vt:lpstr>
      <vt:lpstr>Key findings</vt:lpstr>
      <vt:lpstr>Disability requests most often have to do with changes in health or personal circumstances; supervisors are more likely to attribute them to difficulties carrying out job-related duties (difficulties relating to performance)</vt:lpstr>
      <vt:lpstr>Over three quarters of requests require a medical certificate; roughly one third require a formal assessment</vt:lpstr>
      <vt:lpstr>Wait times can be long for assessments and for receiving a decision on the accommodation request, even after all required information is provided</vt:lpstr>
      <vt:lpstr>For about a third of employees, the approved accommodation is not fully implemented and functional</vt:lpstr>
      <vt:lpstr>Two thirds of supervisors handled fewer than one request per year on average</vt:lpstr>
      <vt:lpstr>Supervisors most often start with Labour Relations; a quarter are unaware whether their employee had a similar previous accommodation</vt:lpstr>
      <vt:lpstr>Many functional areas can be involved in handling a disability-related request</vt:lpstr>
      <vt:lpstr>There is a gap in understanding regarding request implementation and the reasons for delays </vt:lpstr>
      <vt:lpstr>There are difference in perceptions of who is denying the request and the reasons for the denial</vt:lpstr>
      <vt:lpstr>Most  employees do not appeal a rejected request: more than two in five say they believed it would make no difference and one in three feared negative consequences</vt:lpstr>
      <vt:lpstr>Compared with disability requests, non-disability requests are dealt with more quickly but are less likely to be approved</vt:lpstr>
      <vt:lpstr>The treatment of employees with invisible disabilities differs from that of employees with visible disabilities</vt:lpstr>
      <vt:lpstr>Observations, conclusions and opportunities for further exploration</vt:lpstr>
      <vt:lpstr>Observations, conclusions and opportunities for further exploration (cont’d)</vt:lpstr>
      <vt:lpstr>Observations, conclusions and opportunities for further exploration (cont’d)</vt:lpstr>
      <vt:lpstr>Recommended topics for future research</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Plavsic</dc:creator>
  <cp:lastModifiedBy>Perreault, Kirsten</cp:lastModifiedBy>
  <cp:revision>479</cp:revision>
  <cp:lastPrinted>2020-01-27T23:06:31Z</cp:lastPrinted>
  <dcterms:created xsi:type="dcterms:W3CDTF">2019-03-06T16:05:41Z</dcterms:created>
  <dcterms:modified xsi:type="dcterms:W3CDTF">2020-12-03T20:17:38Z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0x010100061AF14139CC8A46B417B393C7A5B007</vt:lpwstr>
  </property>
  <property fmtid="{D5CDD505-2E9C-101B-9397-08002B2CF9AE}" pid="3" name="TitusGUID">
    <vt:lpwstr>ea9e5324-5df2-4095-9f53-3e02503554c9</vt:lpwstr>
  </property>
  <property fmtid="{D5CDD505-2E9C-101B-9397-08002B2CF9AE}" pid="4" name="SECCLASS">
    <vt:lpwstr>CLASSU</vt:lpwstr>
  </property>
  <property fmtid="{D5CDD505-2E9C-101B-9397-08002B2CF9AE}" pid="5" name="TBSSCTCLASSIFICATION">
    <vt:lpwstr>UNCLASSIFIED</vt:lpwstr>
  </property>
  <property fmtid="{D5CDD505-2E9C-101B-9397-08002B2CF9AE}" pid="6" name="TBSSCTVISUALMARKINGNO">
    <vt:lpwstr>NO</vt:lpwstr>
  </property>
  <property fmtid="{D5CDD505-2E9C-101B-9397-08002B2CF9AE}" pid="7" name="MSIP_Label_dd4203d7-225b-41a9-8c54-a31e0ceca5df_Enabled">
    <vt:lpwstr>True</vt:lpwstr>
  </property>
  <property fmtid="{D5CDD505-2E9C-101B-9397-08002B2CF9AE}" pid="8" name="MSIP_Label_dd4203d7-225b-41a9-8c54-a31e0ceca5df_SiteId">
    <vt:lpwstr>6397df10-4595-4047-9c4f-03311282152b</vt:lpwstr>
  </property>
  <property fmtid="{D5CDD505-2E9C-101B-9397-08002B2CF9AE}" pid="9" name="MSIP_Label_dd4203d7-225b-41a9-8c54-a31e0ceca5df_Owner">
    <vt:lpwstr>KPERREAU@tbs-sct.gc.ca</vt:lpwstr>
  </property>
  <property fmtid="{D5CDD505-2E9C-101B-9397-08002B2CF9AE}" pid="10" name="MSIP_Label_dd4203d7-225b-41a9-8c54-a31e0ceca5df_SetDate">
    <vt:lpwstr>2020-07-27T21:36:58.8436124Z</vt:lpwstr>
  </property>
  <property fmtid="{D5CDD505-2E9C-101B-9397-08002B2CF9AE}" pid="11" name="MSIP_Label_dd4203d7-225b-41a9-8c54-a31e0ceca5df_Name">
    <vt:lpwstr>NO MARKING VISIBLE</vt:lpwstr>
  </property>
  <property fmtid="{D5CDD505-2E9C-101B-9397-08002B2CF9AE}" pid="12" name="MSIP_Label_dd4203d7-225b-41a9-8c54-a31e0ceca5df_Application">
    <vt:lpwstr>Microsoft Azure Information Protection</vt:lpwstr>
  </property>
  <property fmtid="{D5CDD505-2E9C-101B-9397-08002B2CF9AE}" pid="13" name="MSIP_Label_dd4203d7-225b-41a9-8c54-a31e0ceca5df_ActionId">
    <vt:lpwstr>e4c702fc-5a47-41c6-a14b-eea34050dba4</vt:lpwstr>
  </property>
  <property fmtid="{D5CDD505-2E9C-101B-9397-08002B2CF9AE}" pid="14" name="MSIP_Label_dd4203d7-225b-41a9-8c54-a31e0ceca5df_Extended_MSFT_Method">
    <vt:lpwstr>Automatic</vt:lpwstr>
  </property>
  <property fmtid="{D5CDD505-2E9C-101B-9397-08002B2CF9AE}" pid="15" name="MSIP_Label_3515d617-256d-4284-aedb-1064be1c4b48_Enabled">
    <vt:lpwstr>True</vt:lpwstr>
  </property>
  <property fmtid="{D5CDD505-2E9C-101B-9397-08002B2CF9AE}" pid="16" name="MSIP_Label_3515d617-256d-4284-aedb-1064be1c4b48_SiteId">
    <vt:lpwstr>6397df10-4595-4047-9c4f-03311282152b</vt:lpwstr>
  </property>
  <property fmtid="{D5CDD505-2E9C-101B-9397-08002B2CF9AE}" pid="17" name="MSIP_Label_3515d617-256d-4284-aedb-1064be1c4b48_Owner">
    <vt:lpwstr>KPERREAU@tbs-sct.gc.ca</vt:lpwstr>
  </property>
  <property fmtid="{D5CDD505-2E9C-101B-9397-08002B2CF9AE}" pid="18" name="MSIP_Label_3515d617-256d-4284-aedb-1064be1c4b48_SetDate">
    <vt:lpwstr>2020-07-27T21:36:58.8436124Z</vt:lpwstr>
  </property>
  <property fmtid="{D5CDD505-2E9C-101B-9397-08002B2CF9AE}" pid="19" name="MSIP_Label_3515d617-256d-4284-aedb-1064be1c4b48_Name">
    <vt:lpwstr>UNCLASSIFIED</vt:lpwstr>
  </property>
  <property fmtid="{D5CDD505-2E9C-101B-9397-08002B2CF9AE}" pid="20" name="MSIP_Label_3515d617-256d-4284-aedb-1064be1c4b48_Application">
    <vt:lpwstr>Microsoft Azure Information Protection</vt:lpwstr>
  </property>
  <property fmtid="{D5CDD505-2E9C-101B-9397-08002B2CF9AE}" pid="21" name="MSIP_Label_3515d617-256d-4284-aedb-1064be1c4b48_ActionId">
    <vt:lpwstr>e4c702fc-5a47-41c6-a14b-eea34050dba4</vt:lpwstr>
  </property>
  <property fmtid="{D5CDD505-2E9C-101B-9397-08002B2CF9AE}" pid="22" name="MSIP_Label_3515d617-256d-4284-aedb-1064be1c4b48_Parent">
    <vt:lpwstr>dd4203d7-225b-41a9-8c54-a31e0ceca5df</vt:lpwstr>
  </property>
  <property fmtid="{D5CDD505-2E9C-101B-9397-08002B2CF9AE}" pid="23" name="MSIP_Label_3515d617-256d-4284-aedb-1064be1c4b48_Extended_MSFT_Method">
    <vt:lpwstr>Automatic</vt:lpwstr>
  </property>
  <property fmtid="{D5CDD505-2E9C-101B-9397-08002B2CF9AE}" pid="24" name="Sensitivity">
    <vt:lpwstr>NO MARKING VISIBLE UNCLASSIFIED</vt:lpwstr>
  </property>
</Properties>
</file>