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notesSlides/notesSlide1.xml" ContentType="application/vnd.openxmlformats-officedocument.presentationml.notesSlide+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notesSlides/notesSlide2.xml" ContentType="application/vnd.openxmlformats-officedocument.presentationml.notesSlide+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notesSlides/notesSlide3.xml" ContentType="application/vnd.openxmlformats-officedocument.presentationml.notesSlide+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notesSlides/notesSlide4.xml" ContentType="application/vnd.openxmlformats-officedocument.presentationml.notesSlide+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notesSlides/notesSlide5.xml" ContentType="application/vnd.openxmlformats-officedocument.presentationml.notesSlide+xml"/>
  <Override PartName="/ppt/charts/chart1.xml" ContentType="application/vnd.openxmlformats-officedocument.drawingml.chart+xml"/>
  <Override PartName="/ppt/theme/themeOverride1.xml" ContentType="application/vnd.openxmlformats-officedocument.themeOverride+xml"/>
  <Override PartName="/ppt/charts/chart2.xml" ContentType="application/vnd.openxmlformats-officedocument.drawingml.chart+xml"/>
  <Override PartName="/ppt/theme/themeOverride2.xml" ContentType="application/vnd.openxmlformats-officedocument.themeOverride+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notesSlides/notesSlide6.xml" ContentType="application/vnd.openxmlformats-officedocument.presentationml.notesSlide+xml"/>
  <Override PartName="/ppt/charts/chart3.xml" ContentType="application/vnd.openxmlformats-officedocument.drawingml.chart+xml"/>
  <Override PartName="/ppt/theme/themeOverride3.xml" ContentType="application/vnd.openxmlformats-officedocument.themeOverride+xml"/>
  <Override PartName="/ppt/drawings/drawing1.xml" ContentType="application/vnd.openxmlformats-officedocument.drawingml.chartshapes+xml"/>
  <Override PartName="/ppt/charts/chart4.xml" ContentType="application/vnd.openxmlformats-officedocument.drawingml.chart+xml"/>
  <Override PartName="/ppt/theme/themeOverride4.xml" ContentType="application/vnd.openxmlformats-officedocument.themeOverride+xml"/>
  <Override PartName="/ppt/drawings/drawing2.xml" ContentType="application/vnd.openxmlformats-officedocument.drawingml.chartshape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notesSlides/notesSlide7.xml" ContentType="application/vnd.openxmlformats-officedocument.presentationml.notesSlide+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notesSlides/notesSlide8.xml" ContentType="application/vnd.openxmlformats-officedocument.presentationml.notesSlide+xml"/>
  <Override PartName="/ppt/charts/chart5.xml" ContentType="application/vnd.openxmlformats-officedocument.drawingml.chart+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notesSlides/notesSlide9.xml" ContentType="application/vnd.openxmlformats-officedocument.presentationml.notesSlide+xml"/>
  <Override PartName="/ppt/charts/chart6.xml" ContentType="application/vnd.openxmlformats-officedocument.drawingml.chart+xml"/>
  <Override PartName="/ppt/theme/themeOverride5.xml" ContentType="application/vnd.openxmlformats-officedocument.themeOverride+xml"/>
  <Override PartName="/ppt/charts/chart7.xml" ContentType="application/vnd.openxmlformats-officedocument.drawingml.chart+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notesSlides/notesSlide10.xml" ContentType="application/vnd.openxmlformats-officedocument.presentationml.notesSlide+xml"/>
  <Override PartName="/ppt/charts/chart8.xml" ContentType="application/vnd.openxmlformats-officedocument.drawingml.chart+xml"/>
  <Override PartName="/ppt/theme/themeOverride6.xml" ContentType="application/vnd.openxmlformats-officedocument.themeOverride+xml"/>
  <Override PartName="/ppt/drawings/drawing3.xml" ContentType="application/vnd.openxmlformats-officedocument.drawingml.chartshape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notesSlides/notesSlide11.xml" ContentType="application/vnd.openxmlformats-officedocument.presentationml.notesSlide+xml"/>
  <Override PartName="/ppt/charts/chart9.xml" ContentType="application/vnd.openxmlformats-officedocument.drawingml.chart+xml"/>
  <Override PartName="/ppt/theme/themeOverride7.xml" ContentType="application/vnd.openxmlformats-officedocument.themeOverride+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notesSlides/notesSlide12.xml" ContentType="application/vnd.openxmlformats-officedocument.presentationml.notesSlide+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notesSlides/notesSlide13.xml" ContentType="application/vnd.openxmlformats-officedocument.presentationml.notesSlide+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notesSlides/notesSlide14.xml" ContentType="application/vnd.openxmlformats-officedocument.presentationml.notesSlide+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notesSlides/notesSlide15.xml" ContentType="application/vnd.openxmlformats-officedocument.presentationml.notesSlide+xml"/>
  <Override PartName="/ppt/tags/tag93.xml" ContentType="application/vnd.openxmlformats-officedocument.presentationml.tags+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notesSlides/notesSlide16.xml" ContentType="application/vnd.openxmlformats-officedocument.presentationml.notesSlide+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notesSlides/notesSlide17.xml" ContentType="application/vnd.openxmlformats-officedocument.presentationml.notesSlide+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notesSlides/notesSlide18.xml" ContentType="application/vnd.openxmlformats-officedocument.presentationml.notesSlide+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notesSlides/notesSlide19.xml" ContentType="application/vnd.openxmlformats-officedocument.presentationml.notesSlide+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4"/>
    <p:sldMasterId id="2147483672" r:id="rId5"/>
  </p:sldMasterIdLst>
  <p:notesMasterIdLst>
    <p:notesMasterId r:id="rId26"/>
  </p:notesMasterIdLst>
  <p:sldIdLst>
    <p:sldId id="333" r:id="rId6"/>
    <p:sldId id="259" r:id="rId7"/>
    <p:sldId id="330" r:id="rId8"/>
    <p:sldId id="284" r:id="rId9"/>
    <p:sldId id="331" r:id="rId10"/>
    <p:sldId id="307" r:id="rId11"/>
    <p:sldId id="308" r:id="rId12"/>
    <p:sldId id="332" r:id="rId13"/>
    <p:sldId id="299" r:id="rId14"/>
    <p:sldId id="345" r:id="rId15"/>
    <p:sldId id="310" r:id="rId16"/>
    <p:sldId id="326" r:id="rId17"/>
    <p:sldId id="316" r:id="rId18"/>
    <p:sldId id="286" r:id="rId19"/>
    <p:sldId id="311" r:id="rId20"/>
    <p:sldId id="346" r:id="rId21"/>
    <p:sldId id="347" r:id="rId22"/>
    <p:sldId id="342" r:id="rId23"/>
    <p:sldId id="328" r:id="rId24"/>
    <p:sldId id="335" r:id="rId25"/>
  </p:sldIdLst>
  <p:sldSz cx="12192000" cy="6858000"/>
  <p:notesSz cx="7010400" cy="9296400"/>
  <p:custDataLst>
    <p:tags r:id="rId27"/>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200" userDrawn="1">
          <p15:clr>
            <a:srgbClr val="A4A3A4"/>
          </p15:clr>
        </p15:guide>
        <p15:guide id="2" pos="3840" userDrawn="1">
          <p15:clr>
            <a:srgbClr val="A4A3A4"/>
          </p15:clr>
        </p15:guide>
        <p15:guide id="3" pos="240" userDrawn="1">
          <p15:clr>
            <a:srgbClr val="A4A3A4"/>
          </p15:clr>
        </p15:guide>
        <p15:guide id="4" pos="6288" userDrawn="1">
          <p15:clr>
            <a:srgbClr val="A4A3A4"/>
          </p15:clr>
        </p15:guide>
        <p15:guide id="5" orient="horz" pos="3864" userDrawn="1">
          <p15:clr>
            <a:srgbClr val="A4A3A4"/>
          </p15:clr>
        </p15:guide>
        <p15:guide id="6" orient="horz" pos="2208" userDrawn="1">
          <p15:clr>
            <a:srgbClr val="A4A3A4"/>
          </p15:clr>
        </p15:guide>
        <p15:guide id="7" orient="horz" pos="2736" userDrawn="1">
          <p15:clr>
            <a:srgbClr val="A4A3A4"/>
          </p15:clr>
        </p15:guide>
        <p15:guide id="8" orient="horz" pos="1368" userDrawn="1">
          <p15:clr>
            <a:srgbClr val="A4A3A4"/>
          </p15:clr>
        </p15:guide>
        <p15:guide id="9" orient="horz" pos="1488" userDrawn="1">
          <p15:clr>
            <a:srgbClr val="A4A3A4"/>
          </p15:clr>
        </p15:guide>
        <p15:guide id="10" orient="horz" pos="3504"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7" name="James, Kevin" initials="JK" lastIdx="0" clrIdx="6">
    <p:extLst>
      <p:ext uri="{19B8F6BF-5375-455C-9EA6-DF929625EA0E}">
        <p15:presenceInfo xmlns:p15="http://schemas.microsoft.com/office/powerpoint/2012/main" userId="S-1-5-21-667784661-3259641414-1538980133-4121" providerId="AD"/>
      </p:ext>
    </p:extLst>
  </p:cmAuthor>
  <p:cmAuthor id="1" name="Sara Plavsic" initials="SP" lastIdx="0" clrIdx="0">
    <p:extLst>
      <p:ext uri="{19B8F6BF-5375-455C-9EA6-DF929625EA0E}">
        <p15:presenceInfo xmlns:p15="http://schemas.microsoft.com/office/powerpoint/2012/main" userId="S::sara.plavsic@environics.ca::b7f61dba-5607-4ad5-a1a4-5935c5045adc" providerId="AD"/>
      </p:ext>
    </p:extLst>
  </p:cmAuthor>
  <p:cmAuthor id="8" name="Shaw-Malvern, Diana" initials="SD" lastIdx="2" clrIdx="7">
    <p:extLst>
      <p:ext uri="{19B8F6BF-5375-455C-9EA6-DF929625EA0E}">
        <p15:presenceInfo xmlns:p15="http://schemas.microsoft.com/office/powerpoint/2012/main" userId="S-1-5-21-667784661-3259641414-1538980133-19538" providerId="AD"/>
      </p:ext>
    </p:extLst>
  </p:cmAuthor>
  <p:cmAuthor id="2" name="John Crockett" initials="JC" lastIdx="0" clrIdx="1">
    <p:extLst>
      <p:ext uri="{19B8F6BF-5375-455C-9EA6-DF929625EA0E}">
        <p15:presenceInfo xmlns:p15="http://schemas.microsoft.com/office/powerpoint/2012/main" userId="John Crockett" providerId="None"/>
      </p:ext>
    </p:extLst>
  </p:cmAuthor>
  <p:cmAuthor id="9" name="Bell, Mary-Frances" initials="MFB" lastIdx="10" clrIdx="8">
    <p:extLst>
      <p:ext uri="{19B8F6BF-5375-455C-9EA6-DF929625EA0E}">
        <p15:presenceInfo xmlns:p15="http://schemas.microsoft.com/office/powerpoint/2012/main" userId="Bell, Mary-Frances" providerId="None"/>
      </p:ext>
    </p:extLst>
  </p:cmAuthor>
  <p:cmAuthor id="3" name="Graham Pressey" initials="GP" lastIdx="0" clrIdx="2">
    <p:extLst>
      <p:ext uri="{19B8F6BF-5375-455C-9EA6-DF929625EA0E}">
        <p15:presenceInfo xmlns:p15="http://schemas.microsoft.com/office/powerpoint/2012/main" userId="S::graham.pressey@environics.ca::31a77d0c-8b27-4cbf-8878-4ecc614556e3" providerId="AD"/>
      </p:ext>
    </p:extLst>
  </p:cmAuthor>
  <p:cmAuthor id="4" name="Victoria Sicilia" initials="VS" lastIdx="0" clrIdx="3">
    <p:extLst>
      <p:ext uri="{19B8F6BF-5375-455C-9EA6-DF929625EA0E}">
        <p15:presenceInfo xmlns:p15="http://schemas.microsoft.com/office/powerpoint/2012/main" userId="S::victoria.sicilia@Environics.ca::2ecdd23b-6400-4593-a9c3-3148d1d5c612" providerId="AD"/>
      </p:ext>
    </p:extLst>
  </p:cmAuthor>
  <p:cmAuthor id="5" name="Sarah Roberton" initials="SR" lastIdx="0" clrIdx="4">
    <p:extLst>
      <p:ext uri="{19B8F6BF-5375-455C-9EA6-DF929625EA0E}">
        <p15:presenceInfo xmlns:p15="http://schemas.microsoft.com/office/powerpoint/2012/main" userId="Sarah Roberton" providerId="None"/>
      </p:ext>
    </p:extLst>
  </p:cmAuthor>
  <p:cmAuthor id="6" name="Robert Hughes" initials="RH" lastIdx="0" clrIdx="5">
    <p:extLst>
      <p:ext uri="{19B8F6BF-5375-455C-9EA6-DF929625EA0E}">
        <p15:presenceInfo xmlns:p15="http://schemas.microsoft.com/office/powerpoint/2012/main" userId="S-1-5-21-2052860039-705265239-111032338-6593"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F2684"/>
    <a:srgbClr val="000000"/>
    <a:srgbClr val="AF2317"/>
    <a:srgbClr val="FCD7A3"/>
    <a:srgbClr val="2E2E2E"/>
    <a:srgbClr val="A076D8"/>
    <a:srgbClr val="43AEFF"/>
    <a:srgbClr val="843B9C"/>
    <a:srgbClr val="4E2584"/>
    <a:srgbClr val="4B328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5348" autoAdjust="0"/>
    <p:restoredTop sz="86370" autoAdjust="0"/>
  </p:normalViewPr>
  <p:slideViewPr>
    <p:cSldViewPr snapToGrid="0">
      <p:cViewPr varScale="1">
        <p:scale>
          <a:sx n="76" d="100"/>
          <a:sy n="76" d="100"/>
        </p:scale>
        <p:origin x="30" y="282"/>
      </p:cViewPr>
      <p:guideLst>
        <p:guide orient="horz" pos="1200"/>
        <p:guide pos="3840"/>
        <p:guide pos="240"/>
        <p:guide pos="6288"/>
        <p:guide orient="horz" pos="3864"/>
        <p:guide orient="horz" pos="2208"/>
        <p:guide orient="horz" pos="2736"/>
        <p:guide orient="horz" pos="1368"/>
        <p:guide orient="horz" pos="1488"/>
        <p:guide orient="horz" pos="3504"/>
      </p:guideLst>
    </p:cSldViewPr>
  </p:slideViewPr>
  <p:outlineViewPr>
    <p:cViewPr>
      <p:scale>
        <a:sx n="33" d="100"/>
        <a:sy n="33" d="100"/>
      </p:scale>
      <p:origin x="0" y="0"/>
    </p:cViewPr>
  </p:outlineViewPr>
  <p:notesTextViewPr>
    <p:cViewPr>
      <p:scale>
        <a:sx n="125" d="100"/>
        <a:sy n="125" d="100"/>
      </p:scale>
      <p:origin x="0" y="0"/>
    </p:cViewPr>
  </p:notesTextViewPr>
  <p:notesViewPr>
    <p:cSldViewPr snapToGrid="0">
      <p:cViewPr varScale="1">
        <p:scale>
          <a:sx n="84" d="100"/>
          <a:sy n="84" d="100"/>
        </p:scale>
        <p:origin x="3792" y="10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tableStyles" Target="tableStyles.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commentAuthors" Target="commentAuthors.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tags" Target="tags/tag1.xml"/><Relationship Id="rId30" Type="http://schemas.openxmlformats.org/officeDocument/2006/relationships/viewProps" Target="viewProps.xml"/></Relationships>
</file>

<file path=ppt/charts/_rels/chart1.xml.rels><?xml version="1.0" encoding="UTF-8" standalone="yes"?>
<Relationships xmlns="http://schemas.openxmlformats.org/package/2006/relationships"><Relationship Id="rId2" Type="http://schemas.openxmlformats.org/officeDocument/2006/relationships/package" Target="../embeddings/Microsoft_Excel_Worksheet.xlsx"/><Relationship Id="rId1" Type="http://schemas.openxmlformats.org/officeDocument/2006/relationships/themeOverride" Target="../theme/themeOverride1.xml"/></Relationships>
</file>

<file path=ppt/charts/_rels/chart2.xml.rels><?xml version="1.0" encoding="UTF-8" standalone="yes"?>
<Relationships xmlns="http://schemas.openxmlformats.org/package/2006/relationships"><Relationship Id="rId2" Type="http://schemas.openxmlformats.org/officeDocument/2006/relationships/package" Target="../embeddings/Microsoft_Excel_Worksheet1.xlsx"/><Relationship Id="rId1" Type="http://schemas.openxmlformats.org/officeDocument/2006/relationships/themeOverride" Target="../theme/themeOverride2.xml"/></Relationships>
</file>

<file path=ppt/charts/_rels/chart3.xml.rels><?xml version="1.0" encoding="UTF-8" standalone="yes"?>
<Relationships xmlns="http://schemas.openxmlformats.org/package/2006/relationships"><Relationship Id="rId3" Type="http://schemas.openxmlformats.org/officeDocument/2006/relationships/chartUserShapes" Target="../drawings/drawing1.xml"/><Relationship Id="rId2" Type="http://schemas.openxmlformats.org/officeDocument/2006/relationships/package" Target="../embeddings/Microsoft_Excel_Worksheet2.xlsx"/><Relationship Id="rId1" Type="http://schemas.openxmlformats.org/officeDocument/2006/relationships/themeOverride" Target="../theme/themeOverride3.xml"/></Relationships>
</file>

<file path=ppt/charts/_rels/chart4.xml.rels><?xml version="1.0" encoding="UTF-8" standalone="yes"?>
<Relationships xmlns="http://schemas.openxmlformats.org/package/2006/relationships"><Relationship Id="rId3" Type="http://schemas.openxmlformats.org/officeDocument/2006/relationships/chartUserShapes" Target="../drawings/drawing2.xml"/><Relationship Id="rId2" Type="http://schemas.openxmlformats.org/officeDocument/2006/relationships/package" Target="../embeddings/Microsoft_Excel_Worksheet3.xlsx"/><Relationship Id="rId1" Type="http://schemas.openxmlformats.org/officeDocument/2006/relationships/themeOverride" Target="../theme/themeOverride4.xml"/></Relationships>
</file>

<file path=ppt/charts/_rels/chart5.xml.rels><?xml version="1.0" encoding="UTF-8" standalone="yes"?>
<Relationships xmlns="http://schemas.openxmlformats.org/package/2006/relationships"><Relationship Id="rId1" Type="http://schemas.openxmlformats.org/officeDocument/2006/relationships/package" Target="../embeddings/Microsoft_Excel_Worksheet4.xlsx"/></Relationships>
</file>

<file path=ppt/charts/_rels/chart6.xml.rels><?xml version="1.0" encoding="UTF-8" standalone="yes"?>
<Relationships xmlns="http://schemas.openxmlformats.org/package/2006/relationships"><Relationship Id="rId2" Type="http://schemas.openxmlformats.org/officeDocument/2006/relationships/package" Target="../embeddings/Microsoft_Excel_Worksheet5.xlsx"/><Relationship Id="rId1" Type="http://schemas.openxmlformats.org/officeDocument/2006/relationships/themeOverride" Target="../theme/themeOverride5.xml"/></Relationships>
</file>

<file path=ppt/charts/_rels/chart7.xml.rels><?xml version="1.0" encoding="UTF-8" standalone="yes"?>
<Relationships xmlns="http://schemas.openxmlformats.org/package/2006/relationships"><Relationship Id="rId1" Type="http://schemas.openxmlformats.org/officeDocument/2006/relationships/package" Target="../embeddings/Microsoft_Excel_Worksheet6.xlsx"/></Relationships>
</file>

<file path=ppt/charts/_rels/chart8.xml.rels><?xml version="1.0" encoding="UTF-8" standalone="yes"?>
<Relationships xmlns="http://schemas.openxmlformats.org/package/2006/relationships"><Relationship Id="rId3" Type="http://schemas.openxmlformats.org/officeDocument/2006/relationships/chartUserShapes" Target="../drawings/drawing3.xml"/><Relationship Id="rId2" Type="http://schemas.openxmlformats.org/officeDocument/2006/relationships/package" Target="../embeddings/Microsoft_Excel_Worksheet7.xlsx"/><Relationship Id="rId1" Type="http://schemas.openxmlformats.org/officeDocument/2006/relationships/themeOverride" Target="../theme/themeOverride6.xml"/></Relationships>
</file>

<file path=ppt/charts/_rels/chart9.xml.rels><?xml version="1.0" encoding="UTF-8" standalone="yes"?>
<Relationships xmlns="http://schemas.openxmlformats.org/package/2006/relationships"><Relationship Id="rId2" Type="http://schemas.openxmlformats.org/officeDocument/2006/relationships/package" Target="../embeddings/Microsoft_Excel_Worksheet8.xlsx"/><Relationship Id="rId1" Type="http://schemas.openxmlformats.org/officeDocument/2006/relationships/themeOverride" Target="../theme/themeOverride7.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a:lstStyle/>
          <a:p>
            <a:pPr>
              <a:defRPr/>
            </a:pPr>
            <a:r>
              <a:rPr lang="fr-CA" noProof="0" dirty="0">
                <a:latin typeface="Arial" panose="020B0604020202020204" pitchFamily="34" charset="0"/>
                <a:cs typeface="Arial" panose="020B0604020202020204" pitchFamily="34" charset="0"/>
              </a:rPr>
              <a:t>Employés</a:t>
            </a:r>
          </a:p>
        </c:rich>
      </c:tx>
      <c:layout>
        <c:manualLayout>
          <c:xMode val="edge"/>
          <c:yMode val="edge"/>
          <c:x val="0.41320937871932983"/>
          <c:y val="0"/>
        </c:manualLayout>
      </c:layout>
      <c:overlay val="0"/>
    </c:title>
    <c:autoTitleDeleted val="0"/>
    <c:plotArea>
      <c:layout>
        <c:manualLayout>
          <c:layoutTarget val="inner"/>
          <c:xMode val="edge"/>
          <c:yMode val="edge"/>
          <c:x val="0.28879779577255249"/>
          <c:y val="6.6980935633182526E-2"/>
          <c:w val="0.66193419694900513"/>
          <c:h val="0.93301898241043091"/>
        </c:manualLayout>
      </c:layout>
      <c:barChart>
        <c:barDir val="bar"/>
        <c:grouping val="clustered"/>
        <c:varyColors val="0"/>
        <c:ser>
          <c:idx val="0"/>
          <c:order val="0"/>
          <c:tx>
            <c:strRef>
              <c:f>Sheet1!$B$1</c:f>
              <c:strCache>
                <c:ptCount val="1"/>
                <c:pt idx="0">
                  <c:v>Column2</c:v>
                </c:pt>
              </c:strCache>
            </c:strRef>
          </c:tx>
          <c:spPr>
            <a:solidFill>
              <a:srgbClr val="4F2684"/>
            </a:solidFill>
            <a:ln w="28575">
              <a:solidFill>
                <a:sysClr val="windowText" lastClr="000000"/>
              </a:solidFill>
            </a:ln>
          </c:spPr>
          <c:invertIfNegative val="0"/>
          <c:dLbls>
            <c:dLbl>
              <c:idx val="0"/>
              <c:tx>
                <c:rich>
                  <a:bodyPr/>
                  <a:lstStyle/>
                  <a:p>
                    <a:r>
                      <a:rPr lang="en-US" dirty="0"/>
                      <a:t>77</a:t>
                    </a:r>
                    <a:r>
                      <a:rPr lang="en-US" baseline="0" dirty="0"/>
                      <a:t> %</a:t>
                    </a:r>
                    <a:endParaRPr lang="en-US" dirty="0"/>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DFF6-4990-A2ED-F0B252F42E02}"/>
                </c:ext>
              </c:extLst>
            </c:dLbl>
            <c:dLbl>
              <c:idx val="1"/>
              <c:tx>
                <c:rich>
                  <a:bodyPr/>
                  <a:lstStyle/>
                  <a:p>
                    <a:r>
                      <a:rPr lang="en-US" dirty="0"/>
                      <a:t>34 %</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DFF6-4990-A2ED-F0B252F42E02}"/>
                </c:ext>
              </c:extLst>
            </c:dLbl>
            <c:spPr>
              <a:noFill/>
              <a:ln>
                <a:noFill/>
              </a:ln>
              <a:effectLst/>
            </c:spPr>
            <c:txPr>
              <a:bodyPr wrap="square" lIns="38100" tIns="19050" rIns="38100" bIns="19050" anchor="ctr">
                <a:spAutoFit/>
              </a:bodyPr>
              <a:lstStyle/>
              <a:p>
                <a:pPr>
                  <a:defRPr smtId="4294967295">
                    <a:latin typeface="Arial" panose="020B0604020202020204" pitchFamily="34" charset="0"/>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Sheet1!$A$2:$A$3</c:f>
              <c:strCache>
                <c:ptCount val="2"/>
                <c:pt idx="0">
                  <c:v>Certificat médical requis</c:v>
                </c:pt>
                <c:pt idx="1">
                  <c:v>Évaluation officielle requise</c:v>
                </c:pt>
              </c:strCache>
            </c:strRef>
          </c:cat>
          <c:val>
            <c:numRef>
              <c:f>Sheet1!$B$2:$B$3</c:f>
              <c:numCache>
                <c:formatCode>0%</c:formatCode>
                <c:ptCount val="2"/>
                <c:pt idx="0">
                  <c:v>0.77</c:v>
                </c:pt>
                <c:pt idx="1">
                  <c:v>0.34</c:v>
                </c:pt>
              </c:numCache>
            </c:numRef>
          </c:val>
          <c:extLst>
            <c:ext xmlns:c16="http://schemas.microsoft.com/office/drawing/2014/chart" uri="{C3380CC4-5D6E-409C-BE32-E72D297353CC}">
              <c16:uniqueId val="{00000000-03E5-4ADF-AA5D-8D42A88F8A5B}"/>
            </c:ext>
          </c:extLst>
        </c:ser>
        <c:dLbls>
          <c:showLegendKey val="0"/>
          <c:showVal val="0"/>
          <c:showCatName val="0"/>
          <c:showSerName val="0"/>
          <c:showPercent val="0"/>
          <c:showBubbleSize val="0"/>
        </c:dLbls>
        <c:gapWidth val="55"/>
        <c:axId val="890652280"/>
        <c:axId val="890642872"/>
      </c:barChart>
      <c:catAx>
        <c:axId val="890652280"/>
        <c:scaling>
          <c:orientation val="maxMin"/>
        </c:scaling>
        <c:delete val="0"/>
        <c:axPos val="l"/>
        <c:numFmt formatCode="General" sourceLinked="1"/>
        <c:majorTickMark val="out"/>
        <c:minorTickMark val="none"/>
        <c:tickLblPos val="nextTo"/>
        <c:spPr>
          <a:ln>
            <a:noFill/>
          </a:ln>
        </c:spPr>
        <c:crossAx val="890642872"/>
        <c:crosses val="autoZero"/>
        <c:auto val="0"/>
        <c:lblAlgn val="ctr"/>
        <c:lblOffset val="100"/>
        <c:noMultiLvlLbl val="0"/>
      </c:catAx>
      <c:valAx>
        <c:axId val="890642872"/>
        <c:scaling>
          <c:orientation val="minMax"/>
          <c:max val="1"/>
        </c:scaling>
        <c:delete val="1"/>
        <c:axPos val="t"/>
        <c:numFmt formatCode="0%" sourceLinked="1"/>
        <c:majorTickMark val="out"/>
        <c:minorTickMark val="none"/>
        <c:tickLblPos val="nextTo"/>
        <c:crossAx val="890652280"/>
        <c:crosses val="autoZero"/>
        <c:crossBetween val="between"/>
      </c:valAx>
      <c:spPr>
        <a:noFill/>
        <a:ln w="25377">
          <a:noFill/>
        </a:ln>
      </c:spPr>
    </c:plotArea>
    <c:plotVisOnly val="1"/>
    <c:dispBlanksAs val="gap"/>
    <c:showDLblsOverMax val="0"/>
  </c:chart>
  <c:spPr>
    <a:noFill/>
  </c:spPr>
  <c:txPr>
    <a:bodyPr/>
    <a:lstStyle/>
    <a:p>
      <a:pPr>
        <a:defRPr sz="1600" smtId="4294967295">
          <a:latin typeface="Montserrat"/>
          <a:ea typeface="Verdana" panose="020B0604030504040204" pitchFamily="34" charset="0"/>
          <a:cs typeface="Verdana" panose="020B0604030504040204" pitchFamily="34" charset="0"/>
        </a:defRPr>
      </a:pPr>
      <a:endParaRPr lang="en-US"/>
    </a:p>
  </c:txPr>
  <c:externalData r:id="rId2">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a:lstStyle/>
          <a:p>
            <a:pPr>
              <a:defRPr/>
            </a:pPr>
            <a:r>
              <a:rPr lang="fr-CA" noProof="0" dirty="0">
                <a:latin typeface="Arial" panose="020B0604020202020204" pitchFamily="34" charset="0"/>
                <a:cs typeface="Arial" panose="020B0604020202020204" pitchFamily="34" charset="0"/>
              </a:rPr>
              <a:t>Superviseurs</a:t>
            </a:r>
          </a:p>
        </c:rich>
      </c:tx>
      <c:layout>
        <c:manualLayout>
          <c:xMode val="edge"/>
          <c:yMode val="edge"/>
          <c:x val="0.4897768497467041"/>
          <c:y val="0"/>
        </c:manualLayout>
      </c:layout>
      <c:overlay val="0"/>
    </c:title>
    <c:autoTitleDeleted val="0"/>
    <c:plotArea>
      <c:layout>
        <c:manualLayout>
          <c:layoutTarget val="inner"/>
          <c:xMode val="edge"/>
          <c:yMode val="edge"/>
          <c:x val="0.28879779577255249"/>
          <c:y val="7.1713998913764954E-2"/>
          <c:w val="0.66193419694900513"/>
          <c:h val="0.92828601598739624"/>
        </c:manualLayout>
      </c:layout>
      <c:barChart>
        <c:barDir val="bar"/>
        <c:grouping val="clustered"/>
        <c:varyColors val="0"/>
        <c:ser>
          <c:idx val="0"/>
          <c:order val="0"/>
          <c:tx>
            <c:strRef>
              <c:f>Sheet1!$B$1</c:f>
              <c:strCache>
                <c:ptCount val="1"/>
                <c:pt idx="0">
                  <c:v>Column2</c:v>
                </c:pt>
              </c:strCache>
            </c:strRef>
          </c:tx>
          <c:spPr>
            <a:solidFill>
              <a:srgbClr val="F79B1A"/>
            </a:solidFill>
            <a:ln w="25400">
              <a:solidFill>
                <a:srgbClr val="000000"/>
              </a:solidFill>
            </a:ln>
          </c:spPr>
          <c:invertIfNegative val="0"/>
          <c:dPt>
            <c:idx val="0"/>
            <c:invertIfNegative val="0"/>
            <c:bubble3D val="0"/>
            <c:spPr>
              <a:solidFill>
                <a:srgbClr val="F79B1A"/>
              </a:solidFill>
              <a:ln w="28575">
                <a:solidFill>
                  <a:srgbClr val="000000"/>
                </a:solidFill>
              </a:ln>
            </c:spPr>
            <c:extLst>
              <c:ext xmlns:c16="http://schemas.microsoft.com/office/drawing/2014/chart" uri="{C3380CC4-5D6E-409C-BE32-E72D297353CC}">
                <c16:uniqueId val="{00000002-FF9B-4B8D-AF24-177DEF0F299C}"/>
              </c:ext>
            </c:extLst>
          </c:dPt>
          <c:dPt>
            <c:idx val="1"/>
            <c:invertIfNegative val="0"/>
            <c:bubble3D val="0"/>
            <c:spPr>
              <a:solidFill>
                <a:srgbClr val="F79B1A"/>
              </a:solidFill>
              <a:ln w="28575">
                <a:solidFill>
                  <a:srgbClr val="000000"/>
                </a:solidFill>
              </a:ln>
            </c:spPr>
            <c:extLst>
              <c:ext xmlns:c16="http://schemas.microsoft.com/office/drawing/2014/chart" uri="{C3380CC4-5D6E-409C-BE32-E72D297353CC}">
                <c16:uniqueId val="{00000000-FD84-4424-8926-6815556F9927}"/>
              </c:ext>
            </c:extLst>
          </c:dPt>
          <c:dLbls>
            <c:dLbl>
              <c:idx val="0"/>
              <c:layout>
                <c:manualLayout>
                  <c:x val="-1.1824324062204634E-2"/>
                  <c:y val="0"/>
                </c:manualLayout>
              </c:layout>
              <c:tx>
                <c:rich>
                  <a:bodyPr/>
                  <a:lstStyle/>
                  <a:p>
                    <a:r>
                      <a:rPr lang="en-US" dirty="0"/>
                      <a:t> 79 %</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FF9B-4B8D-AF24-177DEF0F299C}"/>
                </c:ext>
              </c:extLst>
            </c:dLbl>
            <c:dLbl>
              <c:idx val="1"/>
              <c:tx>
                <c:rich>
                  <a:bodyPr/>
                  <a:lstStyle/>
                  <a:p>
                    <a:r>
                      <a:rPr lang="en-US" dirty="0"/>
                      <a:t>41 %</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FD84-4424-8926-6815556F9927}"/>
                </c:ext>
              </c:extLst>
            </c:dLbl>
            <c:spPr>
              <a:noFill/>
              <a:ln>
                <a:noFill/>
              </a:ln>
              <a:effectLst/>
            </c:spPr>
            <c:txPr>
              <a:bodyPr wrap="square" lIns="38100" tIns="19050" rIns="38100" bIns="19050" anchor="ctr">
                <a:spAutoFit/>
              </a:bodyPr>
              <a:lstStyle/>
              <a:p>
                <a:pPr>
                  <a:defRPr smtId="4294967295">
                    <a:latin typeface="Arial" panose="020B0604020202020204" pitchFamily="34" charset="0"/>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Sheet1!$A$2:$A$3</c:f>
              <c:strCache>
                <c:ptCount val="2"/>
                <c:pt idx="0">
                  <c:v>Medical certificate</c:v>
                </c:pt>
                <c:pt idx="1">
                  <c:v>Formal assessment</c:v>
                </c:pt>
              </c:strCache>
            </c:strRef>
          </c:cat>
          <c:val>
            <c:numRef>
              <c:f>Sheet1!$B$2:$B$3</c:f>
              <c:numCache>
                <c:formatCode>0%</c:formatCode>
                <c:ptCount val="2"/>
                <c:pt idx="0">
                  <c:v>0.79</c:v>
                </c:pt>
                <c:pt idx="1">
                  <c:v>0.41</c:v>
                </c:pt>
              </c:numCache>
            </c:numRef>
          </c:val>
          <c:extLst>
            <c:ext xmlns:c16="http://schemas.microsoft.com/office/drawing/2014/chart" uri="{C3380CC4-5D6E-409C-BE32-E72D297353CC}">
              <c16:uniqueId val="{00000000-FBCB-4F00-9869-A5144DDCF1E8}"/>
            </c:ext>
          </c:extLst>
        </c:ser>
        <c:dLbls>
          <c:showLegendKey val="0"/>
          <c:showVal val="0"/>
          <c:showCatName val="0"/>
          <c:showSerName val="0"/>
          <c:showPercent val="0"/>
          <c:showBubbleSize val="0"/>
        </c:dLbls>
        <c:gapWidth val="55"/>
        <c:axId val="890646008"/>
        <c:axId val="890652672"/>
      </c:barChart>
      <c:catAx>
        <c:axId val="890646008"/>
        <c:scaling>
          <c:orientation val="maxMin"/>
        </c:scaling>
        <c:delete val="1"/>
        <c:axPos val="l"/>
        <c:numFmt formatCode="General" sourceLinked="1"/>
        <c:majorTickMark val="out"/>
        <c:minorTickMark val="none"/>
        <c:tickLblPos val="nextTo"/>
        <c:crossAx val="890652672"/>
        <c:crosses val="autoZero"/>
        <c:auto val="0"/>
        <c:lblAlgn val="ctr"/>
        <c:lblOffset val="100"/>
        <c:noMultiLvlLbl val="0"/>
      </c:catAx>
      <c:valAx>
        <c:axId val="890652672"/>
        <c:scaling>
          <c:orientation val="minMax"/>
          <c:max val="1"/>
        </c:scaling>
        <c:delete val="1"/>
        <c:axPos val="t"/>
        <c:numFmt formatCode="0%" sourceLinked="1"/>
        <c:majorTickMark val="out"/>
        <c:minorTickMark val="none"/>
        <c:tickLblPos val="nextTo"/>
        <c:crossAx val="890646008"/>
        <c:crosses val="autoZero"/>
        <c:crossBetween val="between"/>
      </c:valAx>
      <c:spPr>
        <a:noFill/>
        <a:ln w="25377">
          <a:noFill/>
        </a:ln>
      </c:spPr>
    </c:plotArea>
    <c:plotVisOnly val="1"/>
    <c:dispBlanksAs val="gap"/>
    <c:showDLblsOverMax val="0"/>
  </c:chart>
  <c:spPr>
    <a:noFill/>
  </c:spPr>
  <c:txPr>
    <a:bodyPr/>
    <a:lstStyle/>
    <a:p>
      <a:pPr>
        <a:defRPr sz="1600" smtId="4294967295">
          <a:latin typeface="Montserrat"/>
          <a:ea typeface="Verdana" panose="020B0604030504040204" pitchFamily="34" charset="0"/>
          <a:cs typeface="Verdana" panose="020B0604030504040204" pitchFamily="34" charset="0"/>
        </a:defRPr>
      </a:pPr>
      <a:endParaRPr lang="en-US"/>
    </a:p>
  </c:txPr>
  <c:externalData r:id="rId2">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a:lstStyle/>
          <a:p>
            <a:pPr algn="ctr" rtl="0">
              <a:defRPr sz="1920" b="1" i="0" u="none" strike="noStrike" kern="1200" baseline="0">
                <a:solidFill>
                  <a:srgbClr val="4E2683"/>
                </a:solidFill>
                <a:latin typeface="Montserrat"/>
                <a:ea typeface="Verdana" panose="020B0604030504040204" pitchFamily="34" charset="0"/>
                <a:cs typeface="Verdana" panose="020B0604030504040204" pitchFamily="34" charset="0"/>
              </a:defRPr>
            </a:pPr>
            <a:r>
              <a:rPr lang="fr-CA" sz="1800" b="1" i="0" u="none" strike="noStrike" baseline="0" dirty="0">
                <a:effectLst/>
              </a:rPr>
              <a:t>Délai d’attente pour une </a:t>
            </a:r>
            <a:r>
              <a:rPr lang="fr-CA" sz="1800" b="1" i="0" u="none" strike="noStrike" kern="1200" baseline="0" dirty="0">
                <a:solidFill>
                  <a:srgbClr val="4E2683"/>
                </a:solidFill>
                <a:effectLst/>
                <a:latin typeface="Montserrat"/>
                <a:ea typeface="Verdana" panose="020B0604030504040204" pitchFamily="34" charset="0"/>
                <a:cs typeface="Verdana" panose="020B0604030504040204" pitchFamily="34" charset="0"/>
              </a:rPr>
              <a:t>évaluation officielle</a:t>
            </a:r>
            <a:br>
              <a:rPr lang="fr-CA" sz="1800" b="1" i="0" u="none" strike="noStrike" kern="1200" baseline="0" dirty="0">
                <a:solidFill>
                  <a:srgbClr val="4E2683"/>
                </a:solidFill>
                <a:effectLst/>
                <a:latin typeface="Montserrat"/>
                <a:ea typeface="Verdana" panose="020B0604030504040204" pitchFamily="34" charset="0"/>
                <a:cs typeface="Verdana" panose="020B0604030504040204" pitchFamily="34" charset="0"/>
              </a:rPr>
            </a:br>
            <a:endParaRPr lang="en-CA" sz="1800" b="1" i="0" u="none" strike="noStrike" kern="1200" baseline="0" dirty="0">
              <a:solidFill>
                <a:srgbClr val="4E2683"/>
              </a:solidFill>
              <a:effectLst/>
              <a:latin typeface="Montserrat"/>
              <a:ea typeface="Verdana" panose="020B0604030504040204" pitchFamily="34" charset="0"/>
              <a:cs typeface="Verdana" panose="020B0604030504040204" pitchFamily="34" charset="0"/>
            </a:endParaRPr>
          </a:p>
        </c:rich>
      </c:tx>
      <c:layout>
        <c:manualLayout>
          <c:xMode val="edge"/>
          <c:yMode val="edge"/>
          <c:x val="0.16623461377340243"/>
          <c:y val="0"/>
        </c:manualLayout>
      </c:layout>
      <c:overlay val="0"/>
    </c:title>
    <c:autoTitleDeleted val="0"/>
    <c:plotArea>
      <c:layout>
        <c:manualLayout>
          <c:layoutTarget val="inner"/>
          <c:xMode val="edge"/>
          <c:yMode val="edge"/>
          <c:x val="0.41801410913467407"/>
          <c:y val="0.10702355951070786"/>
          <c:w val="0.58198583126068115"/>
          <c:h val="0.74974775314331055"/>
        </c:manualLayout>
      </c:layout>
      <c:barChart>
        <c:barDir val="bar"/>
        <c:grouping val="clustered"/>
        <c:varyColors val="0"/>
        <c:ser>
          <c:idx val="0"/>
          <c:order val="0"/>
          <c:tx>
            <c:strRef>
              <c:f>Sheet1!$B$1</c:f>
              <c:strCache>
                <c:ptCount val="1"/>
                <c:pt idx="0">
                  <c:v>Employés</c:v>
                </c:pt>
              </c:strCache>
            </c:strRef>
          </c:tx>
          <c:spPr>
            <a:solidFill>
              <a:schemeClr val="tx1"/>
            </a:solidFill>
            <a:ln w="28575">
              <a:solidFill>
                <a:srgbClr val="000000"/>
              </a:solidFill>
            </a:ln>
          </c:spPr>
          <c:invertIfNegative val="0"/>
          <c:dLbls>
            <c:dLbl>
              <c:idx val="0"/>
              <c:tx>
                <c:rich>
                  <a:bodyPr/>
                  <a:lstStyle/>
                  <a:p>
                    <a:r>
                      <a:rPr lang="en-US" dirty="0"/>
                      <a:t>22 %</a:t>
                    </a:r>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FB42-4AB1-8A67-5E789E9AD65D}"/>
                </c:ext>
              </c:extLst>
            </c:dLbl>
            <c:dLbl>
              <c:idx val="1"/>
              <c:tx>
                <c:rich>
                  <a:bodyPr/>
                  <a:lstStyle/>
                  <a:p>
                    <a:r>
                      <a:rPr lang="en-US" dirty="0"/>
                      <a:t>45 %</a:t>
                    </a:r>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FB42-4AB1-8A67-5E789E9AD65D}"/>
                </c:ext>
              </c:extLst>
            </c:dLbl>
            <c:dLbl>
              <c:idx val="2"/>
              <c:tx>
                <c:rich>
                  <a:bodyPr/>
                  <a:lstStyle/>
                  <a:p>
                    <a:r>
                      <a:rPr lang="en-US" dirty="0"/>
                      <a:t>21 %</a:t>
                    </a:r>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FB42-4AB1-8A67-5E789E9AD65D}"/>
                </c:ext>
              </c:extLst>
            </c:dLbl>
            <c:dLbl>
              <c:idx val="3"/>
              <c:tx>
                <c:rich>
                  <a:bodyPr/>
                  <a:lstStyle/>
                  <a:p>
                    <a:r>
                      <a:rPr lang="en-US" dirty="0"/>
                      <a:t>12 %</a:t>
                    </a:r>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FB42-4AB1-8A67-5E789E9AD65D}"/>
                </c:ext>
              </c:extLst>
            </c:dLbl>
            <c:spPr>
              <a:noFill/>
              <a:ln>
                <a:noFill/>
              </a:ln>
              <a:effectLst/>
            </c:spPr>
            <c:txPr>
              <a:bodyPr wrap="square" lIns="38100" tIns="19050" rIns="38100" bIns="19050" anchor="ctr">
                <a:spAutoFit/>
              </a:bodyPr>
              <a:lstStyle/>
              <a:p>
                <a:pPr>
                  <a:defRPr smtId="4294967295">
                    <a:latin typeface="Arial" panose="020B0604020202020204" pitchFamily="34" charset="0"/>
                    <a:cs typeface="Arial" panose="020B0604020202020204" pitchFamily="34" charset="0"/>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Sheet1!$A$2:$A$5</c:f>
              <c:strCache>
                <c:ptCount val="4"/>
                <c:pt idx="0">
                  <c:v>Moins de 2 semaines</c:v>
                </c:pt>
                <c:pt idx="1">
                  <c:v>De 2 semaines à moins de 2 mois</c:v>
                </c:pt>
                <c:pt idx="2">
                  <c:v>De 2 mois à moins de 6 mois</c:v>
                </c:pt>
                <c:pt idx="3">
                  <c:v>6 mois ou plus</c:v>
                </c:pt>
              </c:strCache>
            </c:strRef>
          </c:cat>
          <c:val>
            <c:numRef>
              <c:f>Sheet1!$B$2:$B$5</c:f>
              <c:numCache>
                <c:formatCode>0%</c:formatCode>
                <c:ptCount val="4"/>
                <c:pt idx="0">
                  <c:v>0.22</c:v>
                </c:pt>
                <c:pt idx="1">
                  <c:v>0.44999999999999996</c:v>
                </c:pt>
                <c:pt idx="2">
                  <c:v>0.21</c:v>
                </c:pt>
                <c:pt idx="3">
                  <c:v>0.12</c:v>
                </c:pt>
              </c:numCache>
            </c:numRef>
          </c:val>
          <c:extLst>
            <c:ext xmlns:c16="http://schemas.microsoft.com/office/drawing/2014/chart" uri="{C3380CC4-5D6E-409C-BE32-E72D297353CC}">
              <c16:uniqueId val="{00000002-6D35-4890-9E55-F8B8FD5C21F0}"/>
            </c:ext>
          </c:extLst>
        </c:ser>
        <c:ser>
          <c:idx val="1"/>
          <c:order val="1"/>
          <c:tx>
            <c:strRef>
              <c:f>Sheet1!$C$1</c:f>
              <c:strCache>
                <c:ptCount val="1"/>
                <c:pt idx="0">
                  <c:v>Superviseurs</c:v>
                </c:pt>
              </c:strCache>
            </c:strRef>
          </c:tx>
          <c:spPr>
            <a:solidFill>
              <a:srgbClr val="F79B1A"/>
            </a:solidFill>
            <a:ln w="25400">
              <a:solidFill>
                <a:srgbClr val="000000"/>
              </a:solidFill>
            </a:ln>
          </c:spPr>
          <c:invertIfNegative val="0"/>
          <c:dLbls>
            <c:dLbl>
              <c:idx val="0"/>
              <c:tx>
                <c:rich>
                  <a:bodyPr/>
                  <a:lstStyle/>
                  <a:p>
                    <a:r>
                      <a:rPr lang="en-US" dirty="0"/>
                      <a:t>19 %</a:t>
                    </a:r>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FB42-4AB1-8A67-5E789E9AD65D}"/>
                </c:ext>
              </c:extLst>
            </c:dLbl>
            <c:dLbl>
              <c:idx val="1"/>
              <c:tx>
                <c:rich>
                  <a:bodyPr/>
                  <a:lstStyle/>
                  <a:p>
                    <a:r>
                      <a:rPr lang="en-US" dirty="0"/>
                      <a:t>52 %</a:t>
                    </a:r>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FB42-4AB1-8A67-5E789E9AD65D}"/>
                </c:ext>
              </c:extLst>
            </c:dLbl>
            <c:dLbl>
              <c:idx val="2"/>
              <c:tx>
                <c:rich>
                  <a:bodyPr/>
                  <a:lstStyle/>
                  <a:p>
                    <a:r>
                      <a:rPr lang="en-US" dirty="0"/>
                      <a:t>22 %</a:t>
                    </a:r>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FB42-4AB1-8A67-5E789E9AD65D}"/>
                </c:ext>
              </c:extLst>
            </c:dLbl>
            <c:dLbl>
              <c:idx val="3"/>
              <c:tx>
                <c:rich>
                  <a:bodyPr/>
                  <a:lstStyle/>
                  <a:p>
                    <a:r>
                      <a:rPr lang="en-US" dirty="0"/>
                      <a:t>7 %</a:t>
                    </a:r>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FB42-4AB1-8A67-5E789E9AD65D}"/>
                </c:ext>
              </c:extLst>
            </c:dLbl>
            <c:spPr>
              <a:noFill/>
              <a:ln>
                <a:noFill/>
              </a:ln>
              <a:effectLst/>
            </c:spPr>
            <c:txPr>
              <a:bodyPr wrap="square" lIns="38100" tIns="19050" rIns="38100" bIns="19050" anchor="ctr">
                <a:spAutoFit/>
              </a:bodyPr>
              <a:lstStyle/>
              <a:p>
                <a:pPr>
                  <a:defRPr smtId="4294967295">
                    <a:solidFill>
                      <a:schemeClr val="tx1"/>
                    </a:solidFill>
                    <a:latin typeface="Arial" panose="020B0604020202020204" pitchFamily="34" charset="0"/>
                    <a:cs typeface="Arial" panose="020B0604020202020204" pitchFamily="34" charset="0"/>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Sheet1!$A$2:$A$5</c:f>
              <c:strCache>
                <c:ptCount val="4"/>
                <c:pt idx="0">
                  <c:v>Moins de 2 semaines</c:v>
                </c:pt>
                <c:pt idx="1">
                  <c:v>De 2 semaines à moins de 2 mois</c:v>
                </c:pt>
                <c:pt idx="2">
                  <c:v>De 2 mois à moins de 6 mois</c:v>
                </c:pt>
                <c:pt idx="3">
                  <c:v>6 mois ou plus</c:v>
                </c:pt>
              </c:strCache>
            </c:strRef>
          </c:cat>
          <c:val>
            <c:numRef>
              <c:f>Sheet1!$C$2:$C$5</c:f>
              <c:numCache>
                <c:formatCode>0%</c:formatCode>
                <c:ptCount val="4"/>
                <c:pt idx="0">
                  <c:v>0.19</c:v>
                </c:pt>
                <c:pt idx="1">
                  <c:v>0.52</c:v>
                </c:pt>
                <c:pt idx="2">
                  <c:v>0.22</c:v>
                </c:pt>
                <c:pt idx="3">
                  <c:v>7.0000000000000007E-2</c:v>
                </c:pt>
              </c:numCache>
            </c:numRef>
          </c:val>
          <c:extLst>
            <c:ext xmlns:c16="http://schemas.microsoft.com/office/drawing/2014/chart" uri="{C3380CC4-5D6E-409C-BE32-E72D297353CC}">
              <c16:uniqueId val="{00000005-6D35-4890-9E55-F8B8FD5C21F0}"/>
            </c:ext>
          </c:extLst>
        </c:ser>
        <c:dLbls>
          <c:showLegendKey val="0"/>
          <c:showVal val="0"/>
          <c:showCatName val="0"/>
          <c:showSerName val="0"/>
          <c:showPercent val="0"/>
          <c:showBubbleSize val="0"/>
        </c:dLbls>
        <c:gapWidth val="50"/>
        <c:axId val="890653064"/>
        <c:axId val="890655024"/>
      </c:barChart>
      <c:catAx>
        <c:axId val="890653064"/>
        <c:scaling>
          <c:orientation val="maxMin"/>
        </c:scaling>
        <c:delete val="0"/>
        <c:axPos val="l"/>
        <c:numFmt formatCode="General" sourceLinked="1"/>
        <c:majorTickMark val="none"/>
        <c:minorTickMark val="none"/>
        <c:tickLblPos val="nextTo"/>
        <c:spPr>
          <a:ln>
            <a:noFill/>
          </a:ln>
        </c:spPr>
        <c:txPr>
          <a:bodyPr/>
          <a:lstStyle/>
          <a:p>
            <a:pPr>
              <a:defRPr smtId="4294967295">
                <a:latin typeface="Arial" panose="020B0604020202020204" pitchFamily="34" charset="0"/>
                <a:cs typeface="Arial" panose="020B0604020202020204" pitchFamily="34" charset="0"/>
              </a:defRPr>
            </a:pPr>
            <a:endParaRPr lang="en-US"/>
          </a:p>
        </c:txPr>
        <c:crossAx val="890655024"/>
        <c:crosses val="autoZero"/>
        <c:auto val="0"/>
        <c:lblAlgn val="ctr"/>
        <c:lblOffset val="100"/>
        <c:noMultiLvlLbl val="0"/>
      </c:catAx>
      <c:valAx>
        <c:axId val="890655024"/>
        <c:scaling>
          <c:orientation val="minMax"/>
          <c:max val="0.9"/>
          <c:min val="0"/>
        </c:scaling>
        <c:delete val="1"/>
        <c:axPos val="t"/>
        <c:numFmt formatCode="0%" sourceLinked="1"/>
        <c:majorTickMark val="out"/>
        <c:minorTickMark val="none"/>
        <c:tickLblPos val="nextTo"/>
        <c:crossAx val="890653064"/>
        <c:crosses val="autoZero"/>
        <c:crossBetween val="between"/>
        <c:majorUnit val="0.1"/>
      </c:valAx>
      <c:spPr>
        <a:noFill/>
        <a:ln w="25377">
          <a:noFill/>
        </a:ln>
      </c:spPr>
    </c:plotArea>
    <c:legend>
      <c:legendPos val="r"/>
      <c:layout>
        <c:manualLayout>
          <c:xMode val="edge"/>
          <c:yMode val="edge"/>
          <c:x val="0.71209554055680091"/>
          <c:y val="0.8081323403667543"/>
          <c:w val="0.20594899356365204"/>
          <c:h val="0.12482056766748428"/>
        </c:manualLayout>
      </c:layout>
      <c:overlay val="0"/>
      <c:txPr>
        <a:bodyPr/>
        <a:lstStyle/>
        <a:p>
          <a:pPr>
            <a:defRPr smtId="4294967295">
              <a:latin typeface="Arial" panose="020B0604020202020204" pitchFamily="34" charset="0"/>
              <a:cs typeface="Arial" panose="020B0604020202020204" pitchFamily="34" charset="0"/>
            </a:defRPr>
          </a:pPr>
          <a:endParaRPr lang="en-US"/>
        </a:p>
      </c:txPr>
    </c:legend>
    <c:plotVisOnly val="1"/>
    <c:dispBlanksAs val="gap"/>
    <c:showDLblsOverMax val="0"/>
  </c:chart>
  <c:spPr>
    <a:noFill/>
  </c:spPr>
  <c:txPr>
    <a:bodyPr/>
    <a:lstStyle/>
    <a:p>
      <a:pPr>
        <a:defRPr sz="1600" smtId="4294967295">
          <a:latin typeface="Montserrat"/>
          <a:ea typeface="Verdana" panose="020B0604030504040204" pitchFamily="34" charset="0"/>
          <a:cs typeface="Verdana" panose="020B0604030504040204" pitchFamily="34" charset="0"/>
        </a:defRPr>
      </a:pPr>
      <a:endParaRPr lang="en-US"/>
    </a:p>
  </c:txPr>
  <c:externalData r:id="rId2">
    <c:autoUpdate val="0"/>
  </c:externalData>
  <c:userShapes r:id="rId3"/>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a:lstStyle/>
          <a:p>
            <a:pPr algn="ctr" rtl="0">
              <a:defRPr sz="1920" b="1" i="0" u="none" strike="noStrike" kern="1200" baseline="0">
                <a:solidFill>
                  <a:srgbClr val="4E2683"/>
                </a:solidFill>
                <a:latin typeface="Montserrat"/>
                <a:ea typeface="Verdana" panose="020B0604030504040204" pitchFamily="34" charset="0"/>
                <a:cs typeface="Verdana" panose="020B0604030504040204" pitchFamily="34" charset="0"/>
              </a:defRPr>
            </a:pPr>
            <a:r>
              <a:rPr lang="fr-CA" sz="1200" dirty="0">
                <a:effectLst/>
              </a:rPr>
              <a:t>Délai d’attente pour une décision relative à une demande de mesures </a:t>
            </a:r>
            <a:r>
              <a:rPr lang="fr-CA" sz="1200" b="1" i="0" u="none" strike="noStrike" kern="1200" baseline="0" dirty="0">
                <a:solidFill>
                  <a:srgbClr val="4E2683"/>
                </a:solidFill>
                <a:effectLst/>
                <a:latin typeface="Montserrat"/>
                <a:ea typeface="Verdana" panose="020B0604030504040204" pitchFamily="34" charset="0"/>
                <a:cs typeface="Verdana" panose="020B0604030504040204" pitchFamily="34" charset="0"/>
              </a:rPr>
              <a:t>d’adaptation une fois que tous les renseignements requis ont été fournis</a:t>
            </a:r>
          </a:p>
        </c:rich>
      </c:tx>
      <c:layout>
        <c:manualLayout>
          <c:xMode val="edge"/>
          <c:yMode val="edge"/>
          <c:x val="0.10348142622855844"/>
          <c:y val="0"/>
        </c:manualLayout>
      </c:layout>
      <c:overlay val="0"/>
    </c:title>
    <c:autoTitleDeleted val="0"/>
    <c:plotArea>
      <c:layout>
        <c:manualLayout>
          <c:layoutTarget val="inner"/>
          <c:xMode val="edge"/>
          <c:yMode val="edge"/>
          <c:x val="0.41801410913467407"/>
          <c:y val="0.10702355951070786"/>
          <c:w val="0.58198583126068115"/>
          <c:h val="0.75064992904663086"/>
        </c:manualLayout>
      </c:layout>
      <c:barChart>
        <c:barDir val="bar"/>
        <c:grouping val="clustered"/>
        <c:varyColors val="0"/>
        <c:ser>
          <c:idx val="0"/>
          <c:order val="0"/>
          <c:tx>
            <c:strRef>
              <c:f>Sheet1!$B$1</c:f>
              <c:strCache>
                <c:ptCount val="1"/>
                <c:pt idx="0">
                  <c:v>Employés</c:v>
                </c:pt>
              </c:strCache>
            </c:strRef>
          </c:tx>
          <c:spPr>
            <a:solidFill>
              <a:schemeClr val="tx1"/>
            </a:solidFill>
            <a:ln w="28575">
              <a:solidFill>
                <a:srgbClr val="000000"/>
              </a:solidFill>
            </a:ln>
          </c:spPr>
          <c:invertIfNegative val="0"/>
          <c:dLbls>
            <c:dLbl>
              <c:idx val="0"/>
              <c:tx>
                <c:rich>
                  <a:bodyPr/>
                  <a:lstStyle/>
                  <a:p>
                    <a:r>
                      <a:rPr lang="en-US" dirty="0"/>
                      <a:t>34 %</a:t>
                    </a:r>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52F8-4950-951C-E9DE0F0DA70F}"/>
                </c:ext>
              </c:extLst>
            </c:dLbl>
            <c:dLbl>
              <c:idx val="1"/>
              <c:tx>
                <c:rich>
                  <a:bodyPr/>
                  <a:lstStyle/>
                  <a:p>
                    <a:r>
                      <a:rPr lang="en-US" dirty="0"/>
                      <a:t>32 %</a:t>
                    </a:r>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52F8-4950-951C-E9DE0F0DA70F}"/>
                </c:ext>
              </c:extLst>
            </c:dLbl>
            <c:dLbl>
              <c:idx val="2"/>
              <c:tx>
                <c:rich>
                  <a:bodyPr/>
                  <a:lstStyle/>
                  <a:p>
                    <a:r>
                      <a:rPr lang="en-US" dirty="0"/>
                      <a:t>15 %</a:t>
                    </a:r>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52F8-4950-951C-E9DE0F0DA70F}"/>
                </c:ext>
              </c:extLst>
            </c:dLbl>
            <c:dLbl>
              <c:idx val="3"/>
              <c:tx>
                <c:rich>
                  <a:bodyPr/>
                  <a:lstStyle/>
                  <a:p>
                    <a:r>
                      <a:rPr lang="en-US" dirty="0"/>
                      <a:t>19 %</a:t>
                    </a:r>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52F8-4950-951C-E9DE0F0DA70F}"/>
                </c:ext>
              </c:extLst>
            </c:dLbl>
            <c:spPr>
              <a:noFill/>
              <a:ln>
                <a:noFill/>
              </a:ln>
              <a:effectLst/>
            </c:spPr>
            <c:txPr>
              <a:bodyPr wrap="square" lIns="38100" tIns="19050" rIns="38100" bIns="19050" anchor="ctr">
                <a:spAutoFit/>
              </a:bodyPr>
              <a:lstStyle/>
              <a:p>
                <a:pPr>
                  <a:defRPr smtId="4294967295">
                    <a:latin typeface="Arial" panose="020B0604020202020204" pitchFamily="34" charset="0"/>
                    <a:cs typeface="Arial" panose="020B0604020202020204" pitchFamily="34" charset="0"/>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Sheet1!$A$2:$A$5</c:f>
              <c:strCache>
                <c:ptCount val="4"/>
                <c:pt idx="0">
                  <c:v>Moins de 2 semaines</c:v>
                </c:pt>
                <c:pt idx="1">
                  <c:v>De 2 semaines à moins de 2 mois</c:v>
                </c:pt>
                <c:pt idx="2">
                  <c:v>De 2 mois à moins de 6 mois</c:v>
                </c:pt>
                <c:pt idx="3">
                  <c:v>6 mois ou plus</c:v>
                </c:pt>
              </c:strCache>
            </c:strRef>
          </c:cat>
          <c:val>
            <c:numRef>
              <c:f>Sheet1!$B$2:$B$5</c:f>
              <c:numCache>
                <c:formatCode>0%</c:formatCode>
                <c:ptCount val="4"/>
                <c:pt idx="0">
                  <c:v>0.34</c:v>
                </c:pt>
                <c:pt idx="1">
                  <c:v>0.32</c:v>
                </c:pt>
                <c:pt idx="2">
                  <c:v>0.15</c:v>
                </c:pt>
                <c:pt idx="3">
                  <c:v>0.19</c:v>
                </c:pt>
              </c:numCache>
            </c:numRef>
          </c:val>
          <c:extLst>
            <c:ext xmlns:c16="http://schemas.microsoft.com/office/drawing/2014/chart" uri="{C3380CC4-5D6E-409C-BE32-E72D297353CC}">
              <c16:uniqueId val="{00000000-AEE1-4AB4-9D15-FFFDAC66EA0D}"/>
            </c:ext>
          </c:extLst>
        </c:ser>
        <c:ser>
          <c:idx val="1"/>
          <c:order val="1"/>
          <c:tx>
            <c:strRef>
              <c:f>Sheet1!$C$1</c:f>
              <c:strCache>
                <c:ptCount val="1"/>
                <c:pt idx="0">
                  <c:v>Superviseurs</c:v>
                </c:pt>
              </c:strCache>
            </c:strRef>
          </c:tx>
          <c:spPr>
            <a:solidFill>
              <a:srgbClr val="F79B1A"/>
            </a:solidFill>
            <a:ln w="25400">
              <a:solidFill>
                <a:srgbClr val="000000"/>
              </a:solidFill>
            </a:ln>
          </c:spPr>
          <c:invertIfNegative val="0"/>
          <c:dLbls>
            <c:dLbl>
              <c:idx val="0"/>
              <c:tx>
                <c:rich>
                  <a:bodyPr/>
                  <a:lstStyle/>
                  <a:p>
                    <a:r>
                      <a:rPr lang="en-US" dirty="0"/>
                      <a:t>41 %</a:t>
                    </a:r>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52F8-4950-951C-E9DE0F0DA70F}"/>
                </c:ext>
              </c:extLst>
            </c:dLbl>
            <c:dLbl>
              <c:idx val="1"/>
              <c:tx>
                <c:rich>
                  <a:bodyPr/>
                  <a:lstStyle/>
                  <a:p>
                    <a:r>
                      <a:rPr lang="en-US" dirty="0"/>
                      <a:t>40 %</a:t>
                    </a:r>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52F8-4950-951C-E9DE0F0DA70F}"/>
                </c:ext>
              </c:extLst>
            </c:dLbl>
            <c:dLbl>
              <c:idx val="2"/>
              <c:tx>
                <c:rich>
                  <a:bodyPr/>
                  <a:lstStyle/>
                  <a:p>
                    <a:r>
                      <a:rPr lang="en-US" dirty="0"/>
                      <a:t>12 %</a:t>
                    </a:r>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52F8-4950-951C-E9DE0F0DA70F}"/>
                </c:ext>
              </c:extLst>
            </c:dLbl>
            <c:dLbl>
              <c:idx val="3"/>
              <c:tx>
                <c:rich>
                  <a:bodyPr/>
                  <a:lstStyle/>
                  <a:p>
                    <a:r>
                      <a:rPr lang="en-US" dirty="0"/>
                      <a:t>7 %</a:t>
                    </a:r>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52F8-4950-951C-E9DE0F0DA70F}"/>
                </c:ext>
              </c:extLst>
            </c:dLbl>
            <c:spPr>
              <a:noFill/>
              <a:ln>
                <a:noFill/>
              </a:ln>
              <a:effectLst/>
            </c:spPr>
            <c:txPr>
              <a:bodyPr wrap="square" lIns="38100" tIns="19050" rIns="38100" bIns="19050" anchor="ctr">
                <a:spAutoFit/>
              </a:bodyPr>
              <a:lstStyle/>
              <a:p>
                <a:pPr>
                  <a:defRPr smtId="4294967295">
                    <a:latin typeface="Arial" panose="020B0604020202020204" pitchFamily="34" charset="0"/>
                    <a:cs typeface="Arial" panose="020B0604020202020204" pitchFamily="34" charset="0"/>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Sheet1!$A$2:$A$5</c:f>
              <c:strCache>
                <c:ptCount val="4"/>
                <c:pt idx="0">
                  <c:v>Moins de 2 semaines</c:v>
                </c:pt>
                <c:pt idx="1">
                  <c:v>De 2 semaines à moins de 2 mois</c:v>
                </c:pt>
                <c:pt idx="2">
                  <c:v>De 2 mois à moins de 6 mois</c:v>
                </c:pt>
                <c:pt idx="3">
                  <c:v>6 mois ou plus</c:v>
                </c:pt>
              </c:strCache>
            </c:strRef>
          </c:cat>
          <c:val>
            <c:numRef>
              <c:f>Sheet1!$C$2:$C$5</c:f>
              <c:numCache>
                <c:formatCode>0%</c:formatCode>
                <c:ptCount val="4"/>
                <c:pt idx="0">
                  <c:v>0.41</c:v>
                </c:pt>
                <c:pt idx="1">
                  <c:v>0.4</c:v>
                </c:pt>
                <c:pt idx="2">
                  <c:v>0.12</c:v>
                </c:pt>
                <c:pt idx="3">
                  <c:v>7.0000000000000007E-2</c:v>
                </c:pt>
              </c:numCache>
            </c:numRef>
          </c:val>
          <c:extLst>
            <c:ext xmlns:c16="http://schemas.microsoft.com/office/drawing/2014/chart" uri="{C3380CC4-5D6E-409C-BE32-E72D297353CC}">
              <c16:uniqueId val="{00000001-AEE1-4AB4-9D15-FFFDAC66EA0D}"/>
            </c:ext>
          </c:extLst>
        </c:ser>
        <c:dLbls>
          <c:showLegendKey val="0"/>
          <c:showVal val="0"/>
          <c:showCatName val="0"/>
          <c:showSerName val="0"/>
          <c:showPercent val="0"/>
          <c:showBubbleSize val="0"/>
        </c:dLbls>
        <c:gapWidth val="50"/>
        <c:axId val="890655808"/>
        <c:axId val="890656984"/>
      </c:barChart>
      <c:catAx>
        <c:axId val="890655808"/>
        <c:scaling>
          <c:orientation val="maxMin"/>
        </c:scaling>
        <c:delete val="0"/>
        <c:axPos val="l"/>
        <c:numFmt formatCode="General" sourceLinked="1"/>
        <c:majorTickMark val="none"/>
        <c:minorTickMark val="none"/>
        <c:tickLblPos val="nextTo"/>
        <c:spPr>
          <a:ln>
            <a:noFill/>
          </a:ln>
        </c:spPr>
        <c:txPr>
          <a:bodyPr/>
          <a:lstStyle/>
          <a:p>
            <a:pPr>
              <a:defRPr smtId="4294967295">
                <a:latin typeface="Arial" panose="020B0604020202020204" pitchFamily="34" charset="0"/>
                <a:cs typeface="Arial" panose="020B0604020202020204" pitchFamily="34" charset="0"/>
              </a:defRPr>
            </a:pPr>
            <a:endParaRPr lang="en-US"/>
          </a:p>
        </c:txPr>
        <c:crossAx val="890656984"/>
        <c:crosses val="autoZero"/>
        <c:auto val="0"/>
        <c:lblAlgn val="ctr"/>
        <c:lblOffset val="100"/>
        <c:noMultiLvlLbl val="0"/>
      </c:catAx>
      <c:valAx>
        <c:axId val="890656984"/>
        <c:scaling>
          <c:orientation val="minMax"/>
          <c:max val="0.9"/>
          <c:min val="0"/>
        </c:scaling>
        <c:delete val="1"/>
        <c:axPos val="t"/>
        <c:numFmt formatCode="0%" sourceLinked="1"/>
        <c:majorTickMark val="out"/>
        <c:minorTickMark val="none"/>
        <c:tickLblPos val="nextTo"/>
        <c:crossAx val="890655808"/>
        <c:crosses val="autoZero"/>
        <c:crossBetween val="between"/>
        <c:majorUnit val="0.1"/>
      </c:valAx>
      <c:spPr>
        <a:noFill/>
        <a:ln w="25377">
          <a:noFill/>
        </a:ln>
      </c:spPr>
    </c:plotArea>
    <c:legend>
      <c:legendPos val="r"/>
      <c:layout>
        <c:manualLayout>
          <c:xMode val="edge"/>
          <c:yMode val="edge"/>
          <c:x val="0.61658617958099549"/>
          <c:y val="0.8224522970190391"/>
          <c:w val="0.2448602020740509"/>
          <c:h val="0.1257578432559967"/>
        </c:manualLayout>
      </c:layout>
      <c:overlay val="0"/>
      <c:txPr>
        <a:bodyPr/>
        <a:lstStyle/>
        <a:p>
          <a:pPr>
            <a:defRPr smtId="4294967295">
              <a:latin typeface="Arial" panose="020B0604020202020204" pitchFamily="34" charset="0"/>
              <a:cs typeface="Arial" panose="020B0604020202020204" pitchFamily="34" charset="0"/>
            </a:defRPr>
          </a:pPr>
          <a:endParaRPr lang="en-US"/>
        </a:p>
      </c:txPr>
    </c:legend>
    <c:plotVisOnly val="1"/>
    <c:dispBlanksAs val="gap"/>
    <c:showDLblsOverMax val="0"/>
  </c:chart>
  <c:spPr>
    <a:noFill/>
  </c:spPr>
  <c:txPr>
    <a:bodyPr/>
    <a:lstStyle/>
    <a:p>
      <a:pPr>
        <a:defRPr sz="1600" smtId="4294967295">
          <a:latin typeface="Montserrat"/>
          <a:ea typeface="Verdana" panose="020B0604030504040204" pitchFamily="34" charset="0"/>
          <a:cs typeface="Verdana" panose="020B0604030504040204" pitchFamily="34" charset="0"/>
        </a:defRPr>
      </a:pPr>
      <a:endParaRPr lang="en-US"/>
    </a:p>
  </c:txPr>
  <c:externalData r:id="rId2">
    <c:autoUpdate val="0"/>
  </c:externalData>
  <c:userShapes r:id="rId3"/>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marL="0" marR="0" lvl="0" indent="0" algn="ctr" defTabSz="914400" rtl="0" eaLnBrk="1" fontAlgn="auto" latinLnBrk="0" hangingPunct="1">
              <a:lnSpc>
                <a:spcPct val="100000"/>
              </a:lnSpc>
              <a:spcBef>
                <a:spcPts val="0"/>
              </a:spcBef>
              <a:spcAft>
                <a:spcPts val="0"/>
              </a:spcAft>
              <a:buClrTx/>
              <a:buSzTx/>
              <a:buFontTx/>
              <a:buNone/>
              <a:tabLst/>
              <a:defRPr sz="2160" b="1" i="0" u="none" strike="noStrike" kern="1200" baseline="0">
                <a:solidFill>
                  <a:prstClr val="black"/>
                </a:solidFill>
                <a:latin typeface="Montserrat" panose="00000500000000000000"/>
                <a:ea typeface="+mn-ea"/>
                <a:cs typeface="+mn-cs"/>
              </a:defRPr>
            </a:pPr>
            <a:r>
              <a:rPr lang="fr-CA" sz="1800" b="1" noProof="0" dirty="0">
                <a:solidFill>
                  <a:srgbClr val="4F2684"/>
                </a:solidFill>
                <a:effectLst/>
                <a:latin typeface="Arial" panose="020B0604020202020204" pitchFamily="34" charset="0"/>
                <a:cs typeface="Arial" panose="020B0604020202020204" pitchFamily="34" charset="0"/>
              </a:rPr>
              <a:t>Nombre</a:t>
            </a:r>
            <a:r>
              <a:rPr lang="fr-CA" sz="1800" b="1" baseline="0" noProof="0" dirty="0">
                <a:solidFill>
                  <a:srgbClr val="4F2684"/>
                </a:solidFill>
                <a:effectLst/>
                <a:latin typeface="Arial" panose="020B0604020202020204" pitchFamily="34" charset="0"/>
                <a:cs typeface="Arial" panose="020B0604020202020204" pitchFamily="34" charset="0"/>
              </a:rPr>
              <a:t> de demandes traitées par les superviseurs au cours de 3 dernières années</a:t>
            </a:r>
            <a:endParaRPr lang="fr-CA" sz="1800" noProof="0" dirty="0">
              <a:solidFill>
                <a:srgbClr val="4F2684"/>
              </a:solidFill>
              <a:effectLst/>
              <a:latin typeface="Arial" panose="020B0604020202020204" pitchFamily="34" charset="0"/>
              <a:cs typeface="Arial" panose="020B0604020202020204" pitchFamily="34" charset="0"/>
            </a:endParaRPr>
          </a:p>
        </c:rich>
      </c:tx>
      <c:layout>
        <c:manualLayout>
          <c:xMode val="edge"/>
          <c:yMode val="edge"/>
          <c:x val="0.17442311798917207"/>
          <c:y val="0"/>
        </c:manualLayout>
      </c:layout>
      <c:overlay val="0"/>
    </c:title>
    <c:autoTitleDeleted val="0"/>
    <c:plotArea>
      <c:layout>
        <c:manualLayout>
          <c:layoutTarget val="inner"/>
          <c:xMode val="edge"/>
          <c:yMode val="edge"/>
          <c:x val="4.2035160862994456E-2"/>
          <c:y val="0.20301277393097958"/>
          <c:w val="0.93199957084029394"/>
          <c:h val="0.59568283602395788"/>
        </c:manualLayout>
      </c:layout>
      <c:barChart>
        <c:barDir val="col"/>
        <c:grouping val="clustered"/>
        <c:varyColors val="0"/>
        <c:ser>
          <c:idx val="0"/>
          <c:order val="0"/>
          <c:tx>
            <c:strRef>
              <c:f>Sheet1!$B$1</c:f>
              <c:strCache>
                <c:ptCount val="1"/>
                <c:pt idx="0">
                  <c:v>#</c:v>
                </c:pt>
              </c:strCache>
            </c:strRef>
          </c:tx>
          <c:spPr>
            <a:solidFill>
              <a:schemeClr val="accent1"/>
            </a:solidFill>
            <a:ln w="28575">
              <a:solidFill>
                <a:srgbClr val="000000"/>
              </a:solidFill>
            </a:ln>
            <a:effectLst/>
          </c:spPr>
          <c:invertIfNegative val="0"/>
          <c:dPt>
            <c:idx val="0"/>
            <c:invertIfNegative val="0"/>
            <c:bubble3D val="0"/>
            <c:extLst>
              <c:ext xmlns:c16="http://schemas.microsoft.com/office/drawing/2014/chart" uri="{C3380CC4-5D6E-409C-BE32-E72D297353CC}">
                <c16:uniqueId val="{00000000-B853-4AE1-97B6-DAC59DBEF1AC}"/>
              </c:ext>
            </c:extLst>
          </c:dPt>
          <c:dPt>
            <c:idx val="1"/>
            <c:invertIfNegative val="0"/>
            <c:bubble3D val="0"/>
            <c:extLst>
              <c:ext xmlns:c16="http://schemas.microsoft.com/office/drawing/2014/chart" uri="{C3380CC4-5D6E-409C-BE32-E72D297353CC}">
                <c16:uniqueId val="{00000001-B853-4AE1-97B6-DAC59DBEF1AC}"/>
              </c:ext>
            </c:extLst>
          </c:dPt>
          <c:dPt>
            <c:idx val="2"/>
            <c:invertIfNegative val="0"/>
            <c:bubble3D val="0"/>
            <c:extLst>
              <c:ext xmlns:c16="http://schemas.microsoft.com/office/drawing/2014/chart" uri="{C3380CC4-5D6E-409C-BE32-E72D297353CC}">
                <c16:uniqueId val="{00000002-B853-4AE1-97B6-DAC59DBEF1AC}"/>
              </c:ext>
            </c:extLst>
          </c:dPt>
          <c:dPt>
            <c:idx val="3"/>
            <c:invertIfNegative val="0"/>
            <c:bubble3D val="0"/>
            <c:extLst>
              <c:ext xmlns:c16="http://schemas.microsoft.com/office/drawing/2014/chart" uri="{C3380CC4-5D6E-409C-BE32-E72D297353CC}">
                <c16:uniqueId val="{00000003-B853-4AE1-97B6-DAC59DBEF1AC}"/>
              </c:ext>
            </c:extLst>
          </c:dPt>
          <c:dPt>
            <c:idx val="4"/>
            <c:invertIfNegative val="0"/>
            <c:bubble3D val="0"/>
            <c:extLst>
              <c:ext xmlns:c16="http://schemas.microsoft.com/office/drawing/2014/chart" uri="{C3380CC4-5D6E-409C-BE32-E72D297353CC}">
                <c16:uniqueId val="{00000004-B853-4AE1-97B6-DAC59DBEF1AC}"/>
              </c:ext>
            </c:extLst>
          </c:dPt>
          <c:dPt>
            <c:idx val="6"/>
            <c:invertIfNegative val="0"/>
            <c:bubble3D val="0"/>
            <c:extLst>
              <c:ext xmlns:c16="http://schemas.microsoft.com/office/drawing/2014/chart" uri="{C3380CC4-5D6E-409C-BE32-E72D297353CC}">
                <c16:uniqueId val="{00000005-B853-4AE1-97B6-DAC59DBEF1AC}"/>
              </c:ext>
            </c:extLst>
          </c:dPt>
          <c:dPt>
            <c:idx val="7"/>
            <c:invertIfNegative val="0"/>
            <c:bubble3D val="0"/>
            <c:extLst>
              <c:ext xmlns:c16="http://schemas.microsoft.com/office/drawing/2014/chart" uri="{C3380CC4-5D6E-409C-BE32-E72D297353CC}">
                <c16:uniqueId val="{00000006-B853-4AE1-97B6-DAC59DBEF1AC}"/>
              </c:ext>
            </c:extLst>
          </c:dPt>
          <c:dPt>
            <c:idx val="8"/>
            <c:invertIfNegative val="0"/>
            <c:bubble3D val="0"/>
            <c:extLst>
              <c:ext xmlns:c16="http://schemas.microsoft.com/office/drawing/2014/chart" uri="{C3380CC4-5D6E-409C-BE32-E72D297353CC}">
                <c16:uniqueId val="{00000007-B853-4AE1-97B6-DAC59DBEF1AC}"/>
              </c:ext>
            </c:extLst>
          </c:dPt>
          <c:dPt>
            <c:idx val="9"/>
            <c:invertIfNegative val="0"/>
            <c:bubble3D val="0"/>
            <c:extLst>
              <c:ext xmlns:c16="http://schemas.microsoft.com/office/drawing/2014/chart" uri="{C3380CC4-5D6E-409C-BE32-E72D297353CC}">
                <c16:uniqueId val="{00000008-B853-4AE1-97B6-DAC59DBEF1AC}"/>
              </c:ext>
            </c:extLst>
          </c:dPt>
          <c:dPt>
            <c:idx val="10"/>
            <c:invertIfNegative val="0"/>
            <c:bubble3D val="0"/>
            <c:extLst>
              <c:ext xmlns:c16="http://schemas.microsoft.com/office/drawing/2014/chart" uri="{C3380CC4-5D6E-409C-BE32-E72D297353CC}">
                <c16:uniqueId val="{00000009-B853-4AE1-97B6-DAC59DBEF1AC}"/>
              </c:ext>
            </c:extLst>
          </c:dPt>
          <c:dPt>
            <c:idx val="11"/>
            <c:invertIfNegative val="0"/>
            <c:bubble3D val="0"/>
            <c:extLst>
              <c:ext xmlns:c16="http://schemas.microsoft.com/office/drawing/2014/chart" uri="{C3380CC4-5D6E-409C-BE32-E72D297353CC}">
                <c16:uniqueId val="{0000000A-B853-4AE1-97B6-DAC59DBEF1AC}"/>
              </c:ext>
            </c:extLst>
          </c:dPt>
          <c:dPt>
            <c:idx val="12"/>
            <c:invertIfNegative val="0"/>
            <c:bubble3D val="0"/>
            <c:extLst>
              <c:ext xmlns:c16="http://schemas.microsoft.com/office/drawing/2014/chart" uri="{C3380CC4-5D6E-409C-BE32-E72D297353CC}">
                <c16:uniqueId val="{0000000B-B853-4AE1-97B6-DAC59DBEF1AC}"/>
              </c:ext>
            </c:extLst>
          </c:dPt>
          <c:dPt>
            <c:idx val="13"/>
            <c:invertIfNegative val="0"/>
            <c:bubble3D val="0"/>
            <c:extLst>
              <c:ext xmlns:c16="http://schemas.microsoft.com/office/drawing/2014/chart" uri="{C3380CC4-5D6E-409C-BE32-E72D297353CC}">
                <c16:uniqueId val="{0000000C-B853-4AE1-97B6-DAC59DBEF1AC}"/>
              </c:ext>
            </c:extLst>
          </c:dPt>
          <c:dLbls>
            <c:dLbl>
              <c:idx val="0"/>
              <c:tx>
                <c:rich>
                  <a:bodyPr/>
                  <a:lstStyle/>
                  <a:p>
                    <a:r>
                      <a:rPr lang="en-US" dirty="0"/>
                      <a:t>22 %</a:t>
                    </a:r>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B853-4AE1-97B6-DAC59DBEF1AC}"/>
                </c:ext>
              </c:extLst>
            </c:dLbl>
            <c:dLbl>
              <c:idx val="1"/>
              <c:tx>
                <c:rich>
                  <a:bodyPr/>
                  <a:lstStyle/>
                  <a:p>
                    <a:r>
                      <a:rPr lang="en-US" dirty="0"/>
                      <a:t>41 %</a:t>
                    </a:r>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B853-4AE1-97B6-DAC59DBEF1AC}"/>
                </c:ext>
              </c:extLst>
            </c:dLbl>
            <c:dLbl>
              <c:idx val="2"/>
              <c:tx>
                <c:rich>
                  <a:bodyPr/>
                  <a:lstStyle/>
                  <a:p>
                    <a:r>
                      <a:rPr lang="en-US" dirty="0"/>
                      <a:t>25 %</a:t>
                    </a:r>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B853-4AE1-97B6-DAC59DBEF1AC}"/>
                </c:ext>
              </c:extLst>
            </c:dLbl>
            <c:dLbl>
              <c:idx val="3"/>
              <c:tx>
                <c:rich>
                  <a:bodyPr/>
                  <a:lstStyle/>
                  <a:p>
                    <a:r>
                      <a:rPr lang="en-US" dirty="0"/>
                      <a:t>6 %</a:t>
                    </a:r>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B853-4AE1-97B6-DAC59DBEF1AC}"/>
                </c:ext>
              </c:extLst>
            </c:dLbl>
            <c:dLbl>
              <c:idx val="4"/>
              <c:tx>
                <c:rich>
                  <a:bodyPr/>
                  <a:lstStyle/>
                  <a:p>
                    <a:r>
                      <a:rPr lang="en-US" dirty="0"/>
                      <a:t>6 %</a:t>
                    </a:r>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B853-4AE1-97B6-DAC59DBEF1AC}"/>
                </c:ext>
              </c:extLst>
            </c:dLbl>
            <c:spPr>
              <a:noFill/>
              <a:ln>
                <a:noFill/>
              </a:ln>
              <a:effectLst/>
            </c:spPr>
            <c:txPr>
              <a:bodyPr rot="0" vert="horz"/>
              <a:lstStyle/>
              <a:p>
                <a:pPr>
                  <a:defRPr sz="1600" b="1">
                    <a:solidFill>
                      <a:srgbClr val="4F2684"/>
                    </a:solidFill>
                    <a:latin typeface="Arial" panose="020B0604020202020204" pitchFamily="34" charset="0"/>
                    <a:cs typeface="Arial" panose="020B0604020202020204" pitchFamily="34" charset="0"/>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Aucune demande</c:v>
                </c:pt>
                <c:pt idx="1">
                  <c:v>1 à 2 demandes</c:v>
                </c:pt>
                <c:pt idx="2">
                  <c:v>3 à 5 demandes</c:v>
                </c:pt>
                <c:pt idx="3">
                  <c:v>6 à 10 demandes</c:v>
                </c:pt>
                <c:pt idx="4">
                  <c:v>Plus de 10 demandes</c:v>
                </c:pt>
              </c:strCache>
            </c:strRef>
          </c:cat>
          <c:val>
            <c:numRef>
              <c:f>Sheet1!$B$2:$B$6</c:f>
              <c:numCache>
                <c:formatCode>0%</c:formatCode>
                <c:ptCount val="5"/>
                <c:pt idx="0">
                  <c:v>0.22</c:v>
                </c:pt>
                <c:pt idx="1">
                  <c:v>0.41</c:v>
                </c:pt>
                <c:pt idx="2">
                  <c:v>0.25</c:v>
                </c:pt>
                <c:pt idx="3">
                  <c:v>0.06</c:v>
                </c:pt>
                <c:pt idx="4">
                  <c:v>0.06</c:v>
                </c:pt>
              </c:numCache>
            </c:numRef>
          </c:val>
          <c:extLst>
            <c:ext xmlns:c16="http://schemas.microsoft.com/office/drawing/2014/chart" uri="{C3380CC4-5D6E-409C-BE32-E72D297353CC}">
              <c16:uniqueId val="{0000000D-B853-4AE1-97B6-DAC59DBEF1AC}"/>
            </c:ext>
          </c:extLst>
        </c:ser>
        <c:dLbls>
          <c:showLegendKey val="0"/>
          <c:showVal val="0"/>
          <c:showCatName val="0"/>
          <c:showSerName val="0"/>
          <c:showPercent val="0"/>
          <c:showBubbleSize val="0"/>
        </c:dLbls>
        <c:gapWidth val="50"/>
        <c:axId val="890657376"/>
        <c:axId val="890656592"/>
      </c:barChart>
      <c:catAx>
        <c:axId val="890657376"/>
        <c:scaling>
          <c:orientation val="minMax"/>
        </c:scaling>
        <c:delete val="0"/>
        <c:axPos val="b"/>
        <c:numFmt formatCode="General" sourceLinked="1"/>
        <c:majorTickMark val="none"/>
        <c:minorTickMark val="none"/>
        <c:tickLblPos val="nextTo"/>
        <c:spPr>
          <a:noFill/>
          <a:ln w="9525" cap="flat" cmpd="sng" algn="ctr">
            <a:noFill/>
            <a:round/>
          </a:ln>
          <a:effectLst/>
        </c:spPr>
        <c:txPr>
          <a:bodyPr rot="-60000000" vert="horz"/>
          <a:lstStyle/>
          <a:p>
            <a:pPr>
              <a:defRPr sz="1500">
                <a:solidFill>
                  <a:srgbClr val="4F2684"/>
                </a:solidFill>
                <a:latin typeface="Arial" panose="020B0604020202020204" pitchFamily="34" charset="0"/>
                <a:cs typeface="Arial" panose="020B0604020202020204" pitchFamily="34" charset="0"/>
              </a:defRPr>
            </a:pPr>
            <a:endParaRPr lang="en-US"/>
          </a:p>
        </c:txPr>
        <c:crossAx val="890656592"/>
        <c:crosses val="autoZero"/>
        <c:auto val="1"/>
        <c:lblAlgn val="ctr"/>
        <c:lblOffset val="100"/>
        <c:noMultiLvlLbl val="0"/>
      </c:catAx>
      <c:valAx>
        <c:axId val="890656592"/>
        <c:scaling>
          <c:orientation val="minMax"/>
        </c:scaling>
        <c:delete val="1"/>
        <c:axPos val="l"/>
        <c:numFmt formatCode="0%" sourceLinked="1"/>
        <c:majorTickMark val="none"/>
        <c:minorTickMark val="none"/>
        <c:tickLblPos val="nextTo"/>
        <c:crossAx val="890657376"/>
        <c:crosses val="autoZero"/>
        <c:crossBetween val="between"/>
      </c:valAx>
      <c:spPr>
        <a:noFill/>
        <a:ln>
          <a:noFill/>
        </a:ln>
        <a:effectLst/>
      </c:spPr>
    </c:plotArea>
    <c:plotVisOnly val="1"/>
    <c:dispBlanksAs val="gap"/>
    <c:showDLblsOverMax val="0"/>
  </c:chart>
  <c:spPr>
    <a:noFill/>
    <a:ln>
      <a:noFill/>
    </a:ln>
    <a:effectLst/>
  </c:spPr>
  <c:txPr>
    <a:bodyPr/>
    <a:lstStyle/>
    <a:p>
      <a:pPr>
        <a:defRPr sz="1800">
          <a:latin typeface="Montserrat" panose="00000500000000000000"/>
        </a:defRPr>
      </a:pPr>
      <a:endParaRPr lang="en-US"/>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a:lstStyle/>
          <a:p>
            <a:pPr>
              <a:defRPr/>
            </a:pPr>
            <a:r>
              <a:rPr lang="fr-CA" sz="1700" b="1" i="0" u="none" strike="noStrike" baseline="0" dirty="0">
                <a:effectLst/>
              </a:rPr>
              <a:t>Premier point de contact des superviseurs </a:t>
            </a:r>
            <a:endParaRPr lang="en-CA" sz="1700" b="1" dirty="0"/>
          </a:p>
        </c:rich>
      </c:tx>
      <c:layout>
        <c:manualLayout>
          <c:xMode val="edge"/>
          <c:yMode val="edge"/>
          <c:x val="0.17316429951506543"/>
          <c:y val="0"/>
        </c:manualLayout>
      </c:layout>
      <c:overlay val="0"/>
    </c:title>
    <c:autoTitleDeleted val="0"/>
    <c:plotArea>
      <c:layout>
        <c:manualLayout>
          <c:layoutTarget val="inner"/>
          <c:xMode val="edge"/>
          <c:yMode val="edge"/>
          <c:x val="0.45827972888946533"/>
          <c:y val="0.11740124970674515"/>
          <c:w val="0.54172027111053467"/>
          <c:h val="0.86451810598373413"/>
        </c:manualLayout>
      </c:layout>
      <c:barChart>
        <c:barDir val="bar"/>
        <c:grouping val="clustered"/>
        <c:varyColors val="0"/>
        <c:ser>
          <c:idx val="0"/>
          <c:order val="0"/>
          <c:tx>
            <c:strRef>
              <c:f>Sheet1!$B$1</c:f>
              <c:strCache>
                <c:ptCount val="1"/>
                <c:pt idx="0">
                  <c:v>Column2</c:v>
                </c:pt>
              </c:strCache>
            </c:strRef>
          </c:tx>
          <c:spPr>
            <a:solidFill>
              <a:srgbClr val="F79B1A"/>
            </a:solidFill>
            <a:ln w="25400">
              <a:solidFill>
                <a:srgbClr val="000000"/>
              </a:solidFill>
            </a:ln>
          </c:spPr>
          <c:invertIfNegative val="0"/>
          <c:dLbls>
            <c:dLbl>
              <c:idx val="0"/>
              <c:tx>
                <c:rich>
                  <a:bodyPr/>
                  <a:lstStyle/>
                  <a:p>
                    <a:r>
                      <a:rPr lang="en-US" dirty="0"/>
                      <a:t>38 %</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8B5E-44BB-81EF-2D583AEB6188}"/>
                </c:ext>
              </c:extLst>
            </c:dLbl>
            <c:dLbl>
              <c:idx val="1"/>
              <c:tx>
                <c:rich>
                  <a:bodyPr/>
                  <a:lstStyle/>
                  <a:p>
                    <a:r>
                      <a:rPr lang="en-US" dirty="0"/>
                      <a:t>19 %</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8B5E-44BB-81EF-2D583AEB6188}"/>
                </c:ext>
              </c:extLst>
            </c:dLbl>
            <c:dLbl>
              <c:idx val="2"/>
              <c:tx>
                <c:rich>
                  <a:bodyPr/>
                  <a:lstStyle/>
                  <a:p>
                    <a:r>
                      <a:rPr lang="en-US" dirty="0"/>
                      <a:t>11</a:t>
                    </a:r>
                    <a:r>
                      <a:rPr lang="en-US" baseline="0" dirty="0"/>
                      <a:t> %</a:t>
                    </a:r>
                    <a:endParaRPr lang="en-US" dirty="0"/>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8B5E-44BB-81EF-2D583AEB6188}"/>
                </c:ext>
              </c:extLst>
            </c:dLbl>
            <c:dLbl>
              <c:idx val="3"/>
              <c:tx>
                <c:rich>
                  <a:bodyPr/>
                  <a:lstStyle/>
                  <a:p>
                    <a:r>
                      <a:rPr lang="en-US" dirty="0"/>
                      <a:t>9 %</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8B5E-44BB-81EF-2D583AEB6188}"/>
                </c:ext>
              </c:extLst>
            </c:dLbl>
            <c:dLbl>
              <c:idx val="4"/>
              <c:tx>
                <c:rich>
                  <a:bodyPr/>
                  <a:lstStyle/>
                  <a:p>
                    <a:r>
                      <a:rPr lang="en-US" dirty="0"/>
                      <a:t>7 %</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8B5E-44BB-81EF-2D583AEB6188}"/>
                </c:ext>
              </c:extLst>
            </c:dLbl>
            <c:dLbl>
              <c:idx val="5"/>
              <c:tx>
                <c:rich>
                  <a:bodyPr/>
                  <a:lstStyle/>
                  <a:p>
                    <a:r>
                      <a:rPr lang="en-US" dirty="0"/>
                      <a:t>7 %</a:t>
                    </a: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8B5E-44BB-81EF-2D583AEB6188}"/>
                </c:ext>
              </c:extLst>
            </c:dLbl>
            <c:dLbl>
              <c:idx val="6"/>
              <c:tx>
                <c:rich>
                  <a:bodyPr/>
                  <a:lstStyle/>
                  <a:p>
                    <a:r>
                      <a:rPr lang="en-US" dirty="0"/>
                      <a:t>3</a:t>
                    </a:r>
                    <a:r>
                      <a:rPr lang="en-US" baseline="0" dirty="0"/>
                      <a:t> %</a:t>
                    </a:r>
                    <a:endParaRPr lang="en-US" dirty="0"/>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8B5E-44BB-81EF-2D583AEB6188}"/>
                </c:ext>
              </c:extLst>
            </c:dLbl>
            <c:spPr>
              <a:noFill/>
              <a:ln>
                <a:noFill/>
              </a:ln>
              <a:effectLst/>
            </c:spPr>
            <c:txPr>
              <a:bodyPr wrap="square" lIns="38100" tIns="19050" rIns="38100" bIns="19050" anchor="ctr">
                <a:spAutoFit/>
              </a:bodyPr>
              <a:lstStyle/>
              <a:p>
                <a:pPr>
                  <a:defRPr smtId="4294967295">
                    <a:latin typeface="Arial" panose="020B0604020202020204" pitchFamily="34" charset="0"/>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Sheet1!$A$2:$A$8</c:f>
              <c:strCache>
                <c:ptCount val="7"/>
                <c:pt idx="0">
                  <c:v>Conseiller en relations de travail</c:v>
                </c:pt>
                <c:pt idx="1">
                  <c:v>Conseiller en ressources humaines</c:v>
                </c:pt>
                <c:pt idx="2">
                  <c:v>Conseiller en santé et sécurité au travail</c:v>
                </c:pt>
                <c:pt idx="3">
                  <c:v>Gestion des installations</c:v>
                </c:pt>
                <c:pt idx="4">
                  <c:v>Conseiller en gestion des handicaps </c:v>
                </c:pt>
                <c:pt idx="5">
                  <c:v>Gestionnaire, directeur ou superviseur</c:v>
                </c:pt>
                <c:pt idx="6">
                  <c:v>Service des TI du ministère</c:v>
                </c:pt>
              </c:strCache>
            </c:strRef>
          </c:cat>
          <c:val>
            <c:numRef>
              <c:f>Sheet1!$B$2:$B$8</c:f>
              <c:numCache>
                <c:formatCode>0%</c:formatCode>
                <c:ptCount val="7"/>
                <c:pt idx="0">
                  <c:v>0.37934968625213922</c:v>
                </c:pt>
                <c:pt idx="1">
                  <c:v>0.18938961779806046</c:v>
                </c:pt>
                <c:pt idx="2">
                  <c:v>0.11237877923559612</c:v>
                </c:pt>
                <c:pt idx="3">
                  <c:v>8.7849401026811172E-2</c:v>
                </c:pt>
                <c:pt idx="4">
                  <c:v>7.0735881346263546E-2</c:v>
                </c:pt>
                <c:pt idx="5">
                  <c:v>6.674272675413577E-2</c:v>
                </c:pt>
                <c:pt idx="6">
                  <c:v>2.6240730176839699E-2</c:v>
                </c:pt>
              </c:numCache>
            </c:numRef>
          </c:val>
          <c:extLst>
            <c:ext xmlns:c16="http://schemas.microsoft.com/office/drawing/2014/chart" uri="{C3380CC4-5D6E-409C-BE32-E72D297353CC}">
              <c16:uniqueId val="{00000003-2672-4180-824C-469AB00266CD}"/>
            </c:ext>
          </c:extLst>
        </c:ser>
        <c:dLbls>
          <c:showLegendKey val="0"/>
          <c:showVal val="0"/>
          <c:showCatName val="0"/>
          <c:showSerName val="0"/>
          <c:showPercent val="0"/>
          <c:showBubbleSize val="0"/>
        </c:dLbls>
        <c:gapWidth val="55"/>
        <c:axId val="890656200"/>
        <c:axId val="890660904"/>
      </c:barChart>
      <c:catAx>
        <c:axId val="890656200"/>
        <c:scaling>
          <c:orientation val="maxMin"/>
        </c:scaling>
        <c:delete val="0"/>
        <c:axPos val="l"/>
        <c:numFmt formatCode="General" sourceLinked="1"/>
        <c:majorTickMark val="out"/>
        <c:minorTickMark val="none"/>
        <c:tickLblPos val="nextTo"/>
        <c:spPr>
          <a:ln>
            <a:noFill/>
          </a:ln>
        </c:spPr>
        <c:crossAx val="890660904"/>
        <c:crosses val="autoZero"/>
        <c:auto val="0"/>
        <c:lblAlgn val="ctr"/>
        <c:lblOffset val="100"/>
        <c:noMultiLvlLbl val="0"/>
      </c:catAx>
      <c:valAx>
        <c:axId val="890660904"/>
        <c:scaling>
          <c:orientation val="minMax"/>
          <c:max val="0.5"/>
        </c:scaling>
        <c:delete val="1"/>
        <c:axPos val="t"/>
        <c:numFmt formatCode="0%" sourceLinked="1"/>
        <c:majorTickMark val="out"/>
        <c:minorTickMark val="none"/>
        <c:tickLblPos val="nextTo"/>
        <c:crossAx val="890656200"/>
        <c:crosses val="autoZero"/>
        <c:crossBetween val="between"/>
      </c:valAx>
      <c:spPr>
        <a:noFill/>
        <a:ln w="25377">
          <a:noFill/>
        </a:ln>
      </c:spPr>
    </c:plotArea>
    <c:plotVisOnly val="1"/>
    <c:dispBlanksAs val="gap"/>
    <c:showDLblsOverMax val="0"/>
  </c:chart>
  <c:spPr>
    <a:noFill/>
  </c:spPr>
  <c:txPr>
    <a:bodyPr/>
    <a:lstStyle/>
    <a:p>
      <a:pPr>
        <a:defRPr sz="1600" smtId="4294967295">
          <a:latin typeface="Arial" panose="020B0604020202020204" pitchFamily="34" charset="0"/>
          <a:ea typeface="Verdana" panose="020B0604030504040204" pitchFamily="34" charset="0"/>
          <a:cs typeface="Arial" panose="020B0604020202020204" pitchFamily="34" charset="0"/>
        </a:defRPr>
      </a:pPr>
      <a:endParaRPr lang="en-US"/>
    </a:p>
  </c:txPr>
  <c:externalData r:id="rId2">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00" b="1" i="0" u="none" strike="noStrike" kern="1200" spc="0" baseline="0">
                <a:solidFill>
                  <a:schemeClr val="accent1"/>
                </a:solidFill>
                <a:latin typeface="Montserrat"/>
                <a:ea typeface="+mn-ea"/>
                <a:cs typeface="+mn-cs"/>
              </a:defRPr>
            </a:pPr>
            <a:r>
              <a:rPr lang="fr-CA" sz="1700" b="1" i="0" noProof="0" dirty="0">
                <a:solidFill>
                  <a:schemeClr val="accent1"/>
                </a:solidFill>
                <a:latin typeface="Arial" panose="020B0604020202020204" pitchFamily="34" charset="0"/>
                <a:cs typeface="Arial" panose="020B0604020202020204" pitchFamily="34" charset="0"/>
              </a:rPr>
              <a:t>Votre</a:t>
            </a:r>
            <a:r>
              <a:rPr lang="fr-CA" sz="1700" b="1" i="0" baseline="0" noProof="0" dirty="0">
                <a:solidFill>
                  <a:schemeClr val="accent1"/>
                </a:solidFill>
                <a:latin typeface="Arial" panose="020B0604020202020204" pitchFamily="34" charset="0"/>
                <a:cs typeface="Arial" panose="020B0604020202020204" pitchFamily="34" charset="0"/>
              </a:rPr>
              <a:t> employé avait-il une mesure d’adaptation semblable auparavant? (réponses des superviseurs)</a:t>
            </a:r>
            <a:endParaRPr lang="fr-CA" sz="1700" b="1" i="0" noProof="0" dirty="0">
              <a:solidFill>
                <a:schemeClr val="accent1"/>
              </a:solidFill>
              <a:latin typeface="Arial" panose="020B0604020202020204" pitchFamily="34" charset="0"/>
              <a:cs typeface="Arial" panose="020B0604020202020204" pitchFamily="34" charset="0"/>
            </a:endParaRPr>
          </a:p>
        </c:rich>
      </c:tx>
      <c:layout>
        <c:manualLayout>
          <c:xMode val="edge"/>
          <c:yMode val="edge"/>
          <c:x val="0.13231278042653755"/>
          <c:y val="2.2123701103572018E-2"/>
        </c:manualLayout>
      </c:layout>
      <c:overlay val="0"/>
      <c:spPr>
        <a:noFill/>
        <a:ln>
          <a:noFill/>
        </a:ln>
        <a:effectLst/>
      </c:spPr>
    </c:title>
    <c:autoTitleDeleted val="0"/>
    <c:plotArea>
      <c:layout>
        <c:manualLayout>
          <c:layoutTarget val="inner"/>
          <c:xMode val="edge"/>
          <c:yMode val="edge"/>
          <c:x val="0.18306389451026917"/>
          <c:y val="0.22392059862613678"/>
          <c:w val="0.64619404077529907"/>
          <c:h val="0.68115782737731934"/>
        </c:manualLayout>
      </c:layout>
      <c:doughnutChart>
        <c:varyColors val="1"/>
        <c:ser>
          <c:idx val="0"/>
          <c:order val="0"/>
          <c:tx>
            <c:strRef>
              <c:f>Sheet1!$B$1</c:f>
              <c:strCache>
                <c:ptCount val="1"/>
                <c:pt idx="0">
                  <c:v>Column1</c:v>
                </c:pt>
              </c:strCache>
            </c:strRef>
          </c:tx>
          <c:spPr>
            <a:solidFill>
              <a:schemeClr val="accent3"/>
            </a:solidFill>
            <a:ln w="38100">
              <a:solidFill>
                <a:schemeClr val="tx1"/>
              </a:solidFill>
            </a:ln>
          </c:spPr>
          <c:dPt>
            <c:idx val="0"/>
            <c:bubble3D val="0"/>
            <c:spPr>
              <a:solidFill>
                <a:schemeClr val="accent2"/>
              </a:solidFill>
              <a:ln w="38100">
                <a:solidFill>
                  <a:schemeClr val="tx1"/>
                </a:solidFill>
              </a:ln>
              <a:effectLst/>
            </c:spPr>
            <c:extLst>
              <c:ext xmlns:c16="http://schemas.microsoft.com/office/drawing/2014/chart" uri="{C3380CC4-5D6E-409C-BE32-E72D297353CC}">
                <c16:uniqueId val="{00000001-4EEC-4645-86AB-5B41FC868454}"/>
              </c:ext>
            </c:extLst>
          </c:dPt>
          <c:dPt>
            <c:idx val="1"/>
            <c:bubble3D val="0"/>
            <c:spPr>
              <a:solidFill>
                <a:schemeClr val="accent2">
                  <a:lumMod val="60000"/>
                  <a:lumOff val="40000"/>
                </a:schemeClr>
              </a:solidFill>
              <a:ln w="38100">
                <a:solidFill>
                  <a:schemeClr val="tx1"/>
                </a:solidFill>
              </a:ln>
              <a:effectLst/>
            </c:spPr>
            <c:extLst>
              <c:ext xmlns:c16="http://schemas.microsoft.com/office/drawing/2014/chart" uri="{C3380CC4-5D6E-409C-BE32-E72D297353CC}">
                <c16:uniqueId val="{00000003-4EEC-4645-86AB-5B41FC868454}"/>
              </c:ext>
            </c:extLst>
          </c:dPt>
          <c:dPt>
            <c:idx val="2"/>
            <c:bubble3D val="0"/>
            <c:spPr>
              <a:solidFill>
                <a:schemeClr val="bg2"/>
              </a:solidFill>
              <a:ln w="38100">
                <a:solidFill>
                  <a:schemeClr val="tx1"/>
                </a:solidFill>
              </a:ln>
              <a:effectLst/>
            </c:spPr>
            <c:extLst>
              <c:ext xmlns:c16="http://schemas.microsoft.com/office/drawing/2014/chart" uri="{C3380CC4-5D6E-409C-BE32-E72D297353CC}">
                <c16:uniqueId val="{00000005-4EEC-4645-86AB-5B41FC868454}"/>
              </c:ext>
            </c:extLst>
          </c:dPt>
          <c:dPt>
            <c:idx val="3"/>
            <c:bubble3D val="0"/>
            <c:spPr>
              <a:solidFill>
                <a:schemeClr val="accent3"/>
              </a:solidFill>
              <a:ln w="38100">
                <a:solidFill>
                  <a:schemeClr val="tx1"/>
                </a:solidFill>
              </a:ln>
              <a:effectLst/>
            </c:spPr>
            <c:extLst>
              <c:ext xmlns:c16="http://schemas.microsoft.com/office/drawing/2014/chart" uri="{C3380CC4-5D6E-409C-BE32-E72D297353CC}">
                <c16:uniqueId val="{00000007-4EEC-4645-86AB-5B41FC868454}"/>
              </c:ext>
            </c:extLst>
          </c:dPt>
          <c:dLbls>
            <c:dLbl>
              <c:idx val="0"/>
              <c:tx>
                <c:rich>
                  <a:bodyPr/>
                  <a:lstStyle/>
                  <a:p>
                    <a:fld id="{B19235EE-444C-42F4-A163-421E262BD9AF}" type="CATEGORYNAME">
                      <a:rPr lang="en-US"/>
                      <a:pPr/>
                      <a:t>[CATEGORY NAME]</a:t>
                    </a:fld>
                    <a:r>
                      <a:rPr lang="en-US" baseline="0" dirty="0"/>
                      <a:t>
28 %</a:t>
                    </a:r>
                  </a:p>
                </c:rich>
              </c:tx>
              <c:showLegendKey val="0"/>
              <c:showVal val="1"/>
              <c:showCatName val="1"/>
              <c:showSerName val="0"/>
              <c:showPercent val="0"/>
              <c:showBubbleSize val="0"/>
              <c:separator>
</c:separator>
              <c:extLst>
                <c:ext xmlns:c15="http://schemas.microsoft.com/office/drawing/2012/chart" uri="{CE6537A1-D6FC-4f65-9D91-7224C49458BB}">
                  <c15:dlblFieldTable/>
                  <c15:showDataLabelsRange val="0"/>
                </c:ext>
                <c:ext xmlns:c16="http://schemas.microsoft.com/office/drawing/2014/chart" uri="{C3380CC4-5D6E-409C-BE32-E72D297353CC}">
                  <c16:uniqueId val="{00000001-4EEC-4645-86AB-5B41FC868454}"/>
                </c:ext>
              </c:extLst>
            </c:dLbl>
            <c:dLbl>
              <c:idx val="1"/>
              <c:tx>
                <c:rich>
                  <a:bodyPr/>
                  <a:lstStyle/>
                  <a:p>
                    <a:fld id="{A190BE21-9B2D-4D19-9642-BCF631D83E04}" type="CATEGORYNAME">
                      <a:rPr lang="en-US"/>
                      <a:pPr/>
                      <a:t>[CATEGORY NAME]</a:t>
                    </a:fld>
                    <a:r>
                      <a:rPr lang="en-US" baseline="0" dirty="0"/>
                      <a:t>
48 %</a:t>
                    </a:r>
                  </a:p>
                </c:rich>
              </c:tx>
              <c:showLegendKey val="0"/>
              <c:showVal val="1"/>
              <c:showCatName val="1"/>
              <c:showSerName val="0"/>
              <c:showPercent val="0"/>
              <c:showBubbleSize val="0"/>
              <c:separator>
</c:separator>
              <c:extLst>
                <c:ext xmlns:c15="http://schemas.microsoft.com/office/drawing/2012/chart" uri="{CE6537A1-D6FC-4f65-9D91-7224C49458BB}">
                  <c15:dlblFieldTable/>
                  <c15:showDataLabelsRange val="0"/>
                </c:ext>
                <c:ext xmlns:c16="http://schemas.microsoft.com/office/drawing/2014/chart" uri="{C3380CC4-5D6E-409C-BE32-E72D297353CC}">
                  <c16:uniqueId val="{00000003-4EEC-4645-86AB-5B41FC868454}"/>
                </c:ext>
              </c:extLst>
            </c:dLbl>
            <c:dLbl>
              <c:idx val="2"/>
              <c:layout>
                <c:manualLayout>
                  <c:x val="1.7052928830533543E-2"/>
                  <c:y val="-5.5309252758930045E-3"/>
                </c:manualLayout>
              </c:layout>
              <c:tx>
                <c:rich>
                  <a:bodyPr/>
                  <a:lstStyle/>
                  <a:p>
                    <a:fld id="{4EBB5D9F-F561-471B-9E33-F0FA6C3AD0FA}" type="CATEGORYNAME">
                      <a:rPr lang="fr-FR" sz="1300"/>
                      <a:pPr/>
                      <a:t>[CATEGORY NAME]</a:t>
                    </a:fld>
                    <a:r>
                      <a:rPr lang="fr-FR" baseline="0" dirty="0"/>
                      <a:t>
24 %</a:t>
                    </a:r>
                  </a:p>
                </c:rich>
              </c:tx>
              <c:showLegendKey val="0"/>
              <c:showVal val="1"/>
              <c:showCatName val="1"/>
              <c:showSerName val="0"/>
              <c:showPercent val="0"/>
              <c:showBubbleSize val="0"/>
              <c:separator>
</c:separator>
              <c:extLst>
                <c:ext xmlns:c15="http://schemas.microsoft.com/office/drawing/2012/chart" uri="{CE6537A1-D6FC-4f65-9D91-7224C49458BB}">
                  <c15:layout>
                    <c:manualLayout>
                      <c:w val="0.15518071243833712"/>
                      <c:h val="0.13868795129301709"/>
                    </c:manualLayout>
                  </c15:layout>
                  <c15:dlblFieldTable/>
                  <c15:showDataLabelsRange val="0"/>
                </c:ext>
                <c:ext xmlns:c16="http://schemas.microsoft.com/office/drawing/2014/chart" uri="{C3380CC4-5D6E-409C-BE32-E72D297353CC}">
                  <c16:uniqueId val="{00000005-4EEC-4645-86AB-5B41FC868454}"/>
                </c:ext>
              </c:extLst>
            </c:dLbl>
            <c:spPr>
              <a:noFill/>
              <a:ln>
                <a:noFill/>
              </a:ln>
              <a:effectLst/>
            </c:spPr>
            <c:txPr>
              <a:bodyPr rot="0" spcFirstLastPara="1" vertOverflow="ellipsis" vert="horz" wrap="square" anchor="ctr" anchorCtr="1"/>
              <a:lstStyle/>
              <a:p>
                <a:pPr>
                  <a:defRPr sz="1400" b="1" i="0" u="none" strike="noStrike" kern="1200" baseline="0" smtId="4294967295">
                    <a:solidFill>
                      <a:schemeClr val="tx1"/>
                    </a:solidFill>
                    <a:latin typeface="Arial" panose="020B0604020202020204" pitchFamily="34" charset="0"/>
                    <a:ea typeface="+mn-ea"/>
                    <a:cs typeface="Arial" panose="020B0604020202020204" pitchFamily="34" charset="0"/>
                  </a:defRPr>
                </a:pPr>
                <a:endParaRPr lang="en-US"/>
              </a:p>
            </c:txPr>
            <c:showLegendKey val="0"/>
            <c:showVal val="1"/>
            <c:showCatName val="1"/>
            <c:showSerName val="0"/>
            <c:showPercent val="0"/>
            <c:showBubbleSize val="0"/>
            <c:separator>
</c:separator>
            <c:showLeaderLines val="1"/>
            <c:leaderLines>
              <c:spPr>
                <a:ln w="9525" cap="flat" cmpd="sng" algn="ctr">
                  <a:solidFill>
                    <a:schemeClr val="tx1">
                      <a:lumMod val="35000"/>
                      <a:lumOff val="65000"/>
                    </a:schemeClr>
                  </a:solidFill>
                  <a:round/>
                </a:ln>
              </c:spPr>
            </c:leaderLines>
            <c:extLst>
              <c:ext xmlns:c15="http://schemas.microsoft.com/office/drawing/2012/chart" uri="{CE6537A1-D6FC-4f65-9D91-7224C49458BB}"/>
            </c:extLst>
          </c:dLbls>
          <c:cat>
            <c:strRef>
              <c:f>Sheet1!$A$2:$A$4</c:f>
              <c:strCache>
                <c:ptCount val="3"/>
                <c:pt idx="0">
                  <c:v>Oui</c:v>
                </c:pt>
                <c:pt idx="1">
                  <c:v>Non</c:v>
                </c:pt>
                <c:pt idx="2">
                  <c:v>Je ne sais pas</c:v>
                </c:pt>
              </c:strCache>
            </c:strRef>
          </c:cat>
          <c:val>
            <c:numRef>
              <c:f>Sheet1!$B$2:$B$4</c:f>
              <c:numCache>
                <c:formatCode>0%</c:formatCode>
                <c:ptCount val="3"/>
                <c:pt idx="0">
                  <c:v>0.28000000000000003</c:v>
                </c:pt>
                <c:pt idx="1">
                  <c:v>0.48</c:v>
                </c:pt>
                <c:pt idx="2">
                  <c:v>0.24</c:v>
                </c:pt>
              </c:numCache>
            </c:numRef>
          </c:val>
          <c:extLst>
            <c:ext xmlns:c16="http://schemas.microsoft.com/office/drawing/2014/chart" uri="{C3380CC4-5D6E-409C-BE32-E72D297353CC}">
              <c16:uniqueId val="{00000008-4EEC-4645-86AB-5B41FC868454}"/>
            </c:ext>
          </c:extLst>
        </c:ser>
        <c:dLbls>
          <c:showLegendKey val="0"/>
          <c:showVal val="0"/>
          <c:showCatName val="0"/>
          <c:showSerName val="0"/>
          <c:showPercent val="0"/>
          <c:showBubbleSize val="0"/>
          <c:showLeaderLines val="1"/>
        </c:dLbls>
        <c:firstSliceAng val="0"/>
        <c:holeSize val="50"/>
      </c:doughnut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mtId="4294967295">
          <a:solidFill>
            <a:schemeClr val="bg1"/>
          </a:solidFill>
        </a:defRPr>
      </a:pPr>
      <a:endParaRPr lang="en-US"/>
    </a:p>
  </c:txPr>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a:lstStyle/>
          <a:p>
            <a:pPr algn="ctr" rtl="0">
              <a:defRPr sz="1920" b="1" i="0" u="none" strike="noStrike" kern="1200" baseline="0">
                <a:solidFill>
                  <a:srgbClr val="4E2683"/>
                </a:solidFill>
                <a:latin typeface="Montserrat" panose="00000500000000000000"/>
                <a:ea typeface="Verdana" pitchFamily="34" charset="0"/>
                <a:cs typeface="Verdana" pitchFamily="34" charset="0"/>
              </a:defRPr>
            </a:pPr>
            <a:r>
              <a:rPr lang="fr-FR" sz="1700" b="1" dirty="0">
                <a:solidFill>
                  <a:schemeClr val="accent1"/>
                </a:solidFill>
                <a:effectLst/>
                <a:latin typeface="Arial" panose="020B0604020202020204" pitchFamily="34" charset="0"/>
                <a:cs typeface="Arial" panose="020B0604020202020204" pitchFamily="34" charset="0"/>
              </a:rPr>
              <a:t>Domaines fonctionnels prenant part au traitement des demandes d’adaptation </a:t>
            </a:r>
            <a:endParaRPr lang="en-CA" sz="1700" b="1" i="0" u="none" strike="noStrike" kern="1200" baseline="0" dirty="0">
              <a:solidFill>
                <a:schemeClr val="accent1"/>
              </a:solidFill>
              <a:effectLst/>
              <a:latin typeface="Arial" panose="020B0604020202020204" pitchFamily="34" charset="0"/>
              <a:ea typeface="Verdana" pitchFamily="34" charset="0"/>
              <a:cs typeface="Arial" panose="020B0604020202020204" pitchFamily="34" charset="0"/>
            </a:endParaRPr>
          </a:p>
        </c:rich>
      </c:tx>
      <c:layout>
        <c:manualLayout>
          <c:xMode val="edge"/>
          <c:yMode val="edge"/>
          <c:x val="0.3125416206858197"/>
          <c:y val="7.8234712762586811E-3"/>
        </c:manualLayout>
      </c:layout>
      <c:overlay val="0"/>
    </c:title>
    <c:autoTitleDeleted val="0"/>
    <c:plotArea>
      <c:layout>
        <c:manualLayout>
          <c:layoutTarget val="inner"/>
          <c:xMode val="edge"/>
          <c:yMode val="edge"/>
          <c:x val="0.46010111580188684"/>
          <c:y val="0.10065065927147859"/>
          <c:w val="0.4918512464686412"/>
          <c:h val="0.89934934072852146"/>
        </c:manualLayout>
      </c:layout>
      <c:barChart>
        <c:barDir val="bar"/>
        <c:grouping val="clustered"/>
        <c:varyColors val="0"/>
        <c:ser>
          <c:idx val="0"/>
          <c:order val="0"/>
          <c:tx>
            <c:strRef>
              <c:f>Sheet1!$B$1</c:f>
              <c:strCache>
                <c:ptCount val="1"/>
                <c:pt idx="0">
                  <c:v>Employés</c:v>
                </c:pt>
              </c:strCache>
            </c:strRef>
          </c:tx>
          <c:spPr>
            <a:solidFill>
              <a:schemeClr val="tx1"/>
            </a:solidFill>
            <a:ln w="28575">
              <a:solidFill>
                <a:srgbClr val="000000"/>
              </a:solidFill>
            </a:ln>
          </c:spPr>
          <c:invertIfNegative val="0"/>
          <c:dLbls>
            <c:dLbl>
              <c:idx val="0"/>
              <c:tx>
                <c:rich>
                  <a:bodyPr/>
                  <a:lstStyle/>
                  <a:p>
                    <a:r>
                      <a:rPr lang="en-US"/>
                      <a:t>87 %</a:t>
                    </a:r>
                    <a:endParaRPr lang="en-US" dirty="0"/>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DCD3-4EB8-A2BD-4F03A0A0A205}"/>
                </c:ext>
              </c:extLst>
            </c:dLbl>
            <c:dLbl>
              <c:idx val="1"/>
              <c:tx>
                <c:rich>
                  <a:bodyPr/>
                  <a:lstStyle/>
                  <a:p>
                    <a:r>
                      <a:rPr lang="en-US"/>
                      <a:t>37 %</a:t>
                    </a:r>
                    <a:endParaRPr lang="en-US" dirty="0"/>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DCD3-4EB8-A2BD-4F03A0A0A205}"/>
                </c:ext>
              </c:extLst>
            </c:dLbl>
            <c:dLbl>
              <c:idx val="2"/>
              <c:tx>
                <c:rich>
                  <a:bodyPr/>
                  <a:lstStyle/>
                  <a:p>
                    <a:r>
                      <a:rPr lang="en-US"/>
                      <a:t>31 %</a:t>
                    </a:r>
                    <a:endParaRPr lang="en-US" dirty="0"/>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DCD3-4EB8-A2BD-4F03A0A0A205}"/>
                </c:ext>
              </c:extLst>
            </c:dLbl>
            <c:dLbl>
              <c:idx val="3"/>
              <c:tx>
                <c:rich>
                  <a:bodyPr/>
                  <a:lstStyle/>
                  <a:p>
                    <a:r>
                      <a:rPr lang="en-US"/>
                      <a:t>17 %</a:t>
                    </a:r>
                    <a:endParaRPr lang="en-US" dirty="0"/>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DCD3-4EB8-A2BD-4F03A0A0A205}"/>
                </c:ext>
              </c:extLst>
            </c:dLbl>
            <c:dLbl>
              <c:idx val="4"/>
              <c:tx>
                <c:rich>
                  <a:bodyPr/>
                  <a:lstStyle/>
                  <a:p>
                    <a:r>
                      <a:rPr lang="en-US"/>
                      <a:t>15 %</a:t>
                    </a:r>
                    <a:endParaRPr lang="en-US" dirty="0"/>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DCD3-4EB8-A2BD-4F03A0A0A205}"/>
                </c:ext>
              </c:extLst>
            </c:dLbl>
            <c:dLbl>
              <c:idx val="5"/>
              <c:tx>
                <c:rich>
                  <a:bodyPr/>
                  <a:lstStyle/>
                  <a:p>
                    <a:r>
                      <a:rPr lang="en-US"/>
                      <a:t>14 %</a:t>
                    </a:r>
                    <a:endParaRPr lang="en-US" dirty="0"/>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DCD3-4EB8-A2BD-4F03A0A0A205}"/>
                </c:ext>
              </c:extLst>
            </c:dLbl>
            <c:dLbl>
              <c:idx val="6"/>
              <c:tx>
                <c:rich>
                  <a:bodyPr/>
                  <a:lstStyle/>
                  <a:p>
                    <a:r>
                      <a:rPr lang="en-US"/>
                      <a:t>13 %</a:t>
                    </a:r>
                    <a:endParaRPr lang="en-US" dirty="0"/>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DCD3-4EB8-A2BD-4F03A0A0A205}"/>
                </c:ext>
              </c:extLst>
            </c:dLbl>
            <c:dLbl>
              <c:idx val="7"/>
              <c:tx>
                <c:rich>
                  <a:bodyPr/>
                  <a:lstStyle/>
                  <a:p>
                    <a:r>
                      <a:rPr lang="en-US"/>
                      <a:t>11 %</a:t>
                    </a:r>
                    <a:endParaRPr lang="en-US" dirty="0"/>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DCD3-4EB8-A2BD-4F03A0A0A205}"/>
                </c:ext>
              </c:extLst>
            </c:dLbl>
            <c:dLbl>
              <c:idx val="8"/>
              <c:tx>
                <c:rich>
                  <a:bodyPr/>
                  <a:lstStyle/>
                  <a:p>
                    <a:r>
                      <a:rPr lang="en-US"/>
                      <a:t>9 %</a:t>
                    </a:r>
                    <a:endParaRPr lang="en-US" dirty="0"/>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DCD3-4EB8-A2BD-4F03A0A0A205}"/>
                </c:ext>
              </c:extLst>
            </c:dLbl>
            <c:dLbl>
              <c:idx val="9"/>
              <c:tx>
                <c:rich>
                  <a:bodyPr/>
                  <a:lstStyle/>
                  <a:p>
                    <a:r>
                      <a:rPr lang="en-US"/>
                      <a:t>9 %</a:t>
                    </a:r>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DCD3-4EB8-A2BD-4F03A0A0A205}"/>
                </c:ext>
              </c:extLst>
            </c:dLbl>
            <c:dLbl>
              <c:idx val="10"/>
              <c:tx>
                <c:rich>
                  <a:bodyPr/>
                  <a:lstStyle/>
                  <a:p>
                    <a:r>
                      <a:rPr lang="en-US"/>
                      <a:t>6</a:t>
                    </a:r>
                    <a:r>
                      <a:rPr lang="en-US" baseline="0"/>
                      <a:t> %</a:t>
                    </a:r>
                    <a:endParaRPr lang="en-US" dirty="0"/>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A-DCD3-4EB8-A2BD-4F03A0A0A205}"/>
                </c:ext>
              </c:extLst>
            </c:dLbl>
            <c:dLbl>
              <c:idx val="11"/>
              <c:tx>
                <c:rich>
                  <a:bodyPr/>
                  <a:lstStyle/>
                  <a:p>
                    <a:r>
                      <a:rPr lang="en-US"/>
                      <a:t>4 %</a:t>
                    </a:r>
                    <a:endParaRPr lang="en-US" dirty="0"/>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B-DCD3-4EB8-A2BD-4F03A0A0A205}"/>
                </c:ext>
              </c:extLst>
            </c:dLbl>
            <c:dLbl>
              <c:idx val="12"/>
              <c:tx>
                <c:rich>
                  <a:bodyPr/>
                  <a:lstStyle/>
                  <a:p>
                    <a:r>
                      <a:rPr lang="en-US"/>
                      <a:t>4 %</a:t>
                    </a:r>
                    <a:endParaRPr lang="en-US" dirty="0"/>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C-DCD3-4EB8-A2BD-4F03A0A0A205}"/>
                </c:ext>
              </c:extLst>
            </c:dLbl>
            <c:dLbl>
              <c:idx val="13"/>
              <c:layout>
                <c:manualLayout>
                  <c:x val="2.1583063311366251E-3"/>
                  <c:y val="8.234004797334344E-3"/>
                </c:manualLayout>
              </c:layout>
              <c:tx>
                <c:rich>
                  <a:bodyPr/>
                  <a:lstStyle/>
                  <a:p>
                    <a:r>
                      <a:rPr lang="en-US" dirty="0"/>
                      <a:t>3 %</a:t>
                    </a:r>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479F-4DDB-9308-A6ACE236F72F}"/>
                </c:ext>
              </c:extLst>
            </c:dLbl>
            <c:spPr>
              <a:noFill/>
              <a:ln>
                <a:noFill/>
              </a:ln>
              <a:effectLst/>
            </c:spPr>
            <c:txPr>
              <a:bodyPr wrap="square" lIns="38100" tIns="19050" rIns="38100" bIns="19050" anchor="ctr">
                <a:spAutoFit/>
              </a:bodyPr>
              <a:lstStyle/>
              <a:p>
                <a:pPr>
                  <a:defRPr sz="1300">
                    <a:latin typeface="Arial" panose="020B0604020202020204" pitchFamily="34" charset="0"/>
                    <a:cs typeface="Arial" panose="020B0604020202020204" pitchFamily="34" charset="0"/>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Sheet1!$A$2:$A$15</c:f>
              <c:strCache>
                <c:ptCount val="14"/>
                <c:pt idx="0">
                  <c:v>Superviseur immédiat de l’employé / moi</c:v>
                </c:pt>
                <c:pt idx="1">
                  <c:v>La haute direction</c:v>
                </c:pt>
                <c:pt idx="2">
                  <c:v>Médecin ou spécialiste de l’extérieur de la fonction publique </c:v>
                </c:pt>
                <c:pt idx="3">
                  <c:v>Conseiller en ressources humaines</c:v>
                </c:pt>
                <c:pt idx="4">
                  <c:v>Conseiller en relations de travail</c:v>
                </c:pt>
                <c:pt idx="5">
                  <c:v>Représentant syndical </c:v>
                </c:pt>
                <c:pt idx="6">
                  <c:v>Gestion des installations </c:v>
                </c:pt>
                <c:pt idx="7">
                  <c:v>Conseiller en santé et sécurité au travail </c:v>
                </c:pt>
                <c:pt idx="8">
                  <c:v>Service des TI du ministère</c:v>
                </c:pt>
                <c:pt idx="9">
                  <c:v>Mon avocat personnel ou assistant, ou celui de l’employé </c:v>
                </c:pt>
                <c:pt idx="10">
                  <c:v>Conseiller en gestion des handicaps</c:v>
                </c:pt>
                <c:pt idx="11">
                  <c:v>Services partagés Canada (Programme AATIA)</c:v>
                </c:pt>
                <c:pt idx="12">
                  <c:v>Médecin ou spécialiste de Santé Canada</c:v>
                </c:pt>
                <c:pt idx="13">
                  <c:v>Autre employé des services administratifs, ministériels ou d’adaptation</c:v>
                </c:pt>
              </c:strCache>
            </c:strRef>
          </c:cat>
          <c:val>
            <c:numRef>
              <c:f>Sheet1!$B$2:$B$15</c:f>
              <c:numCache>
                <c:formatCode>0%</c:formatCode>
                <c:ptCount val="14"/>
                <c:pt idx="0">
                  <c:v>0.87</c:v>
                </c:pt>
                <c:pt idx="1">
                  <c:v>0.37</c:v>
                </c:pt>
                <c:pt idx="2">
                  <c:v>0.31</c:v>
                </c:pt>
                <c:pt idx="3">
                  <c:v>0.17</c:v>
                </c:pt>
                <c:pt idx="4">
                  <c:v>0.15</c:v>
                </c:pt>
                <c:pt idx="5">
                  <c:v>0.14000000000000001</c:v>
                </c:pt>
                <c:pt idx="6">
                  <c:v>0.13</c:v>
                </c:pt>
                <c:pt idx="7">
                  <c:v>0.11</c:v>
                </c:pt>
                <c:pt idx="8">
                  <c:v>0.09</c:v>
                </c:pt>
                <c:pt idx="9">
                  <c:v>0.09</c:v>
                </c:pt>
                <c:pt idx="10">
                  <c:v>0.06</c:v>
                </c:pt>
                <c:pt idx="11">
                  <c:v>0.04</c:v>
                </c:pt>
                <c:pt idx="12">
                  <c:v>0.04</c:v>
                </c:pt>
                <c:pt idx="13">
                  <c:v>0.03</c:v>
                </c:pt>
              </c:numCache>
            </c:numRef>
          </c:val>
          <c:extLst>
            <c:ext xmlns:c16="http://schemas.microsoft.com/office/drawing/2014/chart" uri="{C3380CC4-5D6E-409C-BE32-E72D297353CC}">
              <c16:uniqueId val="{00000000-9633-47EF-805C-689C0A533EA2}"/>
            </c:ext>
          </c:extLst>
        </c:ser>
        <c:ser>
          <c:idx val="1"/>
          <c:order val="1"/>
          <c:tx>
            <c:strRef>
              <c:f>Sheet1!$C$1</c:f>
              <c:strCache>
                <c:ptCount val="1"/>
                <c:pt idx="0">
                  <c:v>Superviseurs</c:v>
                </c:pt>
              </c:strCache>
            </c:strRef>
          </c:tx>
          <c:spPr>
            <a:solidFill>
              <a:srgbClr val="F79B1A"/>
            </a:solidFill>
            <a:ln w="25400">
              <a:solidFill>
                <a:srgbClr val="000000"/>
              </a:solidFill>
            </a:ln>
          </c:spPr>
          <c:invertIfNegative val="0"/>
          <c:dLbls>
            <c:dLbl>
              <c:idx val="0"/>
              <c:tx>
                <c:rich>
                  <a:bodyPr/>
                  <a:lstStyle/>
                  <a:p>
                    <a:r>
                      <a:rPr lang="en-US"/>
                      <a:t>90 %</a:t>
                    </a:r>
                    <a:endParaRPr lang="en-US" dirty="0"/>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D-DCD3-4EB8-A2BD-4F03A0A0A205}"/>
                </c:ext>
              </c:extLst>
            </c:dLbl>
            <c:dLbl>
              <c:idx val="1"/>
              <c:tx>
                <c:rich>
                  <a:bodyPr/>
                  <a:lstStyle/>
                  <a:p>
                    <a:r>
                      <a:rPr lang="en-US"/>
                      <a:t>51 %</a:t>
                    </a:r>
                    <a:endParaRPr lang="en-US" dirty="0"/>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E-DCD3-4EB8-A2BD-4F03A0A0A205}"/>
                </c:ext>
              </c:extLst>
            </c:dLbl>
            <c:dLbl>
              <c:idx val="2"/>
              <c:tx>
                <c:rich>
                  <a:bodyPr/>
                  <a:lstStyle/>
                  <a:p>
                    <a:r>
                      <a:rPr lang="en-US"/>
                      <a:t>40 %</a:t>
                    </a:r>
                    <a:endParaRPr lang="en-US" dirty="0"/>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F-DCD3-4EB8-A2BD-4F03A0A0A205}"/>
                </c:ext>
              </c:extLst>
            </c:dLbl>
            <c:dLbl>
              <c:idx val="3"/>
              <c:tx>
                <c:rich>
                  <a:bodyPr/>
                  <a:lstStyle/>
                  <a:p>
                    <a:r>
                      <a:rPr lang="en-US"/>
                      <a:t>25 %</a:t>
                    </a:r>
                    <a:endParaRPr lang="en-US" dirty="0"/>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0-DCD3-4EB8-A2BD-4F03A0A0A205}"/>
                </c:ext>
              </c:extLst>
            </c:dLbl>
            <c:dLbl>
              <c:idx val="4"/>
              <c:tx>
                <c:rich>
                  <a:bodyPr/>
                  <a:lstStyle/>
                  <a:p>
                    <a:r>
                      <a:rPr lang="en-US"/>
                      <a:t>42 %</a:t>
                    </a:r>
                    <a:endParaRPr lang="en-US" dirty="0"/>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1-DCD3-4EB8-A2BD-4F03A0A0A205}"/>
                </c:ext>
              </c:extLst>
            </c:dLbl>
            <c:dLbl>
              <c:idx val="5"/>
              <c:tx>
                <c:rich>
                  <a:bodyPr/>
                  <a:lstStyle/>
                  <a:p>
                    <a:r>
                      <a:rPr lang="en-US"/>
                      <a:t>18 %</a:t>
                    </a:r>
                    <a:endParaRPr lang="en-US" dirty="0"/>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2-DCD3-4EB8-A2BD-4F03A0A0A205}"/>
                </c:ext>
              </c:extLst>
            </c:dLbl>
            <c:dLbl>
              <c:idx val="6"/>
              <c:tx>
                <c:rich>
                  <a:bodyPr/>
                  <a:lstStyle/>
                  <a:p>
                    <a:r>
                      <a:rPr lang="en-US"/>
                      <a:t>25</a:t>
                    </a:r>
                    <a:r>
                      <a:rPr lang="en-US" baseline="0"/>
                      <a:t> %</a:t>
                    </a:r>
                    <a:endParaRPr lang="en-US" dirty="0"/>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3-DCD3-4EB8-A2BD-4F03A0A0A205}"/>
                </c:ext>
              </c:extLst>
            </c:dLbl>
            <c:dLbl>
              <c:idx val="7"/>
              <c:tx>
                <c:rich>
                  <a:bodyPr/>
                  <a:lstStyle/>
                  <a:p>
                    <a:r>
                      <a:rPr lang="en-US"/>
                      <a:t>23 %</a:t>
                    </a:r>
                    <a:endParaRPr lang="en-US" dirty="0"/>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4-DCD3-4EB8-A2BD-4F03A0A0A205}"/>
                </c:ext>
              </c:extLst>
            </c:dLbl>
            <c:dLbl>
              <c:idx val="8"/>
              <c:tx>
                <c:rich>
                  <a:bodyPr/>
                  <a:lstStyle/>
                  <a:p>
                    <a:r>
                      <a:rPr lang="en-US"/>
                      <a:t>16 %</a:t>
                    </a:r>
                    <a:endParaRPr lang="en-US" dirty="0"/>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5-DCD3-4EB8-A2BD-4F03A0A0A205}"/>
                </c:ext>
              </c:extLst>
            </c:dLbl>
            <c:dLbl>
              <c:idx val="9"/>
              <c:tx>
                <c:rich>
                  <a:bodyPr/>
                  <a:lstStyle/>
                  <a:p>
                    <a:r>
                      <a:rPr lang="en-US"/>
                      <a:t>8 %</a:t>
                    </a:r>
                    <a:endParaRPr lang="en-US" dirty="0"/>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6-DCD3-4EB8-A2BD-4F03A0A0A205}"/>
                </c:ext>
              </c:extLst>
            </c:dLbl>
            <c:dLbl>
              <c:idx val="10"/>
              <c:tx>
                <c:rich>
                  <a:bodyPr/>
                  <a:lstStyle/>
                  <a:p>
                    <a:r>
                      <a:rPr lang="en-US"/>
                      <a:t>14 %</a:t>
                    </a:r>
                    <a:endParaRPr lang="en-US" dirty="0"/>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7-DCD3-4EB8-A2BD-4F03A0A0A205}"/>
                </c:ext>
              </c:extLst>
            </c:dLbl>
            <c:dLbl>
              <c:idx val="11"/>
              <c:tx>
                <c:rich>
                  <a:bodyPr/>
                  <a:lstStyle/>
                  <a:p>
                    <a:r>
                      <a:rPr lang="en-US"/>
                      <a:t>7 %</a:t>
                    </a:r>
                    <a:endParaRPr lang="en-US" dirty="0"/>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8-DCD3-4EB8-A2BD-4F03A0A0A205}"/>
                </c:ext>
              </c:extLst>
            </c:dLbl>
            <c:dLbl>
              <c:idx val="12"/>
              <c:tx>
                <c:rich>
                  <a:bodyPr/>
                  <a:lstStyle/>
                  <a:p>
                    <a:r>
                      <a:rPr lang="en-US"/>
                      <a:t>9 %</a:t>
                    </a:r>
                    <a:endParaRPr lang="en-US" dirty="0"/>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9-DCD3-4EB8-A2BD-4F03A0A0A205}"/>
                </c:ext>
              </c:extLst>
            </c:dLbl>
            <c:dLbl>
              <c:idx val="13"/>
              <c:tx>
                <c:rich>
                  <a:bodyPr/>
                  <a:lstStyle/>
                  <a:p>
                    <a:r>
                      <a:rPr lang="en-US"/>
                      <a:t>2 %</a:t>
                    </a:r>
                    <a:endParaRPr lang="en-US" dirty="0"/>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A-DCD3-4EB8-A2BD-4F03A0A0A205}"/>
                </c:ext>
              </c:extLst>
            </c:dLbl>
            <c:spPr>
              <a:noFill/>
              <a:ln>
                <a:noFill/>
              </a:ln>
              <a:effectLst/>
            </c:spPr>
            <c:txPr>
              <a:bodyPr wrap="square" lIns="38100" tIns="19050" rIns="38100" bIns="19050" anchor="ctr">
                <a:spAutoFit/>
              </a:bodyPr>
              <a:lstStyle/>
              <a:p>
                <a:pPr>
                  <a:defRPr sz="1300">
                    <a:latin typeface="Arial" panose="020B0604020202020204" pitchFamily="34" charset="0"/>
                    <a:cs typeface="Arial" panose="020B0604020202020204" pitchFamily="34" charset="0"/>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Sheet1!$A$2:$A$15</c:f>
              <c:strCache>
                <c:ptCount val="14"/>
                <c:pt idx="0">
                  <c:v>Superviseur immédiat de l’employé / moi</c:v>
                </c:pt>
                <c:pt idx="1">
                  <c:v>La haute direction</c:v>
                </c:pt>
                <c:pt idx="2">
                  <c:v>Médecin ou spécialiste de l’extérieur de la fonction publique </c:v>
                </c:pt>
                <c:pt idx="3">
                  <c:v>Conseiller en ressources humaines</c:v>
                </c:pt>
                <c:pt idx="4">
                  <c:v>Conseiller en relations de travail</c:v>
                </c:pt>
                <c:pt idx="5">
                  <c:v>Représentant syndical </c:v>
                </c:pt>
                <c:pt idx="6">
                  <c:v>Gestion des installations </c:v>
                </c:pt>
                <c:pt idx="7">
                  <c:v>Conseiller en santé et sécurité au travail </c:v>
                </c:pt>
                <c:pt idx="8">
                  <c:v>Service des TI du ministère</c:v>
                </c:pt>
                <c:pt idx="9">
                  <c:v>Mon avocat personnel ou assistant, ou celui de l’employé </c:v>
                </c:pt>
                <c:pt idx="10">
                  <c:v>Conseiller en gestion des handicaps</c:v>
                </c:pt>
                <c:pt idx="11">
                  <c:v>Services partagés Canada (Programme AATIA)</c:v>
                </c:pt>
                <c:pt idx="12">
                  <c:v>Médecin ou spécialiste de Santé Canada</c:v>
                </c:pt>
                <c:pt idx="13">
                  <c:v>Autre employé des services administratifs, ministériels ou d’adaptation</c:v>
                </c:pt>
              </c:strCache>
            </c:strRef>
          </c:cat>
          <c:val>
            <c:numRef>
              <c:f>Sheet1!$C$2:$C$15</c:f>
              <c:numCache>
                <c:formatCode>0%</c:formatCode>
                <c:ptCount val="14"/>
                <c:pt idx="0">
                  <c:v>0.9</c:v>
                </c:pt>
                <c:pt idx="1">
                  <c:v>0.51</c:v>
                </c:pt>
                <c:pt idx="2">
                  <c:v>0.4</c:v>
                </c:pt>
                <c:pt idx="3">
                  <c:v>0.25</c:v>
                </c:pt>
                <c:pt idx="4">
                  <c:v>0.42</c:v>
                </c:pt>
                <c:pt idx="5">
                  <c:v>0.18</c:v>
                </c:pt>
                <c:pt idx="6">
                  <c:v>0.25</c:v>
                </c:pt>
                <c:pt idx="7">
                  <c:v>0.23</c:v>
                </c:pt>
                <c:pt idx="8">
                  <c:v>0.16</c:v>
                </c:pt>
                <c:pt idx="9">
                  <c:v>0.08</c:v>
                </c:pt>
                <c:pt idx="10">
                  <c:v>0.14000000000000001</c:v>
                </c:pt>
                <c:pt idx="11">
                  <c:v>7.0000000000000007E-2</c:v>
                </c:pt>
                <c:pt idx="12">
                  <c:v>0.09</c:v>
                </c:pt>
                <c:pt idx="13">
                  <c:v>0.02</c:v>
                </c:pt>
              </c:numCache>
            </c:numRef>
          </c:val>
          <c:extLst>
            <c:ext xmlns:c16="http://schemas.microsoft.com/office/drawing/2014/chart" uri="{C3380CC4-5D6E-409C-BE32-E72D297353CC}">
              <c16:uniqueId val="{00000001-9633-47EF-805C-689C0A533EA2}"/>
            </c:ext>
          </c:extLst>
        </c:ser>
        <c:dLbls>
          <c:dLblPos val="outEnd"/>
          <c:showLegendKey val="0"/>
          <c:showVal val="1"/>
          <c:showCatName val="0"/>
          <c:showSerName val="0"/>
          <c:showPercent val="0"/>
          <c:showBubbleSize val="0"/>
        </c:dLbls>
        <c:gapWidth val="100"/>
        <c:overlap val="-25"/>
        <c:axId val="890661296"/>
        <c:axId val="890658944"/>
      </c:barChart>
      <c:catAx>
        <c:axId val="890661296"/>
        <c:scaling>
          <c:orientation val="maxMin"/>
        </c:scaling>
        <c:delete val="0"/>
        <c:axPos val="l"/>
        <c:numFmt formatCode="General" sourceLinked="1"/>
        <c:majorTickMark val="none"/>
        <c:minorTickMark val="none"/>
        <c:tickLblPos val="nextTo"/>
        <c:spPr>
          <a:ln>
            <a:noFill/>
          </a:ln>
        </c:spPr>
        <c:txPr>
          <a:bodyPr/>
          <a:lstStyle/>
          <a:p>
            <a:pPr>
              <a:defRPr sz="1300">
                <a:latin typeface="Arial" panose="020B0604020202020204" pitchFamily="34" charset="0"/>
                <a:cs typeface="Arial" panose="020B0604020202020204" pitchFamily="34" charset="0"/>
              </a:defRPr>
            </a:pPr>
            <a:endParaRPr lang="en-US"/>
          </a:p>
        </c:txPr>
        <c:crossAx val="890658944"/>
        <c:crosses val="autoZero"/>
        <c:auto val="1"/>
        <c:lblAlgn val="ctr"/>
        <c:lblOffset val="100"/>
        <c:noMultiLvlLbl val="0"/>
      </c:catAx>
      <c:valAx>
        <c:axId val="890658944"/>
        <c:scaling>
          <c:orientation val="minMax"/>
          <c:max val="0.9"/>
          <c:min val="0"/>
        </c:scaling>
        <c:delete val="1"/>
        <c:axPos val="t"/>
        <c:numFmt formatCode="0%" sourceLinked="1"/>
        <c:majorTickMark val="out"/>
        <c:minorTickMark val="none"/>
        <c:tickLblPos val="nextTo"/>
        <c:crossAx val="890661296"/>
        <c:crosses val="autoZero"/>
        <c:crossBetween val="between"/>
        <c:majorUnit val="0.1"/>
      </c:valAx>
      <c:spPr>
        <a:noFill/>
        <a:ln w="25377">
          <a:noFill/>
        </a:ln>
      </c:spPr>
    </c:plotArea>
    <c:legend>
      <c:legendPos val="r"/>
      <c:layout>
        <c:manualLayout>
          <c:xMode val="edge"/>
          <c:yMode val="edge"/>
          <c:x val="0.78133195881509665"/>
          <c:y val="0.50097867954658082"/>
          <c:w val="0.1246125351542641"/>
          <c:h val="0.1679241373801556"/>
        </c:manualLayout>
      </c:layout>
      <c:overlay val="0"/>
      <c:txPr>
        <a:bodyPr/>
        <a:lstStyle/>
        <a:p>
          <a:pPr>
            <a:defRPr>
              <a:latin typeface="Arial" panose="020B0604020202020204" pitchFamily="34" charset="0"/>
              <a:cs typeface="Arial" panose="020B0604020202020204" pitchFamily="34" charset="0"/>
            </a:defRPr>
          </a:pPr>
          <a:endParaRPr lang="en-US"/>
        </a:p>
      </c:txPr>
    </c:legend>
    <c:plotVisOnly val="1"/>
    <c:dispBlanksAs val="gap"/>
    <c:showDLblsOverMax val="0"/>
  </c:chart>
  <c:spPr>
    <a:noFill/>
  </c:spPr>
  <c:txPr>
    <a:bodyPr/>
    <a:lstStyle/>
    <a:p>
      <a:pPr>
        <a:defRPr sz="1600">
          <a:latin typeface="Montserrat" panose="00000500000000000000"/>
          <a:ea typeface="Verdana" pitchFamily="34" charset="0"/>
          <a:cs typeface="Verdana" pitchFamily="34" charset="0"/>
        </a:defRPr>
      </a:pPr>
      <a:endParaRPr lang="en-US"/>
    </a:p>
  </c:txPr>
  <c:externalData r:id="rId2">
    <c:autoUpdate val="0"/>
  </c:externalData>
  <c:userShapes r:id="rId3"/>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a:lstStyle/>
          <a:p>
            <a:pPr>
              <a:defRPr/>
            </a:pPr>
            <a:r>
              <a:rPr lang="fr-CA" sz="1800" b="1" noProof="0" dirty="0">
                <a:effectLst/>
                <a:latin typeface="Arial" panose="020B0604020202020204" pitchFamily="34" charset="0"/>
                <a:cs typeface="Arial" panose="020B0604020202020204" pitchFamily="34" charset="0"/>
              </a:rPr>
              <a:t>Délais</a:t>
            </a:r>
            <a:r>
              <a:rPr lang="fr-CA" sz="1800" b="1" baseline="0" noProof="0" dirty="0">
                <a:effectLst/>
                <a:latin typeface="Arial" panose="020B0604020202020204" pitchFamily="34" charset="0"/>
                <a:cs typeface="Arial" panose="020B0604020202020204" pitchFamily="34" charset="0"/>
              </a:rPr>
              <a:t> avant la mise en œuvre des         mesures d’adaptation</a:t>
            </a:r>
            <a:endParaRPr lang="fr-CA" noProof="0" dirty="0">
              <a:latin typeface="Arial" panose="020B0604020202020204" pitchFamily="34" charset="0"/>
              <a:cs typeface="Arial" panose="020B0604020202020204" pitchFamily="34" charset="0"/>
            </a:endParaRPr>
          </a:p>
        </c:rich>
      </c:tx>
      <c:layout>
        <c:manualLayout>
          <c:xMode val="edge"/>
          <c:yMode val="edge"/>
          <c:x val="0.11497246474027634"/>
          <c:y val="0"/>
        </c:manualLayout>
      </c:layout>
      <c:overlay val="0"/>
    </c:title>
    <c:autoTitleDeleted val="0"/>
    <c:plotArea>
      <c:layout>
        <c:manualLayout>
          <c:layoutTarget val="inner"/>
          <c:xMode val="edge"/>
          <c:yMode val="edge"/>
          <c:x val="0.41801410913467407"/>
          <c:y val="0.13310174643993378"/>
          <c:w val="0.41200366616249084"/>
          <c:h val="0.68722796440124512"/>
        </c:manualLayout>
      </c:layout>
      <c:barChart>
        <c:barDir val="bar"/>
        <c:grouping val="clustered"/>
        <c:varyColors val="0"/>
        <c:ser>
          <c:idx val="0"/>
          <c:order val="0"/>
          <c:tx>
            <c:strRef>
              <c:f>Sheet1!$B$1</c:f>
              <c:strCache>
                <c:ptCount val="1"/>
                <c:pt idx="0">
                  <c:v>Employés</c:v>
                </c:pt>
              </c:strCache>
            </c:strRef>
          </c:tx>
          <c:spPr>
            <a:solidFill>
              <a:schemeClr val="tx1"/>
            </a:solidFill>
            <a:ln w="28575">
              <a:solidFill>
                <a:srgbClr val="000000"/>
              </a:solidFill>
            </a:ln>
          </c:spPr>
          <c:invertIfNegative val="0"/>
          <c:dLbls>
            <c:dLbl>
              <c:idx val="0"/>
              <c:tx>
                <c:rich>
                  <a:bodyPr/>
                  <a:lstStyle/>
                  <a:p>
                    <a:r>
                      <a:rPr lang="en-US" dirty="0"/>
                      <a:t>30 %</a:t>
                    </a:r>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0929-492F-9268-FAF11A4FFA4F}"/>
                </c:ext>
              </c:extLst>
            </c:dLbl>
            <c:dLbl>
              <c:idx val="1"/>
              <c:tx>
                <c:rich>
                  <a:bodyPr/>
                  <a:lstStyle/>
                  <a:p>
                    <a:r>
                      <a:rPr lang="en-US" dirty="0"/>
                      <a:t>30 %</a:t>
                    </a:r>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0929-492F-9268-FAF11A4FFA4F}"/>
                </c:ext>
              </c:extLst>
            </c:dLbl>
            <c:dLbl>
              <c:idx val="2"/>
              <c:tx>
                <c:rich>
                  <a:bodyPr/>
                  <a:lstStyle/>
                  <a:p>
                    <a:r>
                      <a:rPr lang="en-US" dirty="0"/>
                      <a:t>14 %</a:t>
                    </a:r>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0929-492F-9268-FAF11A4FFA4F}"/>
                </c:ext>
              </c:extLst>
            </c:dLbl>
            <c:dLbl>
              <c:idx val="3"/>
              <c:tx>
                <c:rich>
                  <a:bodyPr/>
                  <a:lstStyle/>
                  <a:p>
                    <a:r>
                      <a:rPr lang="en-US" dirty="0"/>
                      <a:t>9 %</a:t>
                    </a:r>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0929-492F-9268-FAF11A4FFA4F}"/>
                </c:ext>
              </c:extLst>
            </c:dLbl>
            <c:dLbl>
              <c:idx val="4"/>
              <c:tx>
                <c:rich>
                  <a:bodyPr/>
                  <a:lstStyle/>
                  <a:p>
                    <a:r>
                      <a:rPr lang="en-US" dirty="0"/>
                      <a:t>9 %</a:t>
                    </a:r>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0929-492F-9268-FAF11A4FFA4F}"/>
                </c:ext>
              </c:extLst>
            </c:dLbl>
            <c:dLbl>
              <c:idx val="5"/>
              <c:tx>
                <c:rich>
                  <a:bodyPr/>
                  <a:lstStyle/>
                  <a:p>
                    <a:r>
                      <a:rPr lang="en-US" dirty="0"/>
                      <a:t>9 %</a:t>
                    </a:r>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0929-492F-9268-FAF11A4FFA4F}"/>
                </c:ext>
              </c:extLst>
            </c:dLbl>
            <c:spPr>
              <a:noFill/>
              <a:ln>
                <a:noFill/>
              </a:ln>
              <a:effectLst/>
            </c:spPr>
            <c:txPr>
              <a:bodyPr wrap="square" lIns="38100" tIns="19050" rIns="38100" bIns="19050" anchor="ctr">
                <a:spAutoFit/>
              </a:bodyPr>
              <a:lstStyle/>
              <a:p>
                <a:pPr>
                  <a:defRPr smtId="4294967295">
                    <a:latin typeface="Arial" panose="020B0604020202020204" pitchFamily="34" charset="0"/>
                    <a:cs typeface="Arial" panose="020B0604020202020204" pitchFamily="34" charset="0"/>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Sheet1!$A$2:$A$7</c:f>
              <c:strCache>
                <c:ptCount val="6"/>
                <c:pt idx="0">
                  <c:v>Moins de 2 semaines</c:v>
                </c:pt>
                <c:pt idx="1">
                  <c:v>2 semaines à moins de 2 mois</c:v>
                </c:pt>
                <c:pt idx="2">
                  <c:v>2 mois à moins de 6 mois</c:v>
                </c:pt>
                <c:pt idx="3">
                  <c:v>6 mois ou plus </c:v>
                </c:pt>
                <c:pt idx="4">
                  <c:v>La mesure d’adaptation est en place, mais elle ne fonctionne pas adéquatement </c:v>
                </c:pt>
                <c:pt idx="5">
                  <c:v>La mesure d’adaptation n’est pas encore en place, mais elle a été approuvée</c:v>
                </c:pt>
              </c:strCache>
            </c:strRef>
          </c:cat>
          <c:val>
            <c:numRef>
              <c:f>Sheet1!$B$2:$B$7</c:f>
              <c:numCache>
                <c:formatCode>0%</c:formatCode>
                <c:ptCount val="6"/>
                <c:pt idx="0">
                  <c:v>0.30048525569242257</c:v>
                </c:pt>
                <c:pt idx="1">
                  <c:v>0.29600597237775284</c:v>
                </c:pt>
                <c:pt idx="2">
                  <c:v>0.14000000000000001</c:v>
                </c:pt>
                <c:pt idx="3">
                  <c:v>0.09</c:v>
                </c:pt>
                <c:pt idx="4">
                  <c:v>0.09</c:v>
                </c:pt>
                <c:pt idx="5">
                  <c:v>9.0000000000000011E-2</c:v>
                </c:pt>
              </c:numCache>
            </c:numRef>
          </c:val>
          <c:extLst>
            <c:ext xmlns:c16="http://schemas.microsoft.com/office/drawing/2014/chart" uri="{C3380CC4-5D6E-409C-BE32-E72D297353CC}">
              <c16:uniqueId val="{00000000-9633-47EF-805C-689C0A533EA2}"/>
            </c:ext>
          </c:extLst>
        </c:ser>
        <c:ser>
          <c:idx val="1"/>
          <c:order val="1"/>
          <c:tx>
            <c:strRef>
              <c:f>Sheet1!$C$1</c:f>
              <c:strCache>
                <c:ptCount val="1"/>
                <c:pt idx="0">
                  <c:v>Superviseurs</c:v>
                </c:pt>
              </c:strCache>
            </c:strRef>
          </c:tx>
          <c:spPr>
            <a:solidFill>
              <a:srgbClr val="F79B1A"/>
            </a:solidFill>
            <a:ln w="25400">
              <a:solidFill>
                <a:srgbClr val="000000"/>
              </a:solidFill>
            </a:ln>
          </c:spPr>
          <c:invertIfNegative val="0"/>
          <c:dLbls>
            <c:dLbl>
              <c:idx val="0"/>
              <c:tx>
                <c:rich>
                  <a:bodyPr/>
                  <a:lstStyle/>
                  <a:p>
                    <a:r>
                      <a:rPr lang="en-US" dirty="0"/>
                      <a:t>34 %</a:t>
                    </a:r>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0929-492F-9268-FAF11A4FFA4F}"/>
                </c:ext>
              </c:extLst>
            </c:dLbl>
            <c:dLbl>
              <c:idx val="1"/>
              <c:tx>
                <c:rich>
                  <a:bodyPr/>
                  <a:lstStyle/>
                  <a:p>
                    <a:r>
                      <a:rPr lang="en-US" dirty="0"/>
                      <a:t>40 %</a:t>
                    </a:r>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0929-492F-9268-FAF11A4FFA4F}"/>
                </c:ext>
              </c:extLst>
            </c:dLbl>
            <c:dLbl>
              <c:idx val="2"/>
              <c:tx>
                <c:rich>
                  <a:bodyPr/>
                  <a:lstStyle/>
                  <a:p>
                    <a:r>
                      <a:rPr lang="en-US" dirty="0"/>
                      <a:t>14 %</a:t>
                    </a:r>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0929-492F-9268-FAF11A4FFA4F}"/>
                </c:ext>
              </c:extLst>
            </c:dLbl>
            <c:dLbl>
              <c:idx val="3"/>
              <c:tx>
                <c:rich>
                  <a:bodyPr/>
                  <a:lstStyle/>
                  <a:p>
                    <a:r>
                      <a:rPr lang="en-US" dirty="0"/>
                      <a:t>5 %</a:t>
                    </a:r>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0929-492F-9268-FAF11A4FFA4F}"/>
                </c:ext>
              </c:extLst>
            </c:dLbl>
            <c:dLbl>
              <c:idx val="4"/>
              <c:tx>
                <c:rich>
                  <a:bodyPr/>
                  <a:lstStyle/>
                  <a:p>
                    <a:r>
                      <a:rPr lang="en-US" dirty="0"/>
                      <a:t>3 %</a:t>
                    </a:r>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A-0929-492F-9268-FAF11A4FFA4F}"/>
                </c:ext>
              </c:extLst>
            </c:dLbl>
            <c:dLbl>
              <c:idx val="5"/>
              <c:tx>
                <c:rich>
                  <a:bodyPr/>
                  <a:lstStyle/>
                  <a:p>
                    <a:r>
                      <a:rPr lang="en-US" dirty="0"/>
                      <a:t>4 %</a:t>
                    </a:r>
                  </a:p>
                </c:rich>
              </c:tx>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B-0929-492F-9268-FAF11A4FFA4F}"/>
                </c:ext>
              </c:extLst>
            </c:dLbl>
            <c:spPr>
              <a:noFill/>
              <a:ln>
                <a:noFill/>
              </a:ln>
              <a:effectLst/>
            </c:spPr>
            <c:txPr>
              <a:bodyPr wrap="square" lIns="38100" tIns="19050" rIns="38100" bIns="19050" anchor="ctr">
                <a:spAutoFit/>
              </a:bodyPr>
              <a:lstStyle/>
              <a:p>
                <a:pPr>
                  <a:defRPr smtId="4294967295">
                    <a:latin typeface="Arial" panose="020B0604020202020204" pitchFamily="34" charset="0"/>
                    <a:cs typeface="Arial" panose="020B0604020202020204" pitchFamily="34" charset="0"/>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Sheet1!$A$2:$A$7</c:f>
              <c:strCache>
                <c:ptCount val="6"/>
                <c:pt idx="0">
                  <c:v>Moins de 2 semaines</c:v>
                </c:pt>
                <c:pt idx="1">
                  <c:v>2 semaines à moins de 2 mois</c:v>
                </c:pt>
                <c:pt idx="2">
                  <c:v>2 mois à moins de 6 mois</c:v>
                </c:pt>
                <c:pt idx="3">
                  <c:v>6 mois ou plus </c:v>
                </c:pt>
                <c:pt idx="4">
                  <c:v>La mesure d’adaptation est en place, mais elle ne fonctionne pas adéquatement </c:v>
                </c:pt>
                <c:pt idx="5">
                  <c:v>La mesure d’adaptation n’est pas encore en place, mais elle a été approuvée</c:v>
                </c:pt>
              </c:strCache>
            </c:strRef>
          </c:cat>
          <c:val>
            <c:numRef>
              <c:f>Sheet1!$C$2:$C$7</c:f>
              <c:numCache>
                <c:formatCode>0%</c:formatCode>
                <c:ptCount val="6"/>
                <c:pt idx="0">
                  <c:v>0.34258142340168879</c:v>
                </c:pt>
                <c:pt idx="1">
                  <c:v>0.39867310012062729</c:v>
                </c:pt>
                <c:pt idx="2">
                  <c:v>0.14000000000000001</c:v>
                </c:pt>
                <c:pt idx="3">
                  <c:v>0.05</c:v>
                </c:pt>
                <c:pt idx="4">
                  <c:v>0.03</c:v>
                </c:pt>
                <c:pt idx="5">
                  <c:v>0.04</c:v>
                </c:pt>
              </c:numCache>
            </c:numRef>
          </c:val>
          <c:extLst>
            <c:ext xmlns:c16="http://schemas.microsoft.com/office/drawing/2014/chart" uri="{C3380CC4-5D6E-409C-BE32-E72D297353CC}">
              <c16:uniqueId val="{00000001-9633-47EF-805C-689C0A533EA2}"/>
            </c:ext>
          </c:extLst>
        </c:ser>
        <c:dLbls>
          <c:showLegendKey val="0"/>
          <c:showVal val="0"/>
          <c:showCatName val="0"/>
          <c:showSerName val="0"/>
          <c:showPercent val="0"/>
          <c:showBubbleSize val="0"/>
        </c:dLbls>
        <c:gapWidth val="46"/>
        <c:axId val="890659336"/>
        <c:axId val="890658160"/>
      </c:barChart>
      <c:catAx>
        <c:axId val="890659336"/>
        <c:scaling>
          <c:orientation val="maxMin"/>
        </c:scaling>
        <c:delete val="0"/>
        <c:axPos val="l"/>
        <c:numFmt formatCode="General" sourceLinked="1"/>
        <c:majorTickMark val="none"/>
        <c:minorTickMark val="none"/>
        <c:tickLblPos val="nextTo"/>
        <c:spPr>
          <a:ln>
            <a:noFill/>
          </a:ln>
        </c:spPr>
        <c:txPr>
          <a:bodyPr/>
          <a:lstStyle/>
          <a:p>
            <a:pPr>
              <a:defRPr sz="1400" smtId="4294967295">
                <a:latin typeface="Arial" panose="020B0604020202020204" pitchFamily="34" charset="0"/>
                <a:cs typeface="Arial" panose="020B0604020202020204" pitchFamily="34" charset="0"/>
              </a:defRPr>
            </a:pPr>
            <a:endParaRPr lang="en-US"/>
          </a:p>
        </c:txPr>
        <c:crossAx val="890658160"/>
        <c:crosses val="autoZero"/>
        <c:auto val="0"/>
        <c:lblAlgn val="ctr"/>
        <c:lblOffset val="100"/>
        <c:noMultiLvlLbl val="0"/>
      </c:catAx>
      <c:valAx>
        <c:axId val="890658160"/>
        <c:scaling>
          <c:orientation val="minMax"/>
          <c:max val="0.9"/>
          <c:min val="0"/>
        </c:scaling>
        <c:delete val="1"/>
        <c:axPos val="t"/>
        <c:numFmt formatCode="0%" sourceLinked="1"/>
        <c:majorTickMark val="out"/>
        <c:minorTickMark val="none"/>
        <c:tickLblPos val="nextTo"/>
        <c:crossAx val="890659336"/>
        <c:crosses val="autoZero"/>
        <c:crossBetween val="between"/>
        <c:majorUnit val="0.1"/>
      </c:valAx>
      <c:spPr>
        <a:noFill/>
        <a:ln w="25377">
          <a:noFill/>
        </a:ln>
      </c:spPr>
    </c:plotArea>
    <c:legend>
      <c:legendPos val="r"/>
      <c:layout>
        <c:manualLayout>
          <c:xMode val="edge"/>
          <c:yMode val="edge"/>
          <c:x val="7.4767972542694502E-2"/>
          <c:y val="0.82615187350411123"/>
          <c:w val="0.27011597156524658"/>
          <c:h val="0.14568386971950531"/>
        </c:manualLayout>
      </c:layout>
      <c:overlay val="0"/>
      <c:txPr>
        <a:bodyPr/>
        <a:lstStyle/>
        <a:p>
          <a:pPr>
            <a:defRPr smtId="4294967295">
              <a:latin typeface="Arial" panose="020B0604020202020204" pitchFamily="34" charset="0"/>
              <a:cs typeface="Arial" panose="020B0604020202020204" pitchFamily="34" charset="0"/>
            </a:defRPr>
          </a:pPr>
          <a:endParaRPr lang="en-US"/>
        </a:p>
      </c:txPr>
    </c:legend>
    <c:plotVisOnly val="1"/>
    <c:dispBlanksAs val="gap"/>
    <c:showDLblsOverMax val="0"/>
  </c:chart>
  <c:spPr>
    <a:noFill/>
  </c:spPr>
  <c:txPr>
    <a:bodyPr/>
    <a:lstStyle/>
    <a:p>
      <a:pPr>
        <a:defRPr sz="1600" smtId="4294967295">
          <a:latin typeface="Montserrat"/>
          <a:ea typeface="Verdana" panose="020B0604030504040204" pitchFamily="34" charset="0"/>
          <a:cs typeface="Verdana" panose="020B0604030504040204" pitchFamily="34" charset="0"/>
        </a:defRPr>
      </a:pPr>
      <a:endParaRPr lang="en-US"/>
    </a:p>
  </c:txPr>
  <c:externalData r:id="rId2">
    <c:autoUpdate val="0"/>
  </c:externalData>
</c:chartSpace>
</file>

<file path=ppt/drawings/drawing1.xml><?xml version="1.0" encoding="utf-8"?>
<c:userShapes xmlns:c="http://schemas.openxmlformats.org/drawingml/2006/chart">
  <cdr:relSizeAnchor xmlns:cdr="http://schemas.openxmlformats.org/drawingml/2006/chartDrawing">
    <cdr:from>
      <cdr:x>0.75016</cdr:x>
      <cdr:y>0</cdr:y>
    </cdr:from>
    <cdr:to>
      <cdr:x>1</cdr:x>
      <cdr:y>0.99999</cdr:y>
    </cdr:to>
    <cdr:sp macro="" textlink="">
      <cdr:nvSpPr>
        <cdr:cNvPr id="2" name="TextBox 1">
          <a:extLst xmlns:a="http://schemas.openxmlformats.org/drawingml/2006/main">
            <a:ext uri="{FF2B5EF4-FFF2-40B4-BE49-F238E27FC236}">
              <a16:creationId xmlns:a16="http://schemas.microsoft.com/office/drawing/2014/main" id="{F1B1AC1C-3E07-4CAB-A24A-66AF49CF4BDA}"/>
            </a:ext>
          </a:extLst>
        </cdr:cNvPr>
        <cdr:cNvSpPr txBox="1"/>
      </cdr:nvSpPr>
      <cdr:spPr>
        <a:xfrm xmlns:a="http://schemas.openxmlformats.org/drawingml/2006/main">
          <a:off x="5386451" y="0"/>
          <a:ext cx="1794002" cy="4220718"/>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CA" sz="1100" dirty="0"/>
        </a:p>
      </cdr:txBody>
    </cdr:sp>
  </cdr:relSizeAnchor>
</c:userShapes>
</file>

<file path=ppt/drawings/drawing2.xml><?xml version="1.0" encoding="utf-8"?>
<c:userShapes xmlns:c="http://schemas.openxmlformats.org/drawingml/2006/chart">
  <cdr:relSizeAnchor xmlns:cdr="http://schemas.openxmlformats.org/drawingml/2006/chartDrawing">
    <cdr:from>
      <cdr:x>0.75016</cdr:x>
      <cdr:y>0</cdr:y>
    </cdr:from>
    <cdr:to>
      <cdr:x>1</cdr:x>
      <cdr:y>0.99999</cdr:y>
    </cdr:to>
    <cdr:sp macro="" textlink="">
      <cdr:nvSpPr>
        <cdr:cNvPr id="2" name="TextBox 1">
          <a:extLst xmlns:a="http://schemas.openxmlformats.org/drawingml/2006/main">
            <a:ext uri="{FF2B5EF4-FFF2-40B4-BE49-F238E27FC236}">
              <a16:creationId xmlns:a16="http://schemas.microsoft.com/office/drawing/2014/main" id="{F1B1AC1C-3E07-4CAB-A24A-66AF49CF4BDA}"/>
            </a:ext>
          </a:extLst>
        </cdr:cNvPr>
        <cdr:cNvSpPr txBox="1"/>
      </cdr:nvSpPr>
      <cdr:spPr>
        <a:xfrm xmlns:a="http://schemas.openxmlformats.org/drawingml/2006/main">
          <a:off x="5386451" y="0"/>
          <a:ext cx="1794002" cy="4220718"/>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CA" sz="1100" dirty="0"/>
        </a:p>
      </cdr:txBody>
    </cdr:sp>
  </cdr:relSizeAnchor>
</c:userShapes>
</file>

<file path=ppt/drawings/drawing3.xml><?xml version="1.0" encoding="utf-8"?>
<c:userShapes xmlns:c="http://schemas.openxmlformats.org/drawingml/2006/chart">
  <cdr:relSizeAnchor xmlns:cdr="http://schemas.openxmlformats.org/drawingml/2006/chartDrawing">
    <cdr:from>
      <cdr:x>0.75015</cdr:x>
      <cdr:y>0</cdr:y>
    </cdr:from>
    <cdr:to>
      <cdr:x>1</cdr:x>
      <cdr:y>1</cdr:y>
    </cdr:to>
    <cdr:sp macro="" textlink="">
      <cdr:nvSpPr>
        <cdr:cNvPr id="2" name="TextBox 1">
          <a:extLst xmlns:a="http://schemas.openxmlformats.org/drawingml/2006/main">
            <a:ext uri="{FF2B5EF4-FFF2-40B4-BE49-F238E27FC236}">
              <a16:creationId xmlns:a16="http://schemas.microsoft.com/office/drawing/2014/main" id="{F1B1AC1C-3E07-4CAB-A24A-66AF49CF4BDA}"/>
            </a:ext>
          </a:extLst>
        </cdr:cNvPr>
        <cdr:cNvSpPr txBox="1"/>
      </cdr:nvSpPr>
      <cdr:spPr>
        <a:xfrm xmlns:a="http://schemas.openxmlformats.org/drawingml/2006/main">
          <a:off x="6986807" y="0"/>
          <a:ext cx="2170183" cy="4861691"/>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CA" sz="1100" dirty="0"/>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5"/>
          </a:xfrm>
          <a:prstGeom prst="rect">
            <a:avLst/>
          </a:prstGeom>
        </p:spPr>
        <p:txBody>
          <a:bodyPr vert="horz" lIns="93176" tIns="46588" rIns="93176" bIns="46588" rtlCol="0"/>
          <a:lstStyle>
            <a:lvl1pPr algn="l">
              <a:defRPr sz="1200"/>
            </a:lvl1pPr>
          </a:lstStyle>
          <a:p>
            <a:endParaRPr lang="en-US" dirty="0"/>
          </a:p>
        </p:txBody>
      </p:sp>
      <p:sp>
        <p:nvSpPr>
          <p:cNvPr id="3" name="Date Placeholder 2"/>
          <p:cNvSpPr>
            <a:spLocks noGrp="1"/>
          </p:cNvSpPr>
          <p:nvPr>
            <p:ph type="dt" idx="1"/>
          </p:nvPr>
        </p:nvSpPr>
        <p:spPr>
          <a:xfrm>
            <a:off x="3970939" y="0"/>
            <a:ext cx="3037840" cy="466435"/>
          </a:xfrm>
          <a:prstGeom prst="rect">
            <a:avLst/>
          </a:prstGeom>
        </p:spPr>
        <p:txBody>
          <a:bodyPr vert="horz" lIns="93176" tIns="46588" rIns="93176" bIns="46588" rtlCol="0"/>
          <a:lstStyle>
            <a:lvl1pPr algn="r">
              <a:defRPr sz="1200"/>
            </a:lvl1pPr>
          </a:lstStyle>
          <a:p>
            <a:fld id="{1D83FBCE-E63F-0640-ADAC-86D74A416E25}" type="datetimeFigureOut">
              <a:rPr lang="en-US" smtClean="0"/>
              <a:t>12/3/2020</a:t>
            </a:fld>
            <a:endParaRPr lang="en-US" dirty="0"/>
          </a:p>
        </p:txBody>
      </p:sp>
      <p:sp>
        <p:nvSpPr>
          <p:cNvPr id="4" name="Slide Image Placeholder 3"/>
          <p:cNvSpPr>
            <a:spLocks noGrp="1" noRot="1" noChangeAspect="1"/>
          </p:cNvSpPr>
          <p:nvPr>
            <p:ph type="sldImg" idx="2"/>
          </p:nvPr>
        </p:nvSpPr>
        <p:spPr>
          <a:xfrm>
            <a:off x="715963" y="1162050"/>
            <a:ext cx="5578475" cy="3138488"/>
          </a:xfrm>
          <a:prstGeom prst="rect">
            <a:avLst/>
          </a:prstGeom>
          <a:noFill/>
          <a:ln w="12700">
            <a:solidFill>
              <a:prstClr val="black"/>
            </a:solidFill>
          </a:ln>
        </p:spPr>
      </p:sp>
      <p:sp>
        <p:nvSpPr>
          <p:cNvPr id="5" name="Notes Placeholder 4"/>
          <p:cNvSpPr>
            <a:spLocks noGrp="1"/>
          </p:cNvSpPr>
          <p:nvPr>
            <p:ph type="body" sz="quarter" idx="3"/>
          </p:nvPr>
        </p:nvSpPr>
        <p:spPr>
          <a:xfrm>
            <a:off x="701041" y="4473893"/>
            <a:ext cx="5608320" cy="3660458"/>
          </a:xfrm>
          <a:prstGeom prst="rect">
            <a:avLst/>
          </a:prstGeom>
        </p:spPr>
        <p:txBody>
          <a:bodyPr vert="horz" lIns="93176" tIns="46588" rIns="93176" bIns="46588"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8"/>
            <a:ext cx="3037840" cy="466434"/>
          </a:xfrm>
          <a:prstGeom prst="rect">
            <a:avLst/>
          </a:prstGeom>
        </p:spPr>
        <p:txBody>
          <a:bodyPr vert="horz" lIns="93176" tIns="46588" rIns="93176" bIns="46588"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9" y="8829968"/>
            <a:ext cx="3037840" cy="466434"/>
          </a:xfrm>
          <a:prstGeom prst="rect">
            <a:avLst/>
          </a:prstGeom>
        </p:spPr>
        <p:txBody>
          <a:bodyPr vert="horz" lIns="93176" tIns="46588" rIns="93176" bIns="46588" rtlCol="0" anchor="b"/>
          <a:lstStyle>
            <a:lvl1pPr algn="r">
              <a:defRPr sz="1200"/>
            </a:lvl1pPr>
          </a:lstStyle>
          <a:p>
            <a:fld id="{CF2D4C54-7660-1541-9B48-4C95857502F1}" type="slidenum">
              <a:rPr lang="en-US" smtClean="0"/>
              <a:t>‹#›</a:t>
            </a:fld>
            <a:endParaRPr lang="en-US" dirty="0"/>
          </a:p>
        </p:txBody>
      </p:sp>
    </p:spTree>
    <p:extLst>
      <p:ext uri="{BB962C8B-B14F-4D97-AF65-F5344CB8AC3E}">
        <p14:creationId xmlns:p14="http://schemas.microsoft.com/office/powerpoint/2010/main" val="27058025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CF2D4C54-7660-1541-9B48-4C95857502F1}" type="slidenum">
              <a:rPr lang="en-US" smtClean="0"/>
              <a:t>1</a:t>
            </a:fld>
            <a:endParaRPr lang="en-US" dirty="0"/>
          </a:p>
        </p:txBody>
      </p:sp>
    </p:spTree>
    <p:extLst>
      <p:ext uri="{BB962C8B-B14F-4D97-AF65-F5344CB8AC3E}">
        <p14:creationId xmlns:p14="http://schemas.microsoft.com/office/powerpoint/2010/main" val="51421609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21167"/>
            <a:endParaRPr lang="en-CA" b="0"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F2D4C54-7660-1541-9B48-4C95857502F1}"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49098890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21167"/>
            <a:endParaRPr lang="en-CA" b="0" dirty="0"/>
          </a:p>
        </p:txBody>
      </p:sp>
      <p:sp>
        <p:nvSpPr>
          <p:cNvPr id="4" name="Slide Number Placeholder 3"/>
          <p:cNvSpPr>
            <a:spLocks noGrp="1"/>
          </p:cNvSpPr>
          <p:nvPr>
            <p:ph type="sldNum" sz="quarter" idx="5"/>
          </p:nvPr>
        </p:nvSpPr>
        <p:spPr/>
        <p:txBody>
          <a:bodyPr/>
          <a:lstStyle/>
          <a:p>
            <a:fld id="{CF2D4C54-7660-1541-9B48-4C95857502F1}" type="slidenum">
              <a:rPr lang="en-US" smtClean="0"/>
              <a:t>11</a:t>
            </a:fld>
            <a:endParaRPr lang="en-US" dirty="0"/>
          </a:p>
        </p:txBody>
      </p:sp>
    </p:spTree>
    <p:extLst>
      <p:ext uri="{BB962C8B-B14F-4D97-AF65-F5344CB8AC3E}">
        <p14:creationId xmlns:p14="http://schemas.microsoft.com/office/powerpoint/2010/main" val="106613866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21167"/>
            <a:endParaRPr lang="en-CA" dirty="0">
              <a:solidFill>
                <a:schemeClr val="bg1"/>
              </a:solidFill>
              <a:latin typeface="Montserrat"/>
            </a:endParaRPr>
          </a:p>
        </p:txBody>
      </p:sp>
      <p:sp>
        <p:nvSpPr>
          <p:cNvPr id="4" name="Slide Number Placeholder 3"/>
          <p:cNvSpPr>
            <a:spLocks noGrp="1"/>
          </p:cNvSpPr>
          <p:nvPr>
            <p:ph type="sldNum" sz="quarter" idx="5"/>
          </p:nvPr>
        </p:nvSpPr>
        <p:spPr/>
        <p:txBody>
          <a:bodyPr/>
          <a:lstStyle/>
          <a:p>
            <a:fld id="{CF2D4C54-7660-1541-9B48-4C95857502F1}" type="slidenum">
              <a:rPr lang="en-US" smtClean="0"/>
              <a:t>12</a:t>
            </a:fld>
            <a:endParaRPr lang="en-US" dirty="0"/>
          </a:p>
        </p:txBody>
      </p:sp>
    </p:spTree>
    <p:extLst>
      <p:ext uri="{BB962C8B-B14F-4D97-AF65-F5344CB8AC3E}">
        <p14:creationId xmlns:p14="http://schemas.microsoft.com/office/powerpoint/2010/main" val="233291961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21167"/>
            <a:endParaRPr lang="en-CA" dirty="0"/>
          </a:p>
        </p:txBody>
      </p:sp>
      <p:sp>
        <p:nvSpPr>
          <p:cNvPr id="4" name="Slide Number Placeholder 3"/>
          <p:cNvSpPr>
            <a:spLocks noGrp="1"/>
          </p:cNvSpPr>
          <p:nvPr>
            <p:ph type="sldNum" sz="quarter" idx="5"/>
          </p:nvPr>
        </p:nvSpPr>
        <p:spPr/>
        <p:txBody>
          <a:bodyPr/>
          <a:lstStyle/>
          <a:p>
            <a:fld id="{CF2D4C54-7660-1541-9B48-4C95857502F1}" type="slidenum">
              <a:rPr lang="en-US" smtClean="0"/>
              <a:t>13</a:t>
            </a:fld>
            <a:endParaRPr lang="en-US" dirty="0"/>
          </a:p>
        </p:txBody>
      </p:sp>
    </p:spTree>
    <p:extLst>
      <p:ext uri="{BB962C8B-B14F-4D97-AF65-F5344CB8AC3E}">
        <p14:creationId xmlns:p14="http://schemas.microsoft.com/office/powerpoint/2010/main" val="120575938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21167"/>
            <a:endParaRPr lang="en-CA" dirty="0">
              <a:solidFill>
                <a:schemeClr val="bg1"/>
              </a:solidFill>
              <a:latin typeface="Montserrat"/>
            </a:endParaRPr>
          </a:p>
        </p:txBody>
      </p:sp>
      <p:sp>
        <p:nvSpPr>
          <p:cNvPr id="4" name="Slide Number Placeholder 3"/>
          <p:cNvSpPr>
            <a:spLocks noGrp="1"/>
          </p:cNvSpPr>
          <p:nvPr>
            <p:ph type="sldNum" sz="quarter" idx="5"/>
          </p:nvPr>
        </p:nvSpPr>
        <p:spPr/>
        <p:txBody>
          <a:bodyPr/>
          <a:lstStyle/>
          <a:p>
            <a:fld id="{CF2D4C54-7660-1541-9B48-4C95857502F1}" type="slidenum">
              <a:rPr lang="en-US" smtClean="0"/>
              <a:t>14</a:t>
            </a:fld>
            <a:endParaRPr lang="en-US" dirty="0"/>
          </a:p>
        </p:txBody>
      </p:sp>
    </p:spTree>
    <p:extLst>
      <p:ext uri="{BB962C8B-B14F-4D97-AF65-F5344CB8AC3E}">
        <p14:creationId xmlns:p14="http://schemas.microsoft.com/office/powerpoint/2010/main" val="36669412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ct val="0"/>
              </a:spcBef>
              <a:spcAft>
                <a:spcPct val="0"/>
              </a:spcAft>
              <a:buClrTx/>
              <a:buSzTx/>
              <a:buFontTx/>
              <a:buNone/>
              <a:defRPr/>
            </a:pPr>
            <a:endParaRPr lang="en-CA"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CF2D4C54-7660-1541-9B48-4C95857502F1}" type="slidenum">
              <a:rPr lang="en-US" smtClean="0"/>
              <a:t>15</a:t>
            </a:fld>
            <a:endParaRPr lang="en-US" dirty="0"/>
          </a:p>
        </p:txBody>
      </p:sp>
    </p:spTree>
    <p:extLst>
      <p:ext uri="{BB962C8B-B14F-4D97-AF65-F5344CB8AC3E}">
        <p14:creationId xmlns:p14="http://schemas.microsoft.com/office/powerpoint/2010/main" val="371788358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fld id="{CF2D4C54-7660-1541-9B48-4C95857502F1}" type="slidenum">
              <a:rPr lang="en-US" smtClean="0"/>
              <a:t>16</a:t>
            </a:fld>
            <a:endParaRPr lang="en-US" dirty="0"/>
          </a:p>
        </p:txBody>
      </p:sp>
    </p:spTree>
    <p:extLst>
      <p:ext uri="{BB962C8B-B14F-4D97-AF65-F5344CB8AC3E}">
        <p14:creationId xmlns:p14="http://schemas.microsoft.com/office/powerpoint/2010/main" val="1912455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fld id="{CF2D4C54-7660-1541-9B48-4C95857502F1}" type="slidenum">
              <a:rPr lang="en-US" smtClean="0"/>
              <a:t>17</a:t>
            </a:fld>
            <a:endParaRPr lang="en-US" dirty="0"/>
          </a:p>
        </p:txBody>
      </p:sp>
    </p:spTree>
    <p:extLst>
      <p:ext uri="{BB962C8B-B14F-4D97-AF65-F5344CB8AC3E}">
        <p14:creationId xmlns:p14="http://schemas.microsoft.com/office/powerpoint/2010/main" val="296640465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F2D4C54-7660-1541-9B48-4C95857502F1}"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45076265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CF2D4C54-7660-1541-9B48-4C95857502F1}" type="slidenum">
              <a:rPr lang="en-US" smtClean="0"/>
              <a:t>19</a:t>
            </a:fld>
            <a:endParaRPr lang="en-US" dirty="0"/>
          </a:p>
        </p:txBody>
      </p:sp>
    </p:spTree>
    <p:extLst>
      <p:ext uri="{BB962C8B-B14F-4D97-AF65-F5344CB8AC3E}">
        <p14:creationId xmlns:p14="http://schemas.microsoft.com/office/powerpoint/2010/main" val="205866156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CF2D4C54-7660-1541-9B48-4C95857502F1}" type="slidenum">
              <a:rPr lang="en-US" smtClean="0"/>
              <a:t>2</a:t>
            </a:fld>
            <a:endParaRPr lang="en-US" dirty="0"/>
          </a:p>
        </p:txBody>
      </p:sp>
    </p:spTree>
    <p:extLst>
      <p:ext uri="{BB962C8B-B14F-4D97-AF65-F5344CB8AC3E}">
        <p14:creationId xmlns:p14="http://schemas.microsoft.com/office/powerpoint/2010/main" val="169048598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fld id="{CF2D4C54-7660-1541-9B48-4C95857502F1}" type="slidenum">
              <a:rPr lang="en-US" smtClean="0"/>
              <a:t>20</a:t>
            </a:fld>
            <a:endParaRPr lang="en-US" dirty="0"/>
          </a:p>
        </p:txBody>
      </p:sp>
    </p:spTree>
    <p:extLst>
      <p:ext uri="{BB962C8B-B14F-4D97-AF65-F5344CB8AC3E}">
        <p14:creationId xmlns:p14="http://schemas.microsoft.com/office/powerpoint/2010/main" val="324878402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CF2D4C54-7660-1541-9B48-4C95857502F1}" type="slidenum">
              <a:rPr lang="en-US" smtClean="0"/>
              <a:t>3</a:t>
            </a:fld>
            <a:endParaRPr lang="en-US" dirty="0"/>
          </a:p>
        </p:txBody>
      </p:sp>
    </p:spTree>
    <p:extLst>
      <p:ext uri="{BB962C8B-B14F-4D97-AF65-F5344CB8AC3E}">
        <p14:creationId xmlns:p14="http://schemas.microsoft.com/office/powerpoint/2010/main" val="304434689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fld id="{CF2D4C54-7660-1541-9B48-4C95857502F1}" type="slidenum">
              <a:rPr lang="en-US" smtClean="0"/>
              <a:t>4</a:t>
            </a:fld>
            <a:endParaRPr lang="en-US" dirty="0"/>
          </a:p>
        </p:txBody>
      </p:sp>
    </p:spTree>
    <p:extLst>
      <p:ext uri="{BB962C8B-B14F-4D97-AF65-F5344CB8AC3E}">
        <p14:creationId xmlns:p14="http://schemas.microsoft.com/office/powerpoint/2010/main" val="73279098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21167"/>
            <a:endParaRPr lang="en-CA" dirty="0">
              <a:solidFill>
                <a:schemeClr val="bg1"/>
              </a:solidFill>
              <a:latin typeface="Montserrat"/>
            </a:endParaRPr>
          </a:p>
        </p:txBody>
      </p:sp>
      <p:sp>
        <p:nvSpPr>
          <p:cNvPr id="4" name="Slide Number Placeholder 3"/>
          <p:cNvSpPr>
            <a:spLocks noGrp="1"/>
          </p:cNvSpPr>
          <p:nvPr>
            <p:ph type="sldNum" sz="quarter" idx="5"/>
          </p:nvPr>
        </p:nvSpPr>
        <p:spPr/>
        <p:txBody>
          <a:bodyPr/>
          <a:lstStyle/>
          <a:p>
            <a:fld id="{CF2D4C54-7660-1541-9B48-4C95857502F1}" type="slidenum">
              <a:rPr lang="en-US" smtClean="0"/>
              <a:t>5</a:t>
            </a:fld>
            <a:endParaRPr lang="en-US" dirty="0"/>
          </a:p>
        </p:txBody>
      </p:sp>
    </p:spTree>
    <p:extLst>
      <p:ext uri="{BB962C8B-B14F-4D97-AF65-F5344CB8AC3E}">
        <p14:creationId xmlns:p14="http://schemas.microsoft.com/office/powerpoint/2010/main" val="62195427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fld id="{CF2D4C54-7660-1541-9B48-4C95857502F1}" type="slidenum">
              <a:rPr lang="en-US" smtClean="0"/>
              <a:t>6</a:t>
            </a:fld>
            <a:endParaRPr lang="en-US" dirty="0"/>
          </a:p>
        </p:txBody>
      </p:sp>
    </p:spTree>
    <p:extLst>
      <p:ext uri="{BB962C8B-B14F-4D97-AF65-F5344CB8AC3E}">
        <p14:creationId xmlns:p14="http://schemas.microsoft.com/office/powerpoint/2010/main" val="344627422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21167"/>
            <a:endParaRPr lang="en-CA" dirty="0">
              <a:solidFill>
                <a:schemeClr val="bg1"/>
              </a:solidFill>
              <a:latin typeface="Montserrat"/>
            </a:endParaRPr>
          </a:p>
        </p:txBody>
      </p:sp>
      <p:sp>
        <p:nvSpPr>
          <p:cNvPr id="4" name="Slide Number Placeholder 3"/>
          <p:cNvSpPr>
            <a:spLocks noGrp="1"/>
          </p:cNvSpPr>
          <p:nvPr>
            <p:ph type="sldNum" sz="quarter" idx="5"/>
          </p:nvPr>
        </p:nvSpPr>
        <p:spPr/>
        <p:txBody>
          <a:bodyPr/>
          <a:lstStyle/>
          <a:p>
            <a:fld id="{CF2D4C54-7660-1541-9B48-4C95857502F1}" type="slidenum">
              <a:rPr lang="en-US" smtClean="0"/>
              <a:t>7</a:t>
            </a:fld>
            <a:endParaRPr lang="en-US" dirty="0"/>
          </a:p>
        </p:txBody>
      </p:sp>
    </p:spTree>
    <p:extLst>
      <p:ext uri="{BB962C8B-B14F-4D97-AF65-F5344CB8AC3E}">
        <p14:creationId xmlns:p14="http://schemas.microsoft.com/office/powerpoint/2010/main" val="331475890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fld id="{CF2D4C54-7660-1541-9B48-4C95857502F1}" type="slidenum">
              <a:rPr lang="en-US" smtClean="0"/>
              <a:t>8</a:t>
            </a:fld>
            <a:endParaRPr lang="en-US" dirty="0"/>
          </a:p>
        </p:txBody>
      </p:sp>
    </p:spTree>
    <p:extLst>
      <p:ext uri="{BB962C8B-B14F-4D97-AF65-F5344CB8AC3E}">
        <p14:creationId xmlns:p14="http://schemas.microsoft.com/office/powerpoint/2010/main" val="313594691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fld id="{CF2D4C54-7660-1541-9B48-4C95857502F1}" type="slidenum">
              <a:rPr lang="en-US" smtClean="0"/>
              <a:t>9</a:t>
            </a:fld>
            <a:endParaRPr lang="en-US" dirty="0"/>
          </a:p>
        </p:txBody>
      </p:sp>
    </p:spTree>
    <p:extLst>
      <p:ext uri="{BB962C8B-B14F-4D97-AF65-F5344CB8AC3E}">
        <p14:creationId xmlns:p14="http://schemas.microsoft.com/office/powerpoint/2010/main" val="383340523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jpeg"/><Relationship Id="rId1" Type="http://schemas.openxmlformats.org/officeDocument/2006/relationships/slideMaster" Target="../slideMasters/slideMaster1.xml"/><Relationship Id="rId4" Type="http://schemas.openxmlformats.org/officeDocument/2006/relationships/image" Target="../media/image5.png"/></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jpeg"/><Relationship Id="rId1" Type="http://schemas.openxmlformats.org/officeDocument/2006/relationships/slideMaster" Target="../slideMasters/slideMaster2.xml"/><Relationship Id="rId4" Type="http://schemas.openxmlformats.org/officeDocument/2006/relationships/image" Target="../media/image5.png"/></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F1F232D0-CBA6-41E7-AD62-6AB2E309AC5A}"/>
              </a:ext>
            </a:extLst>
          </p:cNvPr>
          <p:cNvPicPr>
            <a:picLocks noChangeAspect="1"/>
          </p:cNvPicPr>
          <p:nvPr userDrawn="1"/>
        </p:nvPicPr>
        <p:blipFill>
          <a:blip r:embed="rId2"/>
          <a:stretch>
            <a:fillRect/>
          </a:stretch>
        </p:blipFill>
        <p:spPr>
          <a:xfrm>
            <a:off x="-3" y="3665"/>
            <a:ext cx="12192001" cy="6857999"/>
          </a:xfrm>
          <a:prstGeom prst="rect">
            <a:avLst/>
          </a:prstGeom>
          <a:solidFill>
            <a:schemeClr val="accent1"/>
          </a:solidFill>
        </p:spPr>
      </p:pic>
      <p:sp>
        <p:nvSpPr>
          <p:cNvPr id="2" name="Title 1">
            <a:extLst>
              <a:ext uri="{FF2B5EF4-FFF2-40B4-BE49-F238E27FC236}">
                <a16:creationId xmlns:a16="http://schemas.microsoft.com/office/drawing/2014/main" id="{F3AF4BD5-0F70-8F48-9082-37765480FD6B}"/>
              </a:ext>
            </a:extLst>
          </p:cNvPr>
          <p:cNvSpPr>
            <a:spLocks noGrp="1"/>
          </p:cNvSpPr>
          <p:nvPr>
            <p:ph type="ctrTitle"/>
          </p:nvPr>
        </p:nvSpPr>
        <p:spPr>
          <a:xfrm>
            <a:off x="1523998" y="1214437"/>
            <a:ext cx="4276725" cy="2387600"/>
          </a:xfrm>
        </p:spPr>
        <p:txBody>
          <a:bodyPr anchor="b">
            <a:normAutofit/>
          </a:bodyPr>
          <a:lstStyle>
            <a:lvl1pPr algn="l">
              <a:defRPr sz="4400">
                <a:solidFill>
                  <a:schemeClr val="bg1"/>
                </a:solidFill>
              </a:defRPr>
            </a:lvl1pPr>
          </a:lstStyle>
          <a:p>
            <a:r>
              <a:rPr lang="en-US"/>
              <a:t>Click to edit Master title style</a:t>
            </a:r>
          </a:p>
        </p:txBody>
      </p:sp>
      <p:sp>
        <p:nvSpPr>
          <p:cNvPr id="3" name="Subtitle 2">
            <a:extLst>
              <a:ext uri="{FF2B5EF4-FFF2-40B4-BE49-F238E27FC236}">
                <a16:creationId xmlns:a16="http://schemas.microsoft.com/office/drawing/2014/main" id="{F948FF2A-756D-F74B-ABF9-14208C31E7BA}"/>
              </a:ext>
            </a:extLst>
          </p:cNvPr>
          <p:cNvSpPr>
            <a:spLocks noGrp="1"/>
          </p:cNvSpPr>
          <p:nvPr>
            <p:ph type="subTitle" idx="1"/>
          </p:nvPr>
        </p:nvSpPr>
        <p:spPr>
          <a:xfrm>
            <a:off x="1523998" y="3602037"/>
            <a:ext cx="4276725" cy="1655762"/>
          </a:xfrm>
        </p:spPr>
        <p:txBody>
          <a:bodyPr anchor="ctr" anchorCtr="0">
            <a:normAutofit/>
          </a:bodyPr>
          <a:lstStyle>
            <a:lvl1pPr marL="0" indent="0" algn="l">
              <a:buNone/>
              <a:defRPr sz="2000" b="0">
                <a:solidFill>
                  <a:schemeClr val="bg1"/>
                </a:solidFill>
                <a:latin typeface="Montserra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pic>
        <p:nvPicPr>
          <p:cNvPr id="8" name="Picture 7" descr="A picture containing object&#10;&#10;Description automatically generated">
            <a:extLst>
              <a:ext uri="{FF2B5EF4-FFF2-40B4-BE49-F238E27FC236}">
                <a16:creationId xmlns:a16="http://schemas.microsoft.com/office/drawing/2014/main" id="{3569F887-B8D4-4209-A81B-6FD897216529}"/>
              </a:ext>
            </a:extLst>
          </p:cNvPr>
          <p:cNvPicPr>
            <a:picLocks noChangeAspect="1"/>
          </p:cNvPicPr>
          <p:nvPr userDrawn="1"/>
        </p:nvPicPr>
        <p:blipFill>
          <a:blip r:embed="rId3">
            <a:extLst>
              <a:ext uri="{28A0092B-C50C-407E-A947-70E740481C1C}">
                <a14:useLocalDpi xmlns:a14="http://schemas.microsoft.com/office/drawing/2010/main"/>
              </a:ext>
            </a:extLst>
          </a:blip>
          <a:stretch>
            <a:fillRect/>
          </a:stretch>
        </p:blipFill>
        <p:spPr>
          <a:xfrm rot="5400000">
            <a:off x="3968011" y="2318295"/>
            <a:ext cx="6857998" cy="2228740"/>
          </a:xfrm>
          <a:prstGeom prst="rect">
            <a:avLst/>
          </a:prstGeom>
        </p:spPr>
      </p:pic>
    </p:spTree>
    <p:extLst>
      <p:ext uri="{BB962C8B-B14F-4D97-AF65-F5344CB8AC3E}">
        <p14:creationId xmlns:p14="http://schemas.microsoft.com/office/powerpoint/2010/main" val="347509245"/>
      </p:ext>
    </p:extLst>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ontent3">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5275F530-60CF-4FE5-87AF-A24C0E12D531}"/>
              </a:ext>
            </a:extLst>
          </p:cNvPr>
          <p:cNvSpPr/>
          <p:nvPr userDrawn="1"/>
        </p:nvSpPr>
        <p:spPr>
          <a:xfrm>
            <a:off x="5095875" y="216226"/>
            <a:ext cx="6816719" cy="6416845"/>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9027A6E4-832E-4D52-8167-3822E41869BB}"/>
              </a:ext>
            </a:extLst>
          </p:cNvPr>
          <p:cNvSpPr>
            <a:spLocks noGrp="1"/>
          </p:cNvSpPr>
          <p:nvPr>
            <p:ph type="title"/>
          </p:nvPr>
        </p:nvSpPr>
        <p:spPr>
          <a:xfrm>
            <a:off x="5534556" y="831850"/>
            <a:ext cx="5800725" cy="1325563"/>
          </a:xfrm>
        </p:spPr>
        <p:txBody>
          <a:bodyPr/>
          <a:lstStyle>
            <a:lvl1pPr algn="ctr">
              <a:defRPr b="1" cap="none" baseline="0"/>
            </a:lvl1pPr>
          </a:lstStyle>
          <a:p>
            <a:r>
              <a:rPr lang="en-US"/>
              <a:t>Click to edit Master title style</a:t>
            </a:r>
            <a:endParaRPr lang="en-CA"/>
          </a:p>
        </p:txBody>
      </p:sp>
      <p:sp>
        <p:nvSpPr>
          <p:cNvPr id="5" name="Slide Number Placeholder 4">
            <a:extLst>
              <a:ext uri="{FF2B5EF4-FFF2-40B4-BE49-F238E27FC236}">
                <a16:creationId xmlns:a16="http://schemas.microsoft.com/office/drawing/2014/main" id="{AE0DE48E-6F62-4535-A8DC-CF232F0C975B}"/>
              </a:ext>
            </a:extLst>
          </p:cNvPr>
          <p:cNvSpPr>
            <a:spLocks noGrp="1"/>
          </p:cNvSpPr>
          <p:nvPr>
            <p:ph type="sldNum" sz="quarter" idx="12"/>
          </p:nvPr>
        </p:nvSpPr>
        <p:spPr/>
        <p:txBody>
          <a:bodyPr/>
          <a:lstStyle/>
          <a:p>
            <a:fld id="{227929AD-272B-2940-8998-9A3EA3187C9C}" type="slidenum">
              <a:rPr lang="en-US" smtClean="0"/>
              <a:t>‹#›</a:t>
            </a:fld>
            <a:endParaRPr lang="en-US" dirty="0"/>
          </a:p>
        </p:txBody>
      </p:sp>
      <p:sp>
        <p:nvSpPr>
          <p:cNvPr id="14" name="Text Placeholder 13">
            <a:extLst>
              <a:ext uri="{FF2B5EF4-FFF2-40B4-BE49-F238E27FC236}">
                <a16:creationId xmlns:a16="http://schemas.microsoft.com/office/drawing/2014/main" id="{870CC7BB-2389-45B6-963F-BC6896082F3C}"/>
              </a:ext>
            </a:extLst>
          </p:cNvPr>
          <p:cNvSpPr>
            <a:spLocks noGrp="1"/>
          </p:cNvSpPr>
          <p:nvPr>
            <p:ph type="body" sz="quarter" idx="14"/>
          </p:nvPr>
        </p:nvSpPr>
        <p:spPr>
          <a:xfrm>
            <a:off x="5534025" y="2447925"/>
            <a:ext cx="5800725" cy="35718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8" name="Rectangle 7">
            <a:extLst>
              <a:ext uri="{FF2B5EF4-FFF2-40B4-BE49-F238E27FC236}">
                <a16:creationId xmlns:a16="http://schemas.microsoft.com/office/drawing/2014/main" id="{A819524D-07DC-426F-915E-2A63CEFABD3B}"/>
              </a:ext>
            </a:extLst>
          </p:cNvPr>
          <p:cNvSpPr/>
          <p:nvPr userDrawn="1"/>
        </p:nvSpPr>
        <p:spPr>
          <a:xfrm>
            <a:off x="279405" y="216408"/>
            <a:ext cx="4515232" cy="6416479"/>
          </a:xfrm>
          <a:prstGeom prst="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9" name="Text Placeholder 13">
            <a:extLst>
              <a:ext uri="{FF2B5EF4-FFF2-40B4-BE49-F238E27FC236}">
                <a16:creationId xmlns:a16="http://schemas.microsoft.com/office/drawing/2014/main" id="{269A2956-79E4-45B0-8694-CCE93169A65B}"/>
              </a:ext>
            </a:extLst>
          </p:cNvPr>
          <p:cNvSpPr>
            <a:spLocks noGrp="1"/>
          </p:cNvSpPr>
          <p:nvPr>
            <p:ph type="body" sz="quarter" idx="15"/>
          </p:nvPr>
        </p:nvSpPr>
        <p:spPr>
          <a:xfrm>
            <a:off x="693007" y="1296311"/>
            <a:ext cx="3767676" cy="4198040"/>
          </a:xfrm>
        </p:spPr>
        <p:txBody>
          <a:bodyPr>
            <a:normAutofit/>
          </a:bodyPr>
          <a:lstStyle>
            <a:lvl1pPr marL="0" indent="0" algn="ctr">
              <a:buNone/>
              <a:defRPr sz="2400" b="1">
                <a:solidFill>
                  <a:schemeClr val="bg1"/>
                </a:solidFill>
                <a:latin typeface="Montserrat"/>
              </a:defRPr>
            </a:lvl1pPr>
            <a:lvl2pPr>
              <a:defRPr sz="1600">
                <a:solidFill>
                  <a:schemeClr val="bg1"/>
                </a:solidFill>
                <a:latin typeface="Montserrat"/>
              </a:defRPr>
            </a:lvl2pPr>
            <a:lvl3pPr>
              <a:defRPr sz="1600">
                <a:solidFill>
                  <a:schemeClr val="bg1"/>
                </a:solidFill>
                <a:latin typeface="Montserrat"/>
              </a:defRPr>
            </a:lvl3pPr>
            <a:lvl4pPr>
              <a:defRPr sz="1600">
                <a:solidFill>
                  <a:schemeClr val="bg1"/>
                </a:solidFill>
                <a:latin typeface="Montserrat"/>
              </a:defRPr>
            </a:lvl4pPr>
            <a:lvl5pPr>
              <a:defRPr sz="1600">
                <a:solidFill>
                  <a:schemeClr val="bg1"/>
                </a:solidFill>
                <a:latin typeface="Montserra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Tree>
    <p:extLst>
      <p:ext uri="{BB962C8B-B14F-4D97-AF65-F5344CB8AC3E}">
        <p14:creationId xmlns:p14="http://schemas.microsoft.com/office/powerpoint/2010/main" val="3503910961"/>
      </p:ext>
    </p:extLst>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4 points">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2A5F2403-DE2B-431A-8EB3-AFC2E972F4BF}"/>
              </a:ext>
            </a:extLst>
          </p:cNvPr>
          <p:cNvSpPr/>
          <p:nvPr userDrawn="1"/>
        </p:nvSpPr>
        <p:spPr>
          <a:xfrm>
            <a:off x="255814" y="217640"/>
            <a:ext cx="11702143" cy="6416845"/>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sp>
        <p:nvSpPr>
          <p:cNvPr id="2" name="Title 1">
            <a:extLst>
              <a:ext uri="{FF2B5EF4-FFF2-40B4-BE49-F238E27FC236}">
                <a16:creationId xmlns:a16="http://schemas.microsoft.com/office/drawing/2014/main" id="{2C6E1557-2C3D-4463-9486-D7E5833C4636}"/>
              </a:ext>
            </a:extLst>
          </p:cNvPr>
          <p:cNvSpPr>
            <a:spLocks noGrp="1"/>
          </p:cNvSpPr>
          <p:nvPr>
            <p:ph type="title"/>
          </p:nvPr>
        </p:nvSpPr>
        <p:spPr>
          <a:xfrm>
            <a:off x="2642027" y="689081"/>
            <a:ext cx="6527368" cy="1325563"/>
          </a:xfrm>
        </p:spPr>
        <p:txBody>
          <a:bodyPr/>
          <a:lstStyle>
            <a:lvl1pPr algn="ctr">
              <a:defRPr b="1" cap="none" baseline="0"/>
            </a:lvl1pPr>
          </a:lstStyle>
          <a:p>
            <a:r>
              <a:rPr lang="en-US"/>
              <a:t>Click to edit Master title style</a:t>
            </a:r>
            <a:endParaRPr lang="en-CA"/>
          </a:p>
        </p:txBody>
      </p:sp>
      <p:sp>
        <p:nvSpPr>
          <p:cNvPr id="3" name="Slide Number Placeholder 2">
            <a:extLst>
              <a:ext uri="{FF2B5EF4-FFF2-40B4-BE49-F238E27FC236}">
                <a16:creationId xmlns:a16="http://schemas.microsoft.com/office/drawing/2014/main" id="{E6CEBE36-84B7-4226-8A15-E38C0FCCC194}"/>
              </a:ext>
            </a:extLst>
          </p:cNvPr>
          <p:cNvSpPr>
            <a:spLocks noGrp="1"/>
          </p:cNvSpPr>
          <p:nvPr>
            <p:ph type="sldNum" sz="quarter" idx="10"/>
          </p:nvPr>
        </p:nvSpPr>
        <p:spPr/>
        <p:txBody>
          <a:bodyPr/>
          <a:lstStyle/>
          <a:p>
            <a:fld id="{227929AD-272B-2940-8998-9A3EA3187C9C}" type="slidenum">
              <a:rPr lang="en-US" smtClean="0"/>
              <a:t>‹#›</a:t>
            </a:fld>
            <a:endParaRPr lang="en-US" dirty="0"/>
          </a:p>
        </p:txBody>
      </p:sp>
      <p:sp>
        <p:nvSpPr>
          <p:cNvPr id="6" name="Oval 5">
            <a:extLst>
              <a:ext uri="{FF2B5EF4-FFF2-40B4-BE49-F238E27FC236}">
                <a16:creationId xmlns:a16="http://schemas.microsoft.com/office/drawing/2014/main" id="{D1569A27-B71E-4B90-ABA7-9788A9477453}"/>
              </a:ext>
            </a:extLst>
          </p:cNvPr>
          <p:cNvSpPr/>
          <p:nvPr userDrawn="1"/>
        </p:nvSpPr>
        <p:spPr>
          <a:xfrm>
            <a:off x="3435130" y="2380027"/>
            <a:ext cx="720000" cy="720000"/>
          </a:xfrm>
          <a:prstGeom prst="ellipse">
            <a:avLst/>
          </a:prstGeom>
          <a:solidFill>
            <a:schemeClr val="accent1"/>
          </a:solidFill>
          <a:ln>
            <a:solidFill>
              <a:srgbClr val="4E258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9" name="Text Placeholder 8">
            <a:extLst>
              <a:ext uri="{FF2B5EF4-FFF2-40B4-BE49-F238E27FC236}">
                <a16:creationId xmlns:a16="http://schemas.microsoft.com/office/drawing/2014/main" id="{DEA9299B-A7DB-4027-A965-F3D931DB23D1}"/>
              </a:ext>
            </a:extLst>
          </p:cNvPr>
          <p:cNvSpPr>
            <a:spLocks noGrp="1"/>
          </p:cNvSpPr>
          <p:nvPr>
            <p:ph type="body" sz="quarter" idx="11"/>
          </p:nvPr>
        </p:nvSpPr>
        <p:spPr>
          <a:xfrm>
            <a:off x="3435130" y="3409795"/>
            <a:ext cx="2504181" cy="2667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10" name="Text Placeholder 8">
            <a:extLst>
              <a:ext uri="{FF2B5EF4-FFF2-40B4-BE49-F238E27FC236}">
                <a16:creationId xmlns:a16="http://schemas.microsoft.com/office/drawing/2014/main" id="{A38A885D-3201-4B4A-B113-A0BE2CE9A387}"/>
              </a:ext>
            </a:extLst>
          </p:cNvPr>
          <p:cNvSpPr>
            <a:spLocks noGrp="1"/>
          </p:cNvSpPr>
          <p:nvPr>
            <p:ph type="body" sz="quarter" idx="12" hasCustomPrompt="1"/>
          </p:nvPr>
        </p:nvSpPr>
        <p:spPr>
          <a:xfrm>
            <a:off x="4293968" y="2498885"/>
            <a:ext cx="1645344" cy="482285"/>
          </a:xfrm>
        </p:spPr>
        <p:txBody>
          <a:bodyPr anchor="ctr" anchorCtr="0">
            <a:normAutofit/>
          </a:bodyPr>
          <a:lstStyle>
            <a:lvl1pPr marL="0" indent="0">
              <a:buNone/>
              <a:defRPr sz="1400" b="1" cap="all" baseline="0">
                <a:solidFill>
                  <a:schemeClr val="tx1">
                    <a:lumMod val="65000"/>
                    <a:lumOff val="35000"/>
                  </a:schemeClr>
                </a:solidFill>
                <a:latin typeface="Montserrat"/>
              </a:defRPr>
            </a:lvl1pPr>
          </a:lstStyle>
          <a:p>
            <a:pPr lvl="0"/>
            <a:r>
              <a:rPr lang="en-US"/>
              <a:t>Title</a:t>
            </a:r>
            <a:endParaRPr lang="en-CA"/>
          </a:p>
        </p:txBody>
      </p:sp>
      <p:sp>
        <p:nvSpPr>
          <p:cNvPr id="11" name="Oval 10">
            <a:extLst>
              <a:ext uri="{FF2B5EF4-FFF2-40B4-BE49-F238E27FC236}">
                <a16:creationId xmlns:a16="http://schemas.microsoft.com/office/drawing/2014/main" id="{BB2FDA5E-CAB2-491A-9A55-5BEEA8209B56}"/>
              </a:ext>
            </a:extLst>
          </p:cNvPr>
          <p:cNvSpPr/>
          <p:nvPr userDrawn="1"/>
        </p:nvSpPr>
        <p:spPr>
          <a:xfrm>
            <a:off x="6268371" y="2405939"/>
            <a:ext cx="720000" cy="720000"/>
          </a:xfrm>
          <a:prstGeom prst="ellipse">
            <a:avLst/>
          </a:prstGeom>
          <a:solidFill>
            <a:schemeClr val="accent1"/>
          </a:solidFill>
          <a:ln>
            <a:solidFill>
              <a:srgbClr val="4E258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2" name="Text Placeholder 8">
            <a:extLst>
              <a:ext uri="{FF2B5EF4-FFF2-40B4-BE49-F238E27FC236}">
                <a16:creationId xmlns:a16="http://schemas.microsoft.com/office/drawing/2014/main" id="{52AD2621-E737-436D-BE4A-602538653579}"/>
              </a:ext>
            </a:extLst>
          </p:cNvPr>
          <p:cNvSpPr>
            <a:spLocks noGrp="1"/>
          </p:cNvSpPr>
          <p:nvPr>
            <p:ph type="body" sz="quarter" idx="13"/>
          </p:nvPr>
        </p:nvSpPr>
        <p:spPr>
          <a:xfrm>
            <a:off x="6268371" y="3435707"/>
            <a:ext cx="2504181" cy="2667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13" name="Text Placeholder 8">
            <a:extLst>
              <a:ext uri="{FF2B5EF4-FFF2-40B4-BE49-F238E27FC236}">
                <a16:creationId xmlns:a16="http://schemas.microsoft.com/office/drawing/2014/main" id="{6F05B464-A176-4C39-94D4-484098FE83D2}"/>
              </a:ext>
            </a:extLst>
          </p:cNvPr>
          <p:cNvSpPr>
            <a:spLocks noGrp="1"/>
          </p:cNvSpPr>
          <p:nvPr>
            <p:ph type="body" sz="quarter" idx="14" hasCustomPrompt="1"/>
          </p:nvPr>
        </p:nvSpPr>
        <p:spPr>
          <a:xfrm>
            <a:off x="7127209" y="2524797"/>
            <a:ext cx="1645344" cy="482285"/>
          </a:xfrm>
        </p:spPr>
        <p:txBody>
          <a:bodyPr anchor="ctr" anchorCtr="0">
            <a:normAutofit/>
          </a:bodyPr>
          <a:lstStyle>
            <a:lvl1pPr marL="0" indent="0">
              <a:buNone/>
              <a:defRPr sz="1400" b="1" cap="all" baseline="0">
                <a:solidFill>
                  <a:schemeClr val="tx1">
                    <a:lumMod val="65000"/>
                    <a:lumOff val="35000"/>
                  </a:schemeClr>
                </a:solidFill>
                <a:latin typeface="Montserrat"/>
              </a:defRPr>
            </a:lvl1pPr>
          </a:lstStyle>
          <a:p>
            <a:pPr lvl="0"/>
            <a:r>
              <a:rPr lang="en-US"/>
              <a:t>Title</a:t>
            </a:r>
            <a:endParaRPr lang="en-CA"/>
          </a:p>
        </p:txBody>
      </p:sp>
      <p:sp>
        <p:nvSpPr>
          <p:cNvPr id="14" name="Oval 13">
            <a:extLst>
              <a:ext uri="{FF2B5EF4-FFF2-40B4-BE49-F238E27FC236}">
                <a16:creationId xmlns:a16="http://schemas.microsoft.com/office/drawing/2014/main" id="{3C4A3642-6B83-4CA2-8819-6326EF60B81B}"/>
              </a:ext>
            </a:extLst>
          </p:cNvPr>
          <p:cNvSpPr/>
          <p:nvPr userDrawn="1"/>
        </p:nvSpPr>
        <p:spPr>
          <a:xfrm>
            <a:off x="9101612" y="2405619"/>
            <a:ext cx="720000" cy="720000"/>
          </a:xfrm>
          <a:prstGeom prst="ellipse">
            <a:avLst/>
          </a:prstGeom>
          <a:solidFill>
            <a:schemeClr val="accent1"/>
          </a:solidFill>
          <a:ln>
            <a:solidFill>
              <a:srgbClr val="4E258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5" name="Text Placeholder 8">
            <a:extLst>
              <a:ext uri="{FF2B5EF4-FFF2-40B4-BE49-F238E27FC236}">
                <a16:creationId xmlns:a16="http://schemas.microsoft.com/office/drawing/2014/main" id="{0A7C5015-2982-4FCE-B212-119A15918A39}"/>
              </a:ext>
            </a:extLst>
          </p:cNvPr>
          <p:cNvSpPr>
            <a:spLocks noGrp="1"/>
          </p:cNvSpPr>
          <p:nvPr>
            <p:ph type="body" sz="quarter" idx="15"/>
          </p:nvPr>
        </p:nvSpPr>
        <p:spPr>
          <a:xfrm>
            <a:off x="9101612" y="3435387"/>
            <a:ext cx="2504181" cy="2667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16" name="Text Placeholder 8">
            <a:extLst>
              <a:ext uri="{FF2B5EF4-FFF2-40B4-BE49-F238E27FC236}">
                <a16:creationId xmlns:a16="http://schemas.microsoft.com/office/drawing/2014/main" id="{34D7CB32-9228-4074-A872-206724CED12C}"/>
              </a:ext>
            </a:extLst>
          </p:cNvPr>
          <p:cNvSpPr>
            <a:spLocks noGrp="1"/>
          </p:cNvSpPr>
          <p:nvPr>
            <p:ph type="body" sz="quarter" idx="16" hasCustomPrompt="1"/>
          </p:nvPr>
        </p:nvSpPr>
        <p:spPr>
          <a:xfrm>
            <a:off x="9960450" y="2524477"/>
            <a:ext cx="1645344" cy="482285"/>
          </a:xfrm>
        </p:spPr>
        <p:txBody>
          <a:bodyPr anchor="ctr" anchorCtr="0">
            <a:normAutofit/>
          </a:bodyPr>
          <a:lstStyle>
            <a:lvl1pPr marL="0" indent="0">
              <a:buNone/>
              <a:defRPr sz="1400" b="1" cap="all" baseline="0">
                <a:solidFill>
                  <a:schemeClr val="tx1">
                    <a:lumMod val="65000"/>
                    <a:lumOff val="35000"/>
                  </a:schemeClr>
                </a:solidFill>
                <a:latin typeface="Montserrat"/>
              </a:defRPr>
            </a:lvl1pPr>
          </a:lstStyle>
          <a:p>
            <a:pPr lvl="0"/>
            <a:r>
              <a:rPr lang="en-US"/>
              <a:t>Title</a:t>
            </a:r>
            <a:endParaRPr lang="en-CA"/>
          </a:p>
        </p:txBody>
      </p:sp>
      <p:sp>
        <p:nvSpPr>
          <p:cNvPr id="17" name="Oval 16">
            <a:extLst>
              <a:ext uri="{FF2B5EF4-FFF2-40B4-BE49-F238E27FC236}">
                <a16:creationId xmlns:a16="http://schemas.microsoft.com/office/drawing/2014/main" id="{645FEF33-8548-49D4-8986-8990A7C27DFA}"/>
              </a:ext>
            </a:extLst>
          </p:cNvPr>
          <p:cNvSpPr/>
          <p:nvPr userDrawn="1"/>
        </p:nvSpPr>
        <p:spPr>
          <a:xfrm>
            <a:off x="601889" y="2373933"/>
            <a:ext cx="720000" cy="720000"/>
          </a:xfrm>
          <a:prstGeom prst="ellipse">
            <a:avLst/>
          </a:prstGeom>
          <a:solidFill>
            <a:schemeClr val="accent1"/>
          </a:solidFill>
          <a:ln>
            <a:solidFill>
              <a:srgbClr val="4E258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8" name="Text Placeholder 8">
            <a:extLst>
              <a:ext uri="{FF2B5EF4-FFF2-40B4-BE49-F238E27FC236}">
                <a16:creationId xmlns:a16="http://schemas.microsoft.com/office/drawing/2014/main" id="{0BAA159C-4F3C-4D03-80AF-E9D27C82D590}"/>
              </a:ext>
            </a:extLst>
          </p:cNvPr>
          <p:cNvSpPr>
            <a:spLocks noGrp="1"/>
          </p:cNvSpPr>
          <p:nvPr>
            <p:ph type="body" sz="quarter" idx="17"/>
          </p:nvPr>
        </p:nvSpPr>
        <p:spPr>
          <a:xfrm>
            <a:off x="601889" y="3403701"/>
            <a:ext cx="2504181" cy="2667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19" name="Text Placeholder 8">
            <a:extLst>
              <a:ext uri="{FF2B5EF4-FFF2-40B4-BE49-F238E27FC236}">
                <a16:creationId xmlns:a16="http://schemas.microsoft.com/office/drawing/2014/main" id="{6CA72950-9448-4BDF-89EA-1EC4933E57B8}"/>
              </a:ext>
            </a:extLst>
          </p:cNvPr>
          <p:cNvSpPr>
            <a:spLocks noGrp="1"/>
          </p:cNvSpPr>
          <p:nvPr>
            <p:ph type="body" sz="quarter" idx="18" hasCustomPrompt="1"/>
          </p:nvPr>
        </p:nvSpPr>
        <p:spPr>
          <a:xfrm>
            <a:off x="1460727" y="2492791"/>
            <a:ext cx="1645344" cy="482285"/>
          </a:xfrm>
        </p:spPr>
        <p:txBody>
          <a:bodyPr anchor="ctr" anchorCtr="0">
            <a:normAutofit/>
          </a:bodyPr>
          <a:lstStyle>
            <a:lvl1pPr marL="0" indent="0">
              <a:buNone/>
              <a:defRPr sz="1400" b="1" cap="all" baseline="0">
                <a:solidFill>
                  <a:schemeClr val="tx1">
                    <a:lumMod val="65000"/>
                    <a:lumOff val="35000"/>
                  </a:schemeClr>
                </a:solidFill>
                <a:latin typeface="Montserrat"/>
              </a:defRPr>
            </a:lvl1pPr>
          </a:lstStyle>
          <a:p>
            <a:pPr lvl="0"/>
            <a:r>
              <a:rPr lang="en-US"/>
              <a:t>Title</a:t>
            </a:r>
            <a:endParaRPr lang="en-CA"/>
          </a:p>
        </p:txBody>
      </p:sp>
    </p:spTree>
    <p:extLst>
      <p:ext uri="{BB962C8B-B14F-4D97-AF65-F5344CB8AC3E}">
        <p14:creationId xmlns:p14="http://schemas.microsoft.com/office/powerpoint/2010/main" val="3173686279"/>
      </p:ext>
    </p:extLst>
  </p:cSld>
  <p:clrMapOvr>
    <a:masterClrMapping/>
  </p:clrMapOv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3 points">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2A5F2403-DE2B-431A-8EB3-AFC2E972F4BF}"/>
              </a:ext>
            </a:extLst>
          </p:cNvPr>
          <p:cNvSpPr/>
          <p:nvPr userDrawn="1"/>
        </p:nvSpPr>
        <p:spPr>
          <a:xfrm>
            <a:off x="255814" y="217640"/>
            <a:ext cx="11702143" cy="6416845"/>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sp>
        <p:nvSpPr>
          <p:cNvPr id="2" name="Title 1">
            <a:extLst>
              <a:ext uri="{FF2B5EF4-FFF2-40B4-BE49-F238E27FC236}">
                <a16:creationId xmlns:a16="http://schemas.microsoft.com/office/drawing/2014/main" id="{2C6E1557-2C3D-4463-9486-D7E5833C4636}"/>
              </a:ext>
            </a:extLst>
          </p:cNvPr>
          <p:cNvSpPr>
            <a:spLocks noGrp="1"/>
          </p:cNvSpPr>
          <p:nvPr>
            <p:ph type="title"/>
          </p:nvPr>
        </p:nvSpPr>
        <p:spPr>
          <a:xfrm>
            <a:off x="2642027" y="689081"/>
            <a:ext cx="6527368" cy="1325563"/>
          </a:xfrm>
        </p:spPr>
        <p:txBody>
          <a:bodyPr/>
          <a:lstStyle>
            <a:lvl1pPr algn="ctr">
              <a:defRPr b="1" cap="none" baseline="0"/>
            </a:lvl1pPr>
          </a:lstStyle>
          <a:p>
            <a:r>
              <a:rPr lang="en-US"/>
              <a:t>Click to edit Master title style</a:t>
            </a:r>
            <a:endParaRPr lang="en-CA"/>
          </a:p>
        </p:txBody>
      </p:sp>
      <p:sp>
        <p:nvSpPr>
          <p:cNvPr id="3" name="Slide Number Placeholder 2">
            <a:extLst>
              <a:ext uri="{FF2B5EF4-FFF2-40B4-BE49-F238E27FC236}">
                <a16:creationId xmlns:a16="http://schemas.microsoft.com/office/drawing/2014/main" id="{E6CEBE36-84B7-4226-8A15-E38C0FCCC194}"/>
              </a:ext>
            </a:extLst>
          </p:cNvPr>
          <p:cNvSpPr>
            <a:spLocks noGrp="1"/>
          </p:cNvSpPr>
          <p:nvPr>
            <p:ph type="sldNum" sz="quarter" idx="10"/>
          </p:nvPr>
        </p:nvSpPr>
        <p:spPr/>
        <p:txBody>
          <a:bodyPr/>
          <a:lstStyle/>
          <a:p>
            <a:fld id="{227929AD-272B-2940-8998-9A3EA3187C9C}" type="slidenum">
              <a:rPr lang="en-US" smtClean="0"/>
              <a:t>‹#›</a:t>
            </a:fld>
            <a:endParaRPr lang="en-US" dirty="0"/>
          </a:p>
        </p:txBody>
      </p:sp>
      <p:sp>
        <p:nvSpPr>
          <p:cNvPr id="6" name="Oval 5">
            <a:extLst>
              <a:ext uri="{FF2B5EF4-FFF2-40B4-BE49-F238E27FC236}">
                <a16:creationId xmlns:a16="http://schemas.microsoft.com/office/drawing/2014/main" id="{D1569A27-B71E-4B90-ABA7-9788A9477453}"/>
              </a:ext>
            </a:extLst>
          </p:cNvPr>
          <p:cNvSpPr/>
          <p:nvPr userDrawn="1"/>
        </p:nvSpPr>
        <p:spPr>
          <a:xfrm>
            <a:off x="1600426" y="2367226"/>
            <a:ext cx="720000" cy="720000"/>
          </a:xfrm>
          <a:prstGeom prst="ellipse">
            <a:avLst/>
          </a:prstGeom>
          <a:solidFill>
            <a:schemeClr val="accent1"/>
          </a:solidFill>
          <a:ln>
            <a:solidFill>
              <a:srgbClr val="4E258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9" name="Text Placeholder 8">
            <a:extLst>
              <a:ext uri="{FF2B5EF4-FFF2-40B4-BE49-F238E27FC236}">
                <a16:creationId xmlns:a16="http://schemas.microsoft.com/office/drawing/2014/main" id="{DEA9299B-A7DB-4027-A965-F3D931DB23D1}"/>
              </a:ext>
            </a:extLst>
          </p:cNvPr>
          <p:cNvSpPr>
            <a:spLocks noGrp="1"/>
          </p:cNvSpPr>
          <p:nvPr>
            <p:ph type="body" sz="quarter" idx="11"/>
          </p:nvPr>
        </p:nvSpPr>
        <p:spPr>
          <a:xfrm>
            <a:off x="1600426" y="3396994"/>
            <a:ext cx="2504181" cy="2667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10" name="Text Placeholder 8">
            <a:extLst>
              <a:ext uri="{FF2B5EF4-FFF2-40B4-BE49-F238E27FC236}">
                <a16:creationId xmlns:a16="http://schemas.microsoft.com/office/drawing/2014/main" id="{A38A885D-3201-4B4A-B113-A0BE2CE9A387}"/>
              </a:ext>
            </a:extLst>
          </p:cNvPr>
          <p:cNvSpPr>
            <a:spLocks noGrp="1"/>
          </p:cNvSpPr>
          <p:nvPr>
            <p:ph type="body" sz="quarter" idx="12" hasCustomPrompt="1"/>
          </p:nvPr>
        </p:nvSpPr>
        <p:spPr>
          <a:xfrm>
            <a:off x="2459264" y="2486084"/>
            <a:ext cx="1645344" cy="482285"/>
          </a:xfrm>
        </p:spPr>
        <p:txBody>
          <a:bodyPr anchor="ctr" anchorCtr="0">
            <a:normAutofit/>
          </a:bodyPr>
          <a:lstStyle>
            <a:lvl1pPr marL="0" indent="0">
              <a:buNone/>
              <a:defRPr sz="1400" b="1" cap="all" baseline="0">
                <a:solidFill>
                  <a:schemeClr val="tx1">
                    <a:lumMod val="65000"/>
                    <a:lumOff val="35000"/>
                  </a:schemeClr>
                </a:solidFill>
                <a:latin typeface="Montserrat"/>
              </a:defRPr>
            </a:lvl1pPr>
          </a:lstStyle>
          <a:p>
            <a:pPr lvl="0"/>
            <a:r>
              <a:rPr lang="en-US"/>
              <a:t>Title</a:t>
            </a:r>
            <a:endParaRPr lang="en-CA"/>
          </a:p>
        </p:txBody>
      </p:sp>
      <p:sp>
        <p:nvSpPr>
          <p:cNvPr id="11" name="Oval 10">
            <a:extLst>
              <a:ext uri="{FF2B5EF4-FFF2-40B4-BE49-F238E27FC236}">
                <a16:creationId xmlns:a16="http://schemas.microsoft.com/office/drawing/2014/main" id="{BB2FDA5E-CAB2-491A-9A55-5BEEA8209B56}"/>
              </a:ext>
            </a:extLst>
          </p:cNvPr>
          <p:cNvSpPr/>
          <p:nvPr userDrawn="1"/>
        </p:nvSpPr>
        <p:spPr>
          <a:xfrm>
            <a:off x="4762726" y="2367226"/>
            <a:ext cx="720000" cy="720000"/>
          </a:xfrm>
          <a:prstGeom prst="ellipse">
            <a:avLst/>
          </a:prstGeom>
          <a:solidFill>
            <a:schemeClr val="accent1"/>
          </a:solidFill>
          <a:ln>
            <a:solidFill>
              <a:srgbClr val="4E258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2" name="Text Placeholder 8">
            <a:extLst>
              <a:ext uri="{FF2B5EF4-FFF2-40B4-BE49-F238E27FC236}">
                <a16:creationId xmlns:a16="http://schemas.microsoft.com/office/drawing/2014/main" id="{52AD2621-E737-436D-BE4A-602538653579}"/>
              </a:ext>
            </a:extLst>
          </p:cNvPr>
          <p:cNvSpPr>
            <a:spLocks noGrp="1"/>
          </p:cNvSpPr>
          <p:nvPr>
            <p:ph type="body" sz="quarter" idx="13"/>
          </p:nvPr>
        </p:nvSpPr>
        <p:spPr>
          <a:xfrm>
            <a:off x="4762726" y="3396994"/>
            <a:ext cx="2504181" cy="2667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13" name="Text Placeholder 8">
            <a:extLst>
              <a:ext uri="{FF2B5EF4-FFF2-40B4-BE49-F238E27FC236}">
                <a16:creationId xmlns:a16="http://schemas.microsoft.com/office/drawing/2014/main" id="{6F05B464-A176-4C39-94D4-484098FE83D2}"/>
              </a:ext>
            </a:extLst>
          </p:cNvPr>
          <p:cNvSpPr>
            <a:spLocks noGrp="1"/>
          </p:cNvSpPr>
          <p:nvPr>
            <p:ph type="body" sz="quarter" idx="14" hasCustomPrompt="1"/>
          </p:nvPr>
        </p:nvSpPr>
        <p:spPr>
          <a:xfrm>
            <a:off x="5621564" y="2486084"/>
            <a:ext cx="1645344" cy="482285"/>
          </a:xfrm>
        </p:spPr>
        <p:txBody>
          <a:bodyPr anchor="ctr" anchorCtr="0">
            <a:normAutofit/>
          </a:bodyPr>
          <a:lstStyle>
            <a:lvl1pPr marL="0" indent="0">
              <a:buNone/>
              <a:defRPr sz="1400" b="1" cap="all" baseline="0">
                <a:solidFill>
                  <a:schemeClr val="tx1">
                    <a:lumMod val="65000"/>
                    <a:lumOff val="35000"/>
                  </a:schemeClr>
                </a:solidFill>
                <a:latin typeface="Montserrat"/>
              </a:defRPr>
            </a:lvl1pPr>
          </a:lstStyle>
          <a:p>
            <a:pPr lvl="0"/>
            <a:r>
              <a:rPr lang="en-US"/>
              <a:t>Title</a:t>
            </a:r>
            <a:endParaRPr lang="en-CA"/>
          </a:p>
        </p:txBody>
      </p:sp>
      <p:sp>
        <p:nvSpPr>
          <p:cNvPr id="14" name="Oval 13">
            <a:extLst>
              <a:ext uri="{FF2B5EF4-FFF2-40B4-BE49-F238E27FC236}">
                <a16:creationId xmlns:a16="http://schemas.microsoft.com/office/drawing/2014/main" id="{3C4A3642-6B83-4CA2-8819-6326EF60B81B}"/>
              </a:ext>
            </a:extLst>
          </p:cNvPr>
          <p:cNvSpPr/>
          <p:nvPr userDrawn="1"/>
        </p:nvSpPr>
        <p:spPr>
          <a:xfrm>
            <a:off x="7925026" y="2367226"/>
            <a:ext cx="720000" cy="720000"/>
          </a:xfrm>
          <a:prstGeom prst="ellipse">
            <a:avLst/>
          </a:prstGeom>
          <a:solidFill>
            <a:schemeClr val="accent1"/>
          </a:solidFill>
          <a:ln>
            <a:solidFill>
              <a:srgbClr val="4E258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5" name="Text Placeholder 8">
            <a:extLst>
              <a:ext uri="{FF2B5EF4-FFF2-40B4-BE49-F238E27FC236}">
                <a16:creationId xmlns:a16="http://schemas.microsoft.com/office/drawing/2014/main" id="{0A7C5015-2982-4FCE-B212-119A15918A39}"/>
              </a:ext>
            </a:extLst>
          </p:cNvPr>
          <p:cNvSpPr>
            <a:spLocks noGrp="1"/>
          </p:cNvSpPr>
          <p:nvPr>
            <p:ph type="body" sz="quarter" idx="15"/>
          </p:nvPr>
        </p:nvSpPr>
        <p:spPr>
          <a:xfrm>
            <a:off x="7925026" y="3396994"/>
            <a:ext cx="2504181" cy="2667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16" name="Text Placeholder 8">
            <a:extLst>
              <a:ext uri="{FF2B5EF4-FFF2-40B4-BE49-F238E27FC236}">
                <a16:creationId xmlns:a16="http://schemas.microsoft.com/office/drawing/2014/main" id="{34D7CB32-9228-4074-A872-206724CED12C}"/>
              </a:ext>
            </a:extLst>
          </p:cNvPr>
          <p:cNvSpPr>
            <a:spLocks noGrp="1"/>
          </p:cNvSpPr>
          <p:nvPr>
            <p:ph type="body" sz="quarter" idx="16" hasCustomPrompt="1"/>
          </p:nvPr>
        </p:nvSpPr>
        <p:spPr>
          <a:xfrm>
            <a:off x="8783864" y="2486084"/>
            <a:ext cx="1645344" cy="482285"/>
          </a:xfrm>
        </p:spPr>
        <p:txBody>
          <a:bodyPr anchor="ctr" anchorCtr="0">
            <a:normAutofit/>
          </a:bodyPr>
          <a:lstStyle>
            <a:lvl1pPr marL="0" indent="0">
              <a:buNone/>
              <a:defRPr sz="1400" b="1" cap="all" baseline="0">
                <a:solidFill>
                  <a:schemeClr val="tx1">
                    <a:lumMod val="65000"/>
                    <a:lumOff val="35000"/>
                  </a:schemeClr>
                </a:solidFill>
                <a:latin typeface="Montserrat"/>
              </a:defRPr>
            </a:lvl1pPr>
          </a:lstStyle>
          <a:p>
            <a:pPr lvl="0"/>
            <a:r>
              <a:rPr lang="en-US"/>
              <a:t>Title</a:t>
            </a:r>
            <a:endParaRPr lang="en-CA"/>
          </a:p>
        </p:txBody>
      </p:sp>
    </p:spTree>
    <p:extLst>
      <p:ext uri="{BB962C8B-B14F-4D97-AF65-F5344CB8AC3E}">
        <p14:creationId xmlns:p14="http://schemas.microsoft.com/office/powerpoint/2010/main" val="1665363002"/>
      </p:ext>
    </p:extLst>
  </p:cSld>
  <p:clrMapOvr>
    <a:masterClrMapping/>
  </p:clrMapOvr>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2 points">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2A5F2403-DE2B-431A-8EB3-AFC2E972F4BF}"/>
              </a:ext>
            </a:extLst>
          </p:cNvPr>
          <p:cNvSpPr/>
          <p:nvPr userDrawn="1"/>
        </p:nvSpPr>
        <p:spPr>
          <a:xfrm>
            <a:off x="255814" y="217640"/>
            <a:ext cx="11702143" cy="6416845"/>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sp>
        <p:nvSpPr>
          <p:cNvPr id="2" name="Title 1">
            <a:extLst>
              <a:ext uri="{FF2B5EF4-FFF2-40B4-BE49-F238E27FC236}">
                <a16:creationId xmlns:a16="http://schemas.microsoft.com/office/drawing/2014/main" id="{2C6E1557-2C3D-4463-9486-D7E5833C4636}"/>
              </a:ext>
            </a:extLst>
          </p:cNvPr>
          <p:cNvSpPr>
            <a:spLocks noGrp="1"/>
          </p:cNvSpPr>
          <p:nvPr>
            <p:ph type="title"/>
          </p:nvPr>
        </p:nvSpPr>
        <p:spPr>
          <a:xfrm>
            <a:off x="2642027" y="689081"/>
            <a:ext cx="6527368" cy="1325563"/>
          </a:xfrm>
        </p:spPr>
        <p:txBody>
          <a:bodyPr/>
          <a:lstStyle>
            <a:lvl1pPr algn="ctr">
              <a:defRPr b="1" cap="none" baseline="0"/>
            </a:lvl1pPr>
          </a:lstStyle>
          <a:p>
            <a:r>
              <a:rPr lang="en-US"/>
              <a:t>Click to edit Master title style</a:t>
            </a:r>
            <a:endParaRPr lang="en-CA"/>
          </a:p>
        </p:txBody>
      </p:sp>
      <p:sp>
        <p:nvSpPr>
          <p:cNvPr id="3" name="Slide Number Placeholder 2">
            <a:extLst>
              <a:ext uri="{FF2B5EF4-FFF2-40B4-BE49-F238E27FC236}">
                <a16:creationId xmlns:a16="http://schemas.microsoft.com/office/drawing/2014/main" id="{E6CEBE36-84B7-4226-8A15-E38C0FCCC194}"/>
              </a:ext>
            </a:extLst>
          </p:cNvPr>
          <p:cNvSpPr>
            <a:spLocks noGrp="1"/>
          </p:cNvSpPr>
          <p:nvPr>
            <p:ph type="sldNum" sz="quarter" idx="10"/>
          </p:nvPr>
        </p:nvSpPr>
        <p:spPr/>
        <p:txBody>
          <a:bodyPr/>
          <a:lstStyle/>
          <a:p>
            <a:fld id="{227929AD-272B-2940-8998-9A3EA3187C9C}" type="slidenum">
              <a:rPr lang="en-US" smtClean="0"/>
              <a:t>‹#›</a:t>
            </a:fld>
            <a:endParaRPr lang="en-US" dirty="0"/>
          </a:p>
        </p:txBody>
      </p:sp>
      <p:sp>
        <p:nvSpPr>
          <p:cNvPr id="6" name="Oval 5">
            <a:extLst>
              <a:ext uri="{FF2B5EF4-FFF2-40B4-BE49-F238E27FC236}">
                <a16:creationId xmlns:a16="http://schemas.microsoft.com/office/drawing/2014/main" id="{D1569A27-B71E-4B90-ABA7-9788A9477453}"/>
              </a:ext>
            </a:extLst>
          </p:cNvPr>
          <p:cNvSpPr/>
          <p:nvPr userDrawn="1"/>
        </p:nvSpPr>
        <p:spPr>
          <a:xfrm>
            <a:off x="3076801" y="2349876"/>
            <a:ext cx="720000" cy="720000"/>
          </a:xfrm>
          <a:prstGeom prst="ellipse">
            <a:avLst/>
          </a:prstGeom>
          <a:solidFill>
            <a:schemeClr val="accent1"/>
          </a:solidFill>
          <a:ln>
            <a:solidFill>
              <a:srgbClr val="4E258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9" name="Text Placeholder 8">
            <a:extLst>
              <a:ext uri="{FF2B5EF4-FFF2-40B4-BE49-F238E27FC236}">
                <a16:creationId xmlns:a16="http://schemas.microsoft.com/office/drawing/2014/main" id="{DEA9299B-A7DB-4027-A965-F3D931DB23D1}"/>
              </a:ext>
            </a:extLst>
          </p:cNvPr>
          <p:cNvSpPr>
            <a:spLocks noGrp="1"/>
          </p:cNvSpPr>
          <p:nvPr>
            <p:ph type="body" sz="quarter" idx="11"/>
          </p:nvPr>
        </p:nvSpPr>
        <p:spPr>
          <a:xfrm>
            <a:off x="3076801" y="3379644"/>
            <a:ext cx="2504181" cy="2667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10" name="Text Placeholder 8">
            <a:extLst>
              <a:ext uri="{FF2B5EF4-FFF2-40B4-BE49-F238E27FC236}">
                <a16:creationId xmlns:a16="http://schemas.microsoft.com/office/drawing/2014/main" id="{A38A885D-3201-4B4A-B113-A0BE2CE9A387}"/>
              </a:ext>
            </a:extLst>
          </p:cNvPr>
          <p:cNvSpPr>
            <a:spLocks noGrp="1"/>
          </p:cNvSpPr>
          <p:nvPr>
            <p:ph type="body" sz="quarter" idx="12" hasCustomPrompt="1"/>
          </p:nvPr>
        </p:nvSpPr>
        <p:spPr>
          <a:xfrm>
            <a:off x="3935639" y="2468734"/>
            <a:ext cx="1645344" cy="482285"/>
          </a:xfrm>
        </p:spPr>
        <p:txBody>
          <a:bodyPr anchor="ctr" anchorCtr="0">
            <a:normAutofit/>
          </a:bodyPr>
          <a:lstStyle>
            <a:lvl1pPr marL="0" indent="0">
              <a:buNone/>
              <a:defRPr sz="1400" b="1" cap="all" baseline="0">
                <a:solidFill>
                  <a:schemeClr val="tx1">
                    <a:lumMod val="65000"/>
                    <a:lumOff val="35000"/>
                  </a:schemeClr>
                </a:solidFill>
                <a:latin typeface="Montserrat"/>
              </a:defRPr>
            </a:lvl1pPr>
          </a:lstStyle>
          <a:p>
            <a:pPr lvl="0"/>
            <a:r>
              <a:rPr lang="en-US"/>
              <a:t>Title</a:t>
            </a:r>
            <a:endParaRPr lang="en-CA"/>
          </a:p>
        </p:txBody>
      </p:sp>
      <p:sp>
        <p:nvSpPr>
          <p:cNvPr id="11" name="Oval 10">
            <a:extLst>
              <a:ext uri="{FF2B5EF4-FFF2-40B4-BE49-F238E27FC236}">
                <a16:creationId xmlns:a16="http://schemas.microsoft.com/office/drawing/2014/main" id="{BB2FDA5E-CAB2-491A-9A55-5BEEA8209B56}"/>
              </a:ext>
            </a:extLst>
          </p:cNvPr>
          <p:cNvSpPr/>
          <p:nvPr userDrawn="1"/>
        </p:nvSpPr>
        <p:spPr>
          <a:xfrm>
            <a:off x="6239101" y="2349876"/>
            <a:ext cx="720000" cy="720000"/>
          </a:xfrm>
          <a:prstGeom prst="ellipse">
            <a:avLst/>
          </a:prstGeom>
          <a:solidFill>
            <a:schemeClr val="accent1"/>
          </a:solidFill>
          <a:ln>
            <a:solidFill>
              <a:srgbClr val="4E258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2" name="Text Placeholder 8">
            <a:extLst>
              <a:ext uri="{FF2B5EF4-FFF2-40B4-BE49-F238E27FC236}">
                <a16:creationId xmlns:a16="http://schemas.microsoft.com/office/drawing/2014/main" id="{52AD2621-E737-436D-BE4A-602538653579}"/>
              </a:ext>
            </a:extLst>
          </p:cNvPr>
          <p:cNvSpPr>
            <a:spLocks noGrp="1"/>
          </p:cNvSpPr>
          <p:nvPr>
            <p:ph type="body" sz="quarter" idx="13"/>
          </p:nvPr>
        </p:nvSpPr>
        <p:spPr>
          <a:xfrm>
            <a:off x="6239101" y="3379644"/>
            <a:ext cx="2504181" cy="2667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13" name="Text Placeholder 8">
            <a:extLst>
              <a:ext uri="{FF2B5EF4-FFF2-40B4-BE49-F238E27FC236}">
                <a16:creationId xmlns:a16="http://schemas.microsoft.com/office/drawing/2014/main" id="{6F05B464-A176-4C39-94D4-484098FE83D2}"/>
              </a:ext>
            </a:extLst>
          </p:cNvPr>
          <p:cNvSpPr>
            <a:spLocks noGrp="1"/>
          </p:cNvSpPr>
          <p:nvPr>
            <p:ph type="body" sz="quarter" idx="14" hasCustomPrompt="1"/>
          </p:nvPr>
        </p:nvSpPr>
        <p:spPr>
          <a:xfrm>
            <a:off x="7097939" y="2468734"/>
            <a:ext cx="1645344" cy="482285"/>
          </a:xfrm>
        </p:spPr>
        <p:txBody>
          <a:bodyPr anchor="ctr" anchorCtr="0">
            <a:normAutofit/>
          </a:bodyPr>
          <a:lstStyle>
            <a:lvl1pPr marL="0" indent="0">
              <a:buNone/>
              <a:defRPr sz="1400" b="1" cap="all" baseline="0">
                <a:solidFill>
                  <a:schemeClr val="tx1">
                    <a:lumMod val="65000"/>
                    <a:lumOff val="35000"/>
                  </a:schemeClr>
                </a:solidFill>
                <a:latin typeface="Montserrat"/>
              </a:defRPr>
            </a:lvl1pPr>
          </a:lstStyle>
          <a:p>
            <a:pPr lvl="0"/>
            <a:r>
              <a:rPr lang="en-US"/>
              <a:t>Title</a:t>
            </a:r>
            <a:endParaRPr lang="en-CA"/>
          </a:p>
        </p:txBody>
      </p:sp>
    </p:spTree>
    <p:extLst>
      <p:ext uri="{BB962C8B-B14F-4D97-AF65-F5344CB8AC3E}">
        <p14:creationId xmlns:p14="http://schemas.microsoft.com/office/powerpoint/2010/main" val="3116849476"/>
      </p:ext>
    </p:extLst>
  </p:cSld>
  <p:clrMapOvr>
    <a:masterClrMapping/>
  </p:clrMapOvr>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eam member">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2A5F2403-DE2B-431A-8EB3-AFC2E972F4BF}"/>
              </a:ext>
            </a:extLst>
          </p:cNvPr>
          <p:cNvSpPr/>
          <p:nvPr userDrawn="1"/>
        </p:nvSpPr>
        <p:spPr>
          <a:xfrm>
            <a:off x="255814" y="217640"/>
            <a:ext cx="11702143" cy="6416845"/>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sp>
        <p:nvSpPr>
          <p:cNvPr id="18" name="Picture Placeholder 17">
            <a:extLst>
              <a:ext uri="{FF2B5EF4-FFF2-40B4-BE49-F238E27FC236}">
                <a16:creationId xmlns:a16="http://schemas.microsoft.com/office/drawing/2014/main" id="{357E307C-6197-48F2-BB0B-31FB45110A4B}"/>
              </a:ext>
            </a:extLst>
          </p:cNvPr>
          <p:cNvSpPr>
            <a:spLocks noGrp="1"/>
          </p:cNvSpPr>
          <p:nvPr>
            <p:ph type="pic" sz="quarter" idx="13"/>
          </p:nvPr>
        </p:nvSpPr>
        <p:spPr>
          <a:xfrm>
            <a:off x="1479848" y="1322103"/>
            <a:ext cx="2990552" cy="2987960"/>
          </a:xfrm>
          <a:prstGeom prst="ellipse">
            <a:avLst/>
          </a:prstGeom>
        </p:spPr>
        <p:txBody>
          <a:bodyPr/>
          <a:lstStyle/>
          <a:p>
            <a:endParaRPr lang="en-CA" dirty="0"/>
          </a:p>
        </p:txBody>
      </p:sp>
      <p:sp>
        <p:nvSpPr>
          <p:cNvPr id="7" name="Text Placeholder 6">
            <a:extLst>
              <a:ext uri="{FF2B5EF4-FFF2-40B4-BE49-F238E27FC236}">
                <a16:creationId xmlns:a16="http://schemas.microsoft.com/office/drawing/2014/main" id="{BCB39916-542C-43AF-AD02-2819324B269F}"/>
              </a:ext>
            </a:extLst>
          </p:cNvPr>
          <p:cNvSpPr>
            <a:spLocks noGrp="1"/>
          </p:cNvSpPr>
          <p:nvPr>
            <p:ph type="body" sz="quarter" idx="11"/>
          </p:nvPr>
        </p:nvSpPr>
        <p:spPr>
          <a:xfrm>
            <a:off x="5400675" y="1322388"/>
            <a:ext cx="6048375" cy="409733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17" name="Text Placeholder 6">
            <a:extLst>
              <a:ext uri="{FF2B5EF4-FFF2-40B4-BE49-F238E27FC236}">
                <a16:creationId xmlns:a16="http://schemas.microsoft.com/office/drawing/2014/main" id="{27227B57-F72D-44BF-999E-CCA5609C9047}"/>
              </a:ext>
            </a:extLst>
          </p:cNvPr>
          <p:cNvSpPr>
            <a:spLocks noGrp="1"/>
          </p:cNvSpPr>
          <p:nvPr>
            <p:ph type="body" sz="quarter" idx="12" hasCustomPrompt="1"/>
          </p:nvPr>
        </p:nvSpPr>
        <p:spPr>
          <a:xfrm>
            <a:off x="1079501" y="4631206"/>
            <a:ext cx="3812267" cy="783852"/>
          </a:xfrm>
        </p:spPr>
        <p:txBody>
          <a:bodyPr>
            <a:normAutofit/>
          </a:bodyPr>
          <a:lstStyle>
            <a:lvl1pPr marL="0" indent="0" algn="ctr">
              <a:buNone/>
              <a:defRPr sz="1800" b="1">
                <a:latin typeface="Montserrat"/>
              </a:defRPr>
            </a:lvl1pPr>
            <a:lvl2pPr marL="457200" indent="0" algn="ctr">
              <a:buNone/>
              <a:defRPr sz="1800">
                <a:latin typeface="Montserrat"/>
              </a:defRPr>
            </a:lvl2pPr>
            <a:lvl3pPr>
              <a:defRPr sz="1800">
                <a:latin typeface="Montserrat"/>
              </a:defRPr>
            </a:lvl3pPr>
            <a:lvl4pPr>
              <a:defRPr sz="1800">
                <a:latin typeface="Montserrat"/>
              </a:defRPr>
            </a:lvl4pPr>
            <a:lvl5pPr>
              <a:defRPr sz="1800">
                <a:latin typeface="Montserrat"/>
              </a:defRPr>
            </a:lvl5pPr>
          </a:lstStyle>
          <a:p>
            <a:pPr lvl="0"/>
            <a:r>
              <a:rPr lang="en-US"/>
              <a:t>Name</a:t>
            </a:r>
          </a:p>
          <a:p>
            <a:pPr lvl="1"/>
            <a:r>
              <a:rPr lang="en-US"/>
              <a:t>Title</a:t>
            </a:r>
            <a:endParaRPr lang="en-CA"/>
          </a:p>
        </p:txBody>
      </p:sp>
      <p:sp>
        <p:nvSpPr>
          <p:cNvPr id="3" name="Slide Number Placeholder 2">
            <a:extLst>
              <a:ext uri="{FF2B5EF4-FFF2-40B4-BE49-F238E27FC236}">
                <a16:creationId xmlns:a16="http://schemas.microsoft.com/office/drawing/2014/main" id="{E6CEBE36-84B7-4226-8A15-E38C0FCCC194}"/>
              </a:ext>
            </a:extLst>
          </p:cNvPr>
          <p:cNvSpPr>
            <a:spLocks noGrp="1"/>
          </p:cNvSpPr>
          <p:nvPr>
            <p:ph type="sldNum" sz="quarter" idx="10"/>
          </p:nvPr>
        </p:nvSpPr>
        <p:spPr/>
        <p:txBody>
          <a:bodyPr/>
          <a:lstStyle/>
          <a:p>
            <a:fld id="{227929AD-272B-2940-8998-9A3EA3187C9C}" type="slidenum">
              <a:rPr lang="en-US" smtClean="0"/>
              <a:t>‹#›</a:t>
            </a:fld>
            <a:endParaRPr lang="en-US" dirty="0"/>
          </a:p>
        </p:txBody>
      </p:sp>
    </p:spTree>
    <p:extLst>
      <p:ext uri="{BB962C8B-B14F-4D97-AF65-F5344CB8AC3E}">
        <p14:creationId xmlns:p14="http://schemas.microsoft.com/office/powerpoint/2010/main" val="1664308316"/>
      </p:ext>
    </p:extLst>
  </p:cSld>
  <p:clrMapOvr>
    <a:masterClrMapping/>
  </p:clrMapOvr>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1E12DD37-BE4C-4CC4-9E7A-BC276445575A}"/>
              </a:ext>
            </a:extLst>
          </p:cNvPr>
          <p:cNvPicPr>
            <a:picLocks noChangeAspect="1"/>
          </p:cNvPicPr>
          <p:nvPr userDrawn="1"/>
        </p:nvPicPr>
        <p:blipFill>
          <a:blip r:embed="rId2"/>
          <a:stretch>
            <a:fillRect/>
          </a:stretch>
        </p:blipFill>
        <p:spPr>
          <a:xfrm>
            <a:off x="-1" y="0"/>
            <a:ext cx="12191999" cy="6857998"/>
          </a:xfrm>
          <a:prstGeom prst="rect">
            <a:avLst/>
          </a:prstGeom>
          <a:solidFill>
            <a:schemeClr val="accent1"/>
          </a:solidFill>
        </p:spPr>
      </p:pic>
      <p:sp>
        <p:nvSpPr>
          <p:cNvPr id="10" name="Text Placeholder 9">
            <a:extLst>
              <a:ext uri="{FF2B5EF4-FFF2-40B4-BE49-F238E27FC236}">
                <a16:creationId xmlns:a16="http://schemas.microsoft.com/office/drawing/2014/main" id="{7B5794FA-906F-43EB-9A94-7DE54AAE51A7}"/>
              </a:ext>
            </a:extLst>
          </p:cNvPr>
          <p:cNvSpPr>
            <a:spLocks noGrp="1"/>
          </p:cNvSpPr>
          <p:nvPr>
            <p:ph type="body" sz="quarter" idx="10" hasCustomPrompt="1"/>
          </p:nvPr>
        </p:nvSpPr>
        <p:spPr>
          <a:xfrm>
            <a:off x="1200150" y="2114550"/>
            <a:ext cx="3876675" cy="2867025"/>
          </a:xfrm>
        </p:spPr>
        <p:txBody>
          <a:bodyPr>
            <a:normAutofit/>
          </a:bodyPr>
          <a:lstStyle>
            <a:lvl1pPr marL="0" indent="0">
              <a:buNone/>
              <a:defRPr sz="2800" b="1">
                <a:solidFill>
                  <a:schemeClr val="bg1"/>
                </a:solidFill>
                <a:latin typeface="Montserrat"/>
              </a:defRPr>
            </a:lvl1pPr>
            <a:lvl2pPr>
              <a:defRPr sz="2800">
                <a:solidFill>
                  <a:schemeClr val="bg1"/>
                </a:solidFill>
                <a:latin typeface="Montserrat"/>
              </a:defRPr>
            </a:lvl2pPr>
            <a:lvl3pPr>
              <a:defRPr sz="2800">
                <a:solidFill>
                  <a:schemeClr val="bg1"/>
                </a:solidFill>
                <a:latin typeface="Montserrat"/>
              </a:defRPr>
            </a:lvl3pPr>
            <a:lvl4pPr>
              <a:defRPr sz="2800">
                <a:solidFill>
                  <a:schemeClr val="bg1"/>
                </a:solidFill>
                <a:latin typeface="Montserrat"/>
              </a:defRPr>
            </a:lvl4pPr>
            <a:lvl5pPr>
              <a:defRPr sz="2800">
                <a:solidFill>
                  <a:schemeClr val="bg1"/>
                </a:solidFill>
                <a:latin typeface="Montserrat"/>
              </a:defRPr>
            </a:lvl5pPr>
          </a:lstStyle>
          <a:p>
            <a:pPr lvl="0"/>
            <a:r>
              <a:rPr lang="en-US"/>
              <a:t>CONTACT US</a:t>
            </a:r>
          </a:p>
        </p:txBody>
      </p:sp>
      <p:pic>
        <p:nvPicPr>
          <p:cNvPr id="6" name="Picture 5">
            <a:extLst>
              <a:ext uri="{FF2B5EF4-FFF2-40B4-BE49-F238E27FC236}">
                <a16:creationId xmlns:a16="http://schemas.microsoft.com/office/drawing/2014/main" id="{53D26C81-3880-4A90-B2B4-DBCFA4B4C411}"/>
              </a:ext>
            </a:extLst>
          </p:cNvPr>
          <p:cNvPicPr>
            <a:picLocks noChangeAspect="1"/>
          </p:cNvPicPr>
          <p:nvPr userDrawn="1"/>
        </p:nvPicPr>
        <p:blipFill>
          <a:blip r:embed="rId3"/>
          <a:stretch>
            <a:fillRect/>
          </a:stretch>
        </p:blipFill>
        <p:spPr>
          <a:xfrm>
            <a:off x="8838216" y="5415280"/>
            <a:ext cx="3026945" cy="817143"/>
          </a:xfrm>
          <a:prstGeom prst="rect">
            <a:avLst/>
          </a:prstGeom>
        </p:spPr>
      </p:pic>
      <p:pic>
        <p:nvPicPr>
          <p:cNvPr id="7" name="Picture 6" descr="A picture containing object&#10;&#10;Description automatically generated">
            <a:extLst>
              <a:ext uri="{FF2B5EF4-FFF2-40B4-BE49-F238E27FC236}">
                <a16:creationId xmlns:a16="http://schemas.microsoft.com/office/drawing/2014/main" id="{A50D2D0F-5231-4E9F-857A-3F6DCC792F94}"/>
              </a:ext>
            </a:extLst>
          </p:cNvPr>
          <p:cNvPicPr>
            <a:picLocks noChangeAspect="1"/>
          </p:cNvPicPr>
          <p:nvPr userDrawn="1"/>
        </p:nvPicPr>
        <p:blipFill>
          <a:blip r:embed="rId4">
            <a:extLst>
              <a:ext uri="{28A0092B-C50C-407E-A947-70E740481C1C}">
                <a14:useLocalDpi xmlns:a14="http://schemas.microsoft.com/office/drawing/2010/main"/>
              </a:ext>
            </a:extLst>
          </a:blip>
          <a:srcRect l="10374" r="22060"/>
          <a:stretch>
            <a:fillRect/>
          </a:stretch>
        </p:blipFill>
        <p:spPr>
          <a:xfrm rot="5400000">
            <a:off x="3968011" y="2314629"/>
            <a:ext cx="6857998" cy="2228740"/>
          </a:xfrm>
          <a:prstGeom prst="rect">
            <a:avLst/>
          </a:prstGeom>
        </p:spPr>
      </p:pic>
    </p:spTree>
    <p:extLst>
      <p:ext uri="{BB962C8B-B14F-4D97-AF65-F5344CB8AC3E}">
        <p14:creationId xmlns:p14="http://schemas.microsoft.com/office/powerpoint/2010/main" val="3484542092"/>
      </p:ext>
    </p:extLst>
  </p:cSld>
  <p:clrMapOvr>
    <a:masterClrMapping/>
  </p:clrMapOvr>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F1F232D0-CBA6-41E7-AD62-6AB2E309AC5A}"/>
              </a:ext>
            </a:extLst>
          </p:cNvPr>
          <p:cNvPicPr>
            <a:picLocks noChangeAspect="1"/>
          </p:cNvPicPr>
          <p:nvPr userDrawn="1"/>
        </p:nvPicPr>
        <p:blipFill>
          <a:blip r:embed="rId2"/>
          <a:stretch>
            <a:fillRect/>
          </a:stretch>
        </p:blipFill>
        <p:spPr>
          <a:xfrm>
            <a:off x="-3" y="3665"/>
            <a:ext cx="12192001" cy="6857999"/>
          </a:xfrm>
          <a:prstGeom prst="rect">
            <a:avLst/>
          </a:prstGeom>
          <a:solidFill>
            <a:schemeClr val="accent1"/>
          </a:solidFill>
        </p:spPr>
      </p:pic>
      <p:sp>
        <p:nvSpPr>
          <p:cNvPr id="2" name="Title 1">
            <a:extLst>
              <a:ext uri="{FF2B5EF4-FFF2-40B4-BE49-F238E27FC236}">
                <a16:creationId xmlns:a16="http://schemas.microsoft.com/office/drawing/2014/main" id="{F3AF4BD5-0F70-8F48-9082-37765480FD6B}"/>
              </a:ext>
            </a:extLst>
          </p:cNvPr>
          <p:cNvSpPr>
            <a:spLocks noGrp="1"/>
          </p:cNvSpPr>
          <p:nvPr>
            <p:ph type="ctrTitle"/>
          </p:nvPr>
        </p:nvSpPr>
        <p:spPr>
          <a:xfrm>
            <a:off x="1523998" y="1214437"/>
            <a:ext cx="4276725" cy="2387600"/>
          </a:xfrm>
        </p:spPr>
        <p:txBody>
          <a:bodyPr anchor="b">
            <a:normAutofit/>
          </a:bodyPr>
          <a:lstStyle>
            <a:lvl1pPr algn="l">
              <a:defRPr sz="4400">
                <a:solidFill>
                  <a:schemeClr val="bg1"/>
                </a:solidFill>
              </a:defRPr>
            </a:lvl1pPr>
          </a:lstStyle>
          <a:p>
            <a:r>
              <a:rPr lang="en-US"/>
              <a:t>Click to edit Master title style</a:t>
            </a:r>
          </a:p>
        </p:txBody>
      </p:sp>
      <p:sp>
        <p:nvSpPr>
          <p:cNvPr id="3" name="Subtitle 2">
            <a:extLst>
              <a:ext uri="{FF2B5EF4-FFF2-40B4-BE49-F238E27FC236}">
                <a16:creationId xmlns:a16="http://schemas.microsoft.com/office/drawing/2014/main" id="{F948FF2A-756D-F74B-ABF9-14208C31E7BA}"/>
              </a:ext>
            </a:extLst>
          </p:cNvPr>
          <p:cNvSpPr>
            <a:spLocks noGrp="1"/>
          </p:cNvSpPr>
          <p:nvPr>
            <p:ph type="subTitle" idx="1"/>
          </p:nvPr>
        </p:nvSpPr>
        <p:spPr>
          <a:xfrm>
            <a:off x="1523998" y="3602037"/>
            <a:ext cx="4276725" cy="1655762"/>
          </a:xfrm>
        </p:spPr>
        <p:txBody>
          <a:bodyPr anchor="ctr" anchorCtr="0">
            <a:normAutofit/>
          </a:bodyPr>
          <a:lstStyle>
            <a:lvl1pPr marL="0" indent="0" algn="l">
              <a:buNone/>
              <a:defRPr sz="2000" b="0">
                <a:solidFill>
                  <a:schemeClr val="bg1"/>
                </a:solidFill>
                <a:latin typeface="Montserrat" panose="0000050000000000000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pic>
        <p:nvPicPr>
          <p:cNvPr id="8" name="Picture 7" descr="A picture containing object&#10;&#10;Description automatically generated">
            <a:extLst>
              <a:ext uri="{FF2B5EF4-FFF2-40B4-BE49-F238E27FC236}">
                <a16:creationId xmlns:a16="http://schemas.microsoft.com/office/drawing/2014/main" id="{3569F887-B8D4-4209-A81B-6FD897216529}"/>
              </a:ext>
            </a:extLst>
          </p:cNvPr>
          <p:cNvPicPr>
            <a:picLocks noChangeAspect="1"/>
          </p:cNvPicPr>
          <p:nvPr userDrawn="1"/>
        </p:nvPicPr>
        <p:blipFill rotWithShape="1">
          <a:blip r:embed="rId3" cstate="print">
            <a:extLst>
              <a:ext uri="{28A0092B-C50C-407E-A947-70E740481C1C}">
                <a14:useLocalDpi xmlns:a14="http://schemas.microsoft.com/office/drawing/2010/main"/>
              </a:ext>
            </a:extLst>
          </a:blip>
          <a:srcRect/>
          <a:stretch/>
        </p:blipFill>
        <p:spPr>
          <a:xfrm rot="5400000">
            <a:off x="3968011" y="2318295"/>
            <a:ext cx="6857998" cy="2228740"/>
          </a:xfrm>
          <a:prstGeom prst="rect">
            <a:avLst/>
          </a:prstGeom>
        </p:spPr>
      </p:pic>
    </p:spTree>
    <p:extLst>
      <p:ext uri="{BB962C8B-B14F-4D97-AF65-F5344CB8AC3E}">
        <p14:creationId xmlns:p14="http://schemas.microsoft.com/office/powerpoint/2010/main" val="393161479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3_Table of Contents">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3662E86A-3D48-4551-B2B2-254A9DEECE15}"/>
              </a:ext>
            </a:extLst>
          </p:cNvPr>
          <p:cNvSpPr/>
          <p:nvPr userDrawn="1"/>
        </p:nvSpPr>
        <p:spPr>
          <a:xfrm>
            <a:off x="279405" y="216227"/>
            <a:ext cx="6784004" cy="6416476"/>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9027A6E4-832E-4D52-8167-3822E41869BB}"/>
              </a:ext>
            </a:extLst>
          </p:cNvPr>
          <p:cNvSpPr>
            <a:spLocks noGrp="1"/>
          </p:cNvSpPr>
          <p:nvPr>
            <p:ph type="title"/>
          </p:nvPr>
        </p:nvSpPr>
        <p:spPr>
          <a:xfrm>
            <a:off x="676806" y="1079500"/>
            <a:ext cx="5800725" cy="1325563"/>
          </a:xfrm>
        </p:spPr>
        <p:txBody>
          <a:bodyPr/>
          <a:lstStyle>
            <a:lvl1pPr algn="ctr">
              <a:defRPr b="1" cap="none" baseline="0"/>
            </a:lvl1pPr>
          </a:lstStyle>
          <a:p>
            <a:r>
              <a:rPr lang="en-US"/>
              <a:t>Click to edit Master title style</a:t>
            </a:r>
            <a:endParaRPr lang="en-CA"/>
          </a:p>
        </p:txBody>
      </p:sp>
      <p:sp>
        <p:nvSpPr>
          <p:cNvPr id="5" name="Slide Number Placeholder 4">
            <a:extLst>
              <a:ext uri="{FF2B5EF4-FFF2-40B4-BE49-F238E27FC236}">
                <a16:creationId xmlns:a16="http://schemas.microsoft.com/office/drawing/2014/main" id="{AE0DE48E-6F62-4535-A8DC-CF232F0C975B}"/>
              </a:ext>
            </a:extLst>
          </p:cNvPr>
          <p:cNvSpPr>
            <a:spLocks noGrp="1"/>
          </p:cNvSpPr>
          <p:nvPr>
            <p:ph type="sldNum" sz="quarter" idx="12"/>
          </p:nvPr>
        </p:nvSpPr>
        <p:spPr/>
        <p:txBody>
          <a:bodyPr/>
          <a:lstStyle/>
          <a:p>
            <a:fld id="{227929AD-272B-2940-8998-9A3EA3187C9C}" type="slidenum">
              <a:rPr lang="en-US" smtClean="0"/>
              <a:pPr/>
              <a:t>‹#›</a:t>
            </a:fld>
            <a:endParaRPr lang="en-US" dirty="0"/>
          </a:p>
        </p:txBody>
      </p:sp>
      <p:sp>
        <p:nvSpPr>
          <p:cNvPr id="14" name="Text Placeholder 13">
            <a:extLst>
              <a:ext uri="{FF2B5EF4-FFF2-40B4-BE49-F238E27FC236}">
                <a16:creationId xmlns:a16="http://schemas.microsoft.com/office/drawing/2014/main" id="{870CC7BB-2389-45B6-963F-BC6896082F3C}"/>
              </a:ext>
            </a:extLst>
          </p:cNvPr>
          <p:cNvSpPr>
            <a:spLocks noGrp="1"/>
          </p:cNvSpPr>
          <p:nvPr>
            <p:ph type="body" sz="quarter" idx="14"/>
          </p:nvPr>
        </p:nvSpPr>
        <p:spPr>
          <a:xfrm>
            <a:off x="676275" y="2695575"/>
            <a:ext cx="5800725" cy="35718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7" name="Rectangle 6">
            <a:extLst>
              <a:ext uri="{FF2B5EF4-FFF2-40B4-BE49-F238E27FC236}">
                <a16:creationId xmlns:a16="http://schemas.microsoft.com/office/drawing/2014/main" id="{B0CCE02D-2ADC-487F-A500-451C49113405}"/>
              </a:ext>
            </a:extLst>
          </p:cNvPr>
          <p:cNvSpPr/>
          <p:nvPr userDrawn="1"/>
        </p:nvSpPr>
        <p:spPr>
          <a:xfrm>
            <a:off x="7397363" y="225298"/>
            <a:ext cx="4515232" cy="6416479"/>
          </a:xfrm>
          <a:prstGeom prst="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8" name="Text Placeholder 13">
            <a:extLst>
              <a:ext uri="{FF2B5EF4-FFF2-40B4-BE49-F238E27FC236}">
                <a16:creationId xmlns:a16="http://schemas.microsoft.com/office/drawing/2014/main" id="{D3EEE99C-9D47-4B67-8020-16E767BD875F}"/>
              </a:ext>
            </a:extLst>
          </p:cNvPr>
          <p:cNvSpPr>
            <a:spLocks noGrp="1"/>
          </p:cNvSpPr>
          <p:nvPr>
            <p:ph type="body" sz="quarter" idx="15"/>
          </p:nvPr>
        </p:nvSpPr>
        <p:spPr>
          <a:xfrm>
            <a:off x="7810965" y="1305201"/>
            <a:ext cx="3767676" cy="4198040"/>
          </a:xfrm>
        </p:spPr>
        <p:txBody>
          <a:bodyPr>
            <a:normAutofit/>
          </a:bodyPr>
          <a:lstStyle>
            <a:lvl1pPr marL="0" indent="0" algn="ctr">
              <a:buNone/>
              <a:defRPr sz="2400" b="1">
                <a:solidFill>
                  <a:schemeClr val="bg1"/>
                </a:solidFill>
                <a:latin typeface="Montserrat" panose="00000500000000000000"/>
              </a:defRPr>
            </a:lvl1pPr>
            <a:lvl2pPr>
              <a:defRPr sz="1600">
                <a:solidFill>
                  <a:schemeClr val="bg1"/>
                </a:solidFill>
                <a:latin typeface="Montserrat" panose="00000500000000000000"/>
              </a:defRPr>
            </a:lvl2pPr>
            <a:lvl3pPr>
              <a:defRPr sz="1600">
                <a:solidFill>
                  <a:schemeClr val="bg1"/>
                </a:solidFill>
                <a:latin typeface="Montserrat" panose="00000500000000000000"/>
              </a:defRPr>
            </a:lvl3pPr>
            <a:lvl4pPr>
              <a:defRPr sz="1600">
                <a:solidFill>
                  <a:schemeClr val="bg1"/>
                </a:solidFill>
                <a:latin typeface="Montserrat" panose="00000500000000000000"/>
              </a:defRPr>
            </a:lvl4pPr>
            <a:lvl5pPr>
              <a:defRPr sz="1600">
                <a:solidFill>
                  <a:schemeClr val="bg1"/>
                </a:solidFill>
                <a:latin typeface="Montserrat" panose="0000050000000000000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Tree>
    <p:extLst>
      <p:ext uri="{BB962C8B-B14F-4D97-AF65-F5344CB8AC3E}">
        <p14:creationId xmlns:p14="http://schemas.microsoft.com/office/powerpoint/2010/main" val="366856833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1 LINE TITLE">
    <p:spTree>
      <p:nvGrpSpPr>
        <p:cNvPr id="1" name=""/>
        <p:cNvGrpSpPr/>
        <p:nvPr/>
      </p:nvGrpSpPr>
      <p:grpSpPr>
        <a:xfrm>
          <a:off x="0" y="0"/>
          <a:ext cx="0" cy="0"/>
          <a:chOff x="0" y="0"/>
          <a:chExt cx="0" cy="0"/>
        </a:xfrm>
      </p:grpSpPr>
      <p:pic>
        <p:nvPicPr>
          <p:cNvPr id="3" name="Picture 2"/>
          <p:cNvPicPr>
            <a:picLocks noChangeAspect="1"/>
          </p:cNvPicPr>
          <p:nvPr userDrawn="1"/>
        </p:nvPicPr>
        <p:blipFill>
          <a:blip r:embed="rId2"/>
          <a:stretch>
            <a:fillRect/>
          </a:stretch>
        </p:blipFill>
        <p:spPr>
          <a:xfrm>
            <a:off x="0" y="0"/>
            <a:ext cx="12192000" cy="6858000"/>
          </a:xfrm>
          <a:prstGeom prst="rect">
            <a:avLst/>
          </a:prstGeom>
        </p:spPr>
      </p:pic>
      <p:sp>
        <p:nvSpPr>
          <p:cNvPr id="4" name="Title Placeholder 1"/>
          <p:cNvSpPr>
            <a:spLocks noGrp="1"/>
          </p:cNvSpPr>
          <p:nvPr>
            <p:ph type="title" hasCustomPrompt="1"/>
          </p:nvPr>
        </p:nvSpPr>
        <p:spPr>
          <a:xfrm>
            <a:off x="409559" y="962288"/>
            <a:ext cx="8436729" cy="424732"/>
          </a:xfrm>
          <a:prstGeom prst="rect">
            <a:avLst/>
          </a:prstGeom>
          <a:ln>
            <a:noFill/>
          </a:ln>
        </p:spPr>
        <p:txBody>
          <a:bodyPr vert="horz" wrap="square" lIns="0" tIns="18288" rIns="0" bIns="18288" rtlCol="0" anchor="t">
            <a:spAutoFit/>
          </a:bodyPr>
          <a:lstStyle>
            <a:lvl1pPr algn="l">
              <a:defRPr sz="2800" b="1" cap="none" spc="-200" baseline="0">
                <a:solidFill>
                  <a:srgbClr val="4F2684"/>
                </a:solidFill>
                <a:latin typeface="Montserrat" panose="00000500000000000000" pitchFamily="50" charset="0"/>
                <a:ea typeface="Verdana" panose="020B0604030504040204" pitchFamily="34" charset="0"/>
                <a:cs typeface="Verdana" panose="020B0604030504040204" pitchFamily="34" charset="0"/>
              </a:defRPr>
            </a:lvl1pPr>
          </a:lstStyle>
          <a:p>
            <a:r>
              <a:rPr lang="en-US"/>
              <a:t>Title</a:t>
            </a:r>
          </a:p>
        </p:txBody>
      </p:sp>
    </p:spTree>
    <p:extLst>
      <p:ext uri="{BB962C8B-B14F-4D97-AF65-F5344CB8AC3E}">
        <p14:creationId xmlns:p14="http://schemas.microsoft.com/office/powerpoint/2010/main" val="55128299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2 LINE TITLE">
    <p:spTree>
      <p:nvGrpSpPr>
        <p:cNvPr id="1" name=""/>
        <p:cNvGrpSpPr/>
        <p:nvPr/>
      </p:nvGrpSpPr>
      <p:grpSpPr>
        <a:xfrm>
          <a:off x="0" y="0"/>
          <a:ext cx="0" cy="0"/>
          <a:chOff x="0" y="0"/>
          <a:chExt cx="0" cy="0"/>
        </a:xfrm>
      </p:grpSpPr>
      <p:pic>
        <p:nvPicPr>
          <p:cNvPr id="3" name="Picture 2"/>
          <p:cNvPicPr>
            <a:picLocks noChangeAspect="1"/>
          </p:cNvPicPr>
          <p:nvPr userDrawn="1"/>
        </p:nvPicPr>
        <p:blipFill>
          <a:blip r:embed="rId2"/>
          <a:stretch>
            <a:fillRect/>
          </a:stretch>
        </p:blipFill>
        <p:spPr>
          <a:xfrm>
            <a:off x="0" y="0"/>
            <a:ext cx="12192000" cy="6858000"/>
          </a:xfrm>
          <a:prstGeom prst="rect">
            <a:avLst/>
          </a:prstGeom>
        </p:spPr>
      </p:pic>
      <p:sp>
        <p:nvSpPr>
          <p:cNvPr id="4" name="Title Placeholder 1"/>
          <p:cNvSpPr>
            <a:spLocks noGrp="1"/>
          </p:cNvSpPr>
          <p:nvPr>
            <p:ph type="title" hasCustomPrompt="1"/>
          </p:nvPr>
        </p:nvSpPr>
        <p:spPr>
          <a:xfrm>
            <a:off x="420191" y="596531"/>
            <a:ext cx="7609115" cy="424732"/>
          </a:xfrm>
          <a:prstGeom prst="rect">
            <a:avLst/>
          </a:prstGeom>
          <a:ln>
            <a:noFill/>
          </a:ln>
        </p:spPr>
        <p:txBody>
          <a:bodyPr vert="horz" wrap="square" lIns="0" tIns="18288" rIns="0" bIns="18288" rtlCol="0" anchor="t">
            <a:spAutoFit/>
          </a:bodyPr>
          <a:lstStyle>
            <a:lvl1pPr algn="l">
              <a:defRPr sz="2800" b="1" cap="none" spc="-200" baseline="0">
                <a:solidFill>
                  <a:srgbClr val="4F2684"/>
                </a:solidFill>
                <a:latin typeface="Montserrat" panose="00000500000000000000" pitchFamily="50" charset="0"/>
                <a:ea typeface="Verdana" panose="020B0604030504040204" pitchFamily="34" charset="0"/>
                <a:cs typeface="Verdana" panose="020B0604030504040204" pitchFamily="34" charset="0"/>
              </a:defRPr>
            </a:lvl1pPr>
          </a:lstStyle>
          <a:p>
            <a:r>
              <a:rPr lang="en-US"/>
              <a:t>Title</a:t>
            </a:r>
          </a:p>
        </p:txBody>
      </p:sp>
    </p:spTree>
    <p:extLst>
      <p:ext uri="{BB962C8B-B14F-4D97-AF65-F5344CB8AC3E}">
        <p14:creationId xmlns:p14="http://schemas.microsoft.com/office/powerpoint/2010/main" val="3007898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3_Table of Contents">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3662E86A-3D48-4551-B2B2-254A9DEECE15}"/>
              </a:ext>
            </a:extLst>
          </p:cNvPr>
          <p:cNvSpPr/>
          <p:nvPr userDrawn="1"/>
        </p:nvSpPr>
        <p:spPr>
          <a:xfrm>
            <a:off x="279405" y="216227"/>
            <a:ext cx="6784004" cy="6416476"/>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9027A6E4-832E-4D52-8167-3822E41869BB}"/>
              </a:ext>
            </a:extLst>
          </p:cNvPr>
          <p:cNvSpPr>
            <a:spLocks noGrp="1"/>
          </p:cNvSpPr>
          <p:nvPr>
            <p:ph type="title"/>
          </p:nvPr>
        </p:nvSpPr>
        <p:spPr>
          <a:xfrm>
            <a:off x="676806" y="1079500"/>
            <a:ext cx="5800725" cy="1325563"/>
          </a:xfrm>
        </p:spPr>
        <p:txBody>
          <a:bodyPr/>
          <a:lstStyle>
            <a:lvl1pPr algn="ctr">
              <a:defRPr b="1" cap="none" baseline="0"/>
            </a:lvl1pPr>
          </a:lstStyle>
          <a:p>
            <a:r>
              <a:rPr lang="en-US"/>
              <a:t>Click to edit Master title style</a:t>
            </a:r>
            <a:endParaRPr lang="en-CA"/>
          </a:p>
        </p:txBody>
      </p:sp>
      <p:sp>
        <p:nvSpPr>
          <p:cNvPr id="5" name="Slide Number Placeholder 4">
            <a:extLst>
              <a:ext uri="{FF2B5EF4-FFF2-40B4-BE49-F238E27FC236}">
                <a16:creationId xmlns:a16="http://schemas.microsoft.com/office/drawing/2014/main" id="{AE0DE48E-6F62-4535-A8DC-CF232F0C975B}"/>
              </a:ext>
            </a:extLst>
          </p:cNvPr>
          <p:cNvSpPr>
            <a:spLocks noGrp="1"/>
          </p:cNvSpPr>
          <p:nvPr>
            <p:ph type="sldNum" sz="quarter" idx="12"/>
          </p:nvPr>
        </p:nvSpPr>
        <p:spPr/>
        <p:txBody>
          <a:bodyPr/>
          <a:lstStyle/>
          <a:p>
            <a:fld id="{227929AD-272B-2940-8998-9A3EA3187C9C}" type="slidenum">
              <a:rPr lang="en-US" smtClean="0"/>
              <a:t>‹#›</a:t>
            </a:fld>
            <a:endParaRPr lang="en-US" dirty="0"/>
          </a:p>
        </p:txBody>
      </p:sp>
      <p:sp>
        <p:nvSpPr>
          <p:cNvPr id="14" name="Text Placeholder 13">
            <a:extLst>
              <a:ext uri="{FF2B5EF4-FFF2-40B4-BE49-F238E27FC236}">
                <a16:creationId xmlns:a16="http://schemas.microsoft.com/office/drawing/2014/main" id="{870CC7BB-2389-45B6-963F-BC6896082F3C}"/>
              </a:ext>
            </a:extLst>
          </p:cNvPr>
          <p:cNvSpPr>
            <a:spLocks noGrp="1"/>
          </p:cNvSpPr>
          <p:nvPr>
            <p:ph type="body" sz="quarter" idx="14"/>
          </p:nvPr>
        </p:nvSpPr>
        <p:spPr>
          <a:xfrm>
            <a:off x="676275" y="2695575"/>
            <a:ext cx="5800725" cy="35718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7" name="Rectangle 6">
            <a:extLst>
              <a:ext uri="{FF2B5EF4-FFF2-40B4-BE49-F238E27FC236}">
                <a16:creationId xmlns:a16="http://schemas.microsoft.com/office/drawing/2014/main" id="{B0CCE02D-2ADC-487F-A500-451C49113405}"/>
              </a:ext>
            </a:extLst>
          </p:cNvPr>
          <p:cNvSpPr/>
          <p:nvPr userDrawn="1"/>
        </p:nvSpPr>
        <p:spPr>
          <a:xfrm>
            <a:off x="7397363" y="225298"/>
            <a:ext cx="4515232" cy="6416479"/>
          </a:xfrm>
          <a:prstGeom prst="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8" name="Text Placeholder 13">
            <a:extLst>
              <a:ext uri="{FF2B5EF4-FFF2-40B4-BE49-F238E27FC236}">
                <a16:creationId xmlns:a16="http://schemas.microsoft.com/office/drawing/2014/main" id="{D3EEE99C-9D47-4B67-8020-16E767BD875F}"/>
              </a:ext>
            </a:extLst>
          </p:cNvPr>
          <p:cNvSpPr>
            <a:spLocks noGrp="1"/>
          </p:cNvSpPr>
          <p:nvPr>
            <p:ph type="body" sz="quarter" idx="15"/>
          </p:nvPr>
        </p:nvSpPr>
        <p:spPr>
          <a:xfrm>
            <a:off x="7810965" y="1305201"/>
            <a:ext cx="3767676" cy="4198040"/>
          </a:xfrm>
        </p:spPr>
        <p:txBody>
          <a:bodyPr>
            <a:normAutofit/>
          </a:bodyPr>
          <a:lstStyle>
            <a:lvl1pPr marL="0" indent="0" algn="ctr">
              <a:buNone/>
              <a:defRPr sz="2400" b="1">
                <a:solidFill>
                  <a:schemeClr val="bg1"/>
                </a:solidFill>
                <a:latin typeface="Montserrat"/>
              </a:defRPr>
            </a:lvl1pPr>
            <a:lvl2pPr>
              <a:defRPr sz="1600">
                <a:solidFill>
                  <a:schemeClr val="bg1"/>
                </a:solidFill>
                <a:latin typeface="Montserrat"/>
              </a:defRPr>
            </a:lvl2pPr>
            <a:lvl3pPr>
              <a:defRPr sz="1600">
                <a:solidFill>
                  <a:schemeClr val="bg1"/>
                </a:solidFill>
                <a:latin typeface="Montserrat"/>
              </a:defRPr>
            </a:lvl3pPr>
            <a:lvl4pPr>
              <a:defRPr sz="1600">
                <a:solidFill>
                  <a:schemeClr val="bg1"/>
                </a:solidFill>
                <a:latin typeface="Montserrat"/>
              </a:defRPr>
            </a:lvl4pPr>
            <a:lvl5pPr>
              <a:defRPr sz="1600">
                <a:solidFill>
                  <a:schemeClr val="bg1"/>
                </a:solidFill>
                <a:latin typeface="Montserra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Tree>
    <p:extLst>
      <p:ext uri="{BB962C8B-B14F-4D97-AF65-F5344CB8AC3E}">
        <p14:creationId xmlns:p14="http://schemas.microsoft.com/office/powerpoint/2010/main" val="1351867268"/>
      </p:ext>
    </p:extLst>
  </p:cSld>
  <p:clrMapOvr>
    <a:masterClrMapping/>
  </p:clrMapOvr>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1_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28362292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titleheadlin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27A6E4-832E-4D52-8167-3822E41869BB}"/>
              </a:ext>
            </a:extLst>
          </p:cNvPr>
          <p:cNvSpPr>
            <a:spLocks noGrp="1"/>
          </p:cNvSpPr>
          <p:nvPr>
            <p:ph type="title"/>
          </p:nvPr>
        </p:nvSpPr>
        <p:spPr>
          <a:xfrm>
            <a:off x="430293" y="312202"/>
            <a:ext cx="10700031" cy="1504212"/>
          </a:xfrm>
        </p:spPr>
        <p:txBody>
          <a:bodyPr>
            <a:normAutofit/>
          </a:bodyPr>
          <a:lstStyle>
            <a:lvl1pPr algn="l">
              <a:defRPr sz="2800" b="1" cap="none" baseline="0"/>
            </a:lvl1pPr>
          </a:lstStyle>
          <a:p>
            <a:r>
              <a:rPr lang="en-US"/>
              <a:t>Click to edit Master title style</a:t>
            </a:r>
            <a:endParaRPr lang="en-CA"/>
          </a:p>
        </p:txBody>
      </p:sp>
    </p:spTree>
    <p:extLst>
      <p:ext uri="{BB962C8B-B14F-4D97-AF65-F5344CB8AC3E}">
        <p14:creationId xmlns:p14="http://schemas.microsoft.com/office/powerpoint/2010/main" val="261889507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12" name="Picture 11">
            <a:extLst>
              <a:ext uri="{FF2B5EF4-FFF2-40B4-BE49-F238E27FC236}">
                <a16:creationId xmlns:a16="http://schemas.microsoft.com/office/drawing/2014/main" id="{8A06E257-1E81-4EFB-A8CC-ED1C4FAE3FE5}"/>
              </a:ext>
            </a:extLst>
          </p:cNvPr>
          <p:cNvPicPr>
            <a:picLocks noChangeAspect="1"/>
          </p:cNvPicPr>
          <p:nvPr userDrawn="1"/>
        </p:nvPicPr>
        <p:blipFill>
          <a:blip r:embed="rId2"/>
          <a:stretch>
            <a:fillRect/>
          </a:stretch>
        </p:blipFill>
        <p:spPr>
          <a:xfrm>
            <a:off x="279397" y="220578"/>
            <a:ext cx="11633198" cy="6416844"/>
          </a:xfrm>
          <a:prstGeom prst="rect">
            <a:avLst/>
          </a:prstGeom>
          <a:solidFill>
            <a:srgbClr val="4B3281"/>
          </a:solidFill>
        </p:spPr>
      </p:pic>
      <p:sp>
        <p:nvSpPr>
          <p:cNvPr id="2" name="Title 1">
            <a:extLst>
              <a:ext uri="{FF2B5EF4-FFF2-40B4-BE49-F238E27FC236}">
                <a16:creationId xmlns:a16="http://schemas.microsoft.com/office/drawing/2014/main" id="{0FF23AC8-15F1-1848-B32D-C1CC3275BF89}"/>
              </a:ext>
            </a:extLst>
          </p:cNvPr>
          <p:cNvSpPr>
            <a:spLocks noGrp="1"/>
          </p:cNvSpPr>
          <p:nvPr>
            <p:ph type="title"/>
          </p:nvPr>
        </p:nvSpPr>
        <p:spPr>
          <a:xfrm>
            <a:off x="2181220" y="1050798"/>
            <a:ext cx="7829551" cy="1325563"/>
          </a:xfrm>
        </p:spPr>
        <p:txBody>
          <a:bodyPr/>
          <a:lstStyle>
            <a:lvl1pPr algn="ctr">
              <a:defRPr>
                <a:solidFill>
                  <a:schemeClr val="bg1"/>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8214776B-49D3-4A46-B684-31BE3A7340AA}"/>
              </a:ext>
            </a:extLst>
          </p:cNvPr>
          <p:cNvSpPr>
            <a:spLocks noGrp="1"/>
          </p:cNvSpPr>
          <p:nvPr>
            <p:ph idx="1" hasCustomPrompt="1"/>
          </p:nvPr>
        </p:nvSpPr>
        <p:spPr>
          <a:xfrm>
            <a:off x="2181221" y="2466973"/>
            <a:ext cx="7829550" cy="3709988"/>
          </a:xfrm>
        </p:spPr>
        <p:txBody>
          <a:bodyPr/>
          <a:lstStyle>
            <a:lvl1pPr algn="ctr">
              <a:defRPr>
                <a:solidFill>
                  <a:schemeClr val="bg1"/>
                </a:solidFill>
              </a:defRPr>
            </a:lvl1pPr>
            <a:lvl2pPr algn="ctr">
              <a:defRPr>
                <a:solidFill>
                  <a:schemeClr val="bg1"/>
                </a:solidFill>
              </a:defRPr>
            </a:lvl2pPr>
            <a:lvl3pPr algn="ctr">
              <a:defRPr>
                <a:solidFill>
                  <a:schemeClr val="bg1"/>
                </a:solidFill>
              </a:defRPr>
            </a:lvl3pPr>
            <a:lvl4pPr algn="ctr">
              <a:defRPr>
                <a:solidFill>
                  <a:schemeClr val="bg1"/>
                </a:solidFill>
              </a:defRPr>
            </a:lvl4pPr>
            <a:lvl5pPr algn="ctr">
              <a:defRPr>
                <a:solidFill>
                  <a:schemeClr val="bg1"/>
                </a:solidFill>
              </a:defRPr>
            </a:lvl5pPr>
          </a:lstStyle>
          <a:p>
            <a:pPr lvl="0"/>
            <a:r>
              <a:rPr lang="en-US"/>
              <a:t>Edit Master text styles</a:t>
            </a:r>
          </a:p>
          <a:p>
            <a:pPr lvl="1"/>
            <a:r>
              <a:rPr lang="en-US"/>
              <a:t>Second level</a:t>
            </a:r>
          </a:p>
        </p:txBody>
      </p:sp>
    </p:spTree>
    <p:extLst>
      <p:ext uri="{BB962C8B-B14F-4D97-AF65-F5344CB8AC3E}">
        <p14:creationId xmlns:p14="http://schemas.microsoft.com/office/powerpoint/2010/main" val="366306893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Content1">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A219B0A2-691B-48DA-B939-45E24CD6CD45}"/>
              </a:ext>
            </a:extLst>
          </p:cNvPr>
          <p:cNvSpPr/>
          <p:nvPr userDrawn="1"/>
        </p:nvSpPr>
        <p:spPr>
          <a:xfrm>
            <a:off x="279405" y="216227"/>
            <a:ext cx="6784004" cy="6416476"/>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9027A6E4-832E-4D52-8167-3822E41869BB}"/>
              </a:ext>
            </a:extLst>
          </p:cNvPr>
          <p:cNvSpPr>
            <a:spLocks noGrp="1"/>
          </p:cNvSpPr>
          <p:nvPr>
            <p:ph type="title"/>
          </p:nvPr>
        </p:nvSpPr>
        <p:spPr>
          <a:xfrm>
            <a:off x="676806" y="1079500"/>
            <a:ext cx="5800725" cy="1325563"/>
          </a:xfrm>
        </p:spPr>
        <p:txBody>
          <a:bodyPr/>
          <a:lstStyle>
            <a:lvl1pPr algn="ctr">
              <a:defRPr b="1" cap="none" baseline="0"/>
            </a:lvl1pPr>
          </a:lstStyle>
          <a:p>
            <a:r>
              <a:rPr lang="en-US"/>
              <a:t>Click to edit Master title style</a:t>
            </a:r>
            <a:endParaRPr lang="en-CA"/>
          </a:p>
        </p:txBody>
      </p:sp>
      <p:sp>
        <p:nvSpPr>
          <p:cNvPr id="5" name="Slide Number Placeholder 4">
            <a:extLst>
              <a:ext uri="{FF2B5EF4-FFF2-40B4-BE49-F238E27FC236}">
                <a16:creationId xmlns:a16="http://schemas.microsoft.com/office/drawing/2014/main" id="{AE0DE48E-6F62-4535-A8DC-CF232F0C975B}"/>
              </a:ext>
            </a:extLst>
          </p:cNvPr>
          <p:cNvSpPr>
            <a:spLocks noGrp="1"/>
          </p:cNvSpPr>
          <p:nvPr>
            <p:ph type="sldNum" sz="quarter" idx="12"/>
          </p:nvPr>
        </p:nvSpPr>
        <p:spPr/>
        <p:txBody>
          <a:bodyPr/>
          <a:lstStyle/>
          <a:p>
            <a:fld id="{227929AD-272B-2940-8998-9A3EA3187C9C}" type="slidenum">
              <a:rPr lang="en-US" smtClean="0"/>
              <a:pPr/>
              <a:t>‹#›</a:t>
            </a:fld>
            <a:endParaRPr lang="en-US" dirty="0"/>
          </a:p>
        </p:txBody>
      </p:sp>
      <p:sp>
        <p:nvSpPr>
          <p:cNvPr id="11" name="Picture Placeholder 10">
            <a:extLst>
              <a:ext uri="{FF2B5EF4-FFF2-40B4-BE49-F238E27FC236}">
                <a16:creationId xmlns:a16="http://schemas.microsoft.com/office/drawing/2014/main" id="{46E775D6-C10C-4981-8AB0-3D8E2002F903}"/>
              </a:ext>
            </a:extLst>
          </p:cNvPr>
          <p:cNvSpPr>
            <a:spLocks noGrp="1"/>
          </p:cNvSpPr>
          <p:nvPr>
            <p:ph type="pic" sz="quarter" idx="13"/>
          </p:nvPr>
        </p:nvSpPr>
        <p:spPr>
          <a:xfrm>
            <a:off x="7378810" y="220663"/>
            <a:ext cx="4533790" cy="6411912"/>
          </a:xfrm>
        </p:spPr>
        <p:txBody>
          <a:bodyPr/>
          <a:lstStyle/>
          <a:p>
            <a:endParaRPr lang="en-CA" dirty="0"/>
          </a:p>
        </p:txBody>
      </p:sp>
      <p:sp>
        <p:nvSpPr>
          <p:cNvPr id="14" name="Text Placeholder 13">
            <a:extLst>
              <a:ext uri="{FF2B5EF4-FFF2-40B4-BE49-F238E27FC236}">
                <a16:creationId xmlns:a16="http://schemas.microsoft.com/office/drawing/2014/main" id="{870CC7BB-2389-45B6-963F-BC6896082F3C}"/>
              </a:ext>
            </a:extLst>
          </p:cNvPr>
          <p:cNvSpPr>
            <a:spLocks noGrp="1"/>
          </p:cNvSpPr>
          <p:nvPr>
            <p:ph type="body" sz="quarter" idx="14"/>
          </p:nvPr>
        </p:nvSpPr>
        <p:spPr>
          <a:xfrm>
            <a:off x="676275" y="2695575"/>
            <a:ext cx="5800725" cy="35718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Tree>
    <p:extLst>
      <p:ext uri="{BB962C8B-B14F-4D97-AF65-F5344CB8AC3E}">
        <p14:creationId xmlns:p14="http://schemas.microsoft.com/office/powerpoint/2010/main" val="5127765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Content2">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5275F530-60CF-4FE5-87AF-A24C0E12D531}"/>
              </a:ext>
            </a:extLst>
          </p:cNvPr>
          <p:cNvSpPr/>
          <p:nvPr userDrawn="1"/>
        </p:nvSpPr>
        <p:spPr>
          <a:xfrm>
            <a:off x="5095875" y="216226"/>
            <a:ext cx="6816719" cy="6416845"/>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9027A6E4-832E-4D52-8167-3822E41869BB}"/>
              </a:ext>
            </a:extLst>
          </p:cNvPr>
          <p:cNvSpPr>
            <a:spLocks noGrp="1"/>
          </p:cNvSpPr>
          <p:nvPr>
            <p:ph type="title"/>
          </p:nvPr>
        </p:nvSpPr>
        <p:spPr>
          <a:xfrm>
            <a:off x="5534556" y="831850"/>
            <a:ext cx="5800725" cy="1325563"/>
          </a:xfrm>
        </p:spPr>
        <p:txBody>
          <a:bodyPr/>
          <a:lstStyle>
            <a:lvl1pPr algn="ctr">
              <a:defRPr b="1" cap="none" baseline="0"/>
            </a:lvl1pPr>
          </a:lstStyle>
          <a:p>
            <a:r>
              <a:rPr lang="en-US"/>
              <a:t>Click to edit Master title style</a:t>
            </a:r>
            <a:endParaRPr lang="en-CA"/>
          </a:p>
        </p:txBody>
      </p:sp>
      <p:sp>
        <p:nvSpPr>
          <p:cNvPr id="5" name="Slide Number Placeholder 4">
            <a:extLst>
              <a:ext uri="{FF2B5EF4-FFF2-40B4-BE49-F238E27FC236}">
                <a16:creationId xmlns:a16="http://schemas.microsoft.com/office/drawing/2014/main" id="{AE0DE48E-6F62-4535-A8DC-CF232F0C975B}"/>
              </a:ext>
            </a:extLst>
          </p:cNvPr>
          <p:cNvSpPr>
            <a:spLocks noGrp="1"/>
          </p:cNvSpPr>
          <p:nvPr>
            <p:ph type="sldNum" sz="quarter" idx="12"/>
          </p:nvPr>
        </p:nvSpPr>
        <p:spPr/>
        <p:txBody>
          <a:bodyPr/>
          <a:lstStyle/>
          <a:p>
            <a:fld id="{227929AD-272B-2940-8998-9A3EA3187C9C}" type="slidenum">
              <a:rPr lang="en-US" smtClean="0"/>
              <a:pPr/>
              <a:t>‹#›</a:t>
            </a:fld>
            <a:endParaRPr lang="en-US" dirty="0"/>
          </a:p>
        </p:txBody>
      </p:sp>
      <p:sp>
        <p:nvSpPr>
          <p:cNvPr id="11" name="Picture Placeholder 10">
            <a:extLst>
              <a:ext uri="{FF2B5EF4-FFF2-40B4-BE49-F238E27FC236}">
                <a16:creationId xmlns:a16="http://schemas.microsoft.com/office/drawing/2014/main" id="{46E775D6-C10C-4981-8AB0-3D8E2002F903}"/>
              </a:ext>
            </a:extLst>
          </p:cNvPr>
          <p:cNvSpPr>
            <a:spLocks noGrp="1"/>
          </p:cNvSpPr>
          <p:nvPr>
            <p:ph type="pic" sz="quarter" idx="13"/>
          </p:nvPr>
        </p:nvSpPr>
        <p:spPr>
          <a:xfrm>
            <a:off x="279405" y="220790"/>
            <a:ext cx="4515232" cy="6411912"/>
          </a:xfrm>
        </p:spPr>
        <p:txBody>
          <a:bodyPr/>
          <a:lstStyle/>
          <a:p>
            <a:endParaRPr lang="en-CA" dirty="0"/>
          </a:p>
        </p:txBody>
      </p:sp>
      <p:sp>
        <p:nvSpPr>
          <p:cNvPr id="14" name="Text Placeholder 13">
            <a:extLst>
              <a:ext uri="{FF2B5EF4-FFF2-40B4-BE49-F238E27FC236}">
                <a16:creationId xmlns:a16="http://schemas.microsoft.com/office/drawing/2014/main" id="{870CC7BB-2389-45B6-963F-BC6896082F3C}"/>
              </a:ext>
            </a:extLst>
          </p:cNvPr>
          <p:cNvSpPr>
            <a:spLocks noGrp="1"/>
          </p:cNvSpPr>
          <p:nvPr>
            <p:ph type="body" sz="quarter" idx="14"/>
          </p:nvPr>
        </p:nvSpPr>
        <p:spPr>
          <a:xfrm>
            <a:off x="5534025" y="2447925"/>
            <a:ext cx="5800725" cy="35718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Tree>
    <p:extLst>
      <p:ext uri="{BB962C8B-B14F-4D97-AF65-F5344CB8AC3E}">
        <p14:creationId xmlns:p14="http://schemas.microsoft.com/office/powerpoint/2010/main" val="1686652858"/>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Content3">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5275F530-60CF-4FE5-87AF-A24C0E12D531}"/>
              </a:ext>
            </a:extLst>
          </p:cNvPr>
          <p:cNvSpPr/>
          <p:nvPr userDrawn="1"/>
        </p:nvSpPr>
        <p:spPr>
          <a:xfrm>
            <a:off x="5095875" y="216226"/>
            <a:ext cx="6816719" cy="6416845"/>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9027A6E4-832E-4D52-8167-3822E41869BB}"/>
              </a:ext>
            </a:extLst>
          </p:cNvPr>
          <p:cNvSpPr>
            <a:spLocks noGrp="1"/>
          </p:cNvSpPr>
          <p:nvPr>
            <p:ph type="title"/>
          </p:nvPr>
        </p:nvSpPr>
        <p:spPr>
          <a:xfrm>
            <a:off x="5534556" y="831850"/>
            <a:ext cx="5800725" cy="1325563"/>
          </a:xfrm>
        </p:spPr>
        <p:txBody>
          <a:bodyPr/>
          <a:lstStyle>
            <a:lvl1pPr algn="ctr">
              <a:defRPr b="1" cap="none" baseline="0"/>
            </a:lvl1pPr>
          </a:lstStyle>
          <a:p>
            <a:r>
              <a:rPr lang="en-US"/>
              <a:t>Click to edit Master title style</a:t>
            </a:r>
            <a:endParaRPr lang="en-CA"/>
          </a:p>
        </p:txBody>
      </p:sp>
      <p:sp>
        <p:nvSpPr>
          <p:cNvPr id="5" name="Slide Number Placeholder 4">
            <a:extLst>
              <a:ext uri="{FF2B5EF4-FFF2-40B4-BE49-F238E27FC236}">
                <a16:creationId xmlns:a16="http://schemas.microsoft.com/office/drawing/2014/main" id="{AE0DE48E-6F62-4535-A8DC-CF232F0C975B}"/>
              </a:ext>
            </a:extLst>
          </p:cNvPr>
          <p:cNvSpPr>
            <a:spLocks noGrp="1"/>
          </p:cNvSpPr>
          <p:nvPr>
            <p:ph type="sldNum" sz="quarter" idx="12"/>
          </p:nvPr>
        </p:nvSpPr>
        <p:spPr/>
        <p:txBody>
          <a:bodyPr/>
          <a:lstStyle/>
          <a:p>
            <a:fld id="{227929AD-272B-2940-8998-9A3EA3187C9C}" type="slidenum">
              <a:rPr lang="en-US" smtClean="0"/>
              <a:pPr/>
              <a:t>‹#›</a:t>
            </a:fld>
            <a:endParaRPr lang="en-US" dirty="0"/>
          </a:p>
        </p:txBody>
      </p:sp>
      <p:sp>
        <p:nvSpPr>
          <p:cNvPr id="14" name="Text Placeholder 13">
            <a:extLst>
              <a:ext uri="{FF2B5EF4-FFF2-40B4-BE49-F238E27FC236}">
                <a16:creationId xmlns:a16="http://schemas.microsoft.com/office/drawing/2014/main" id="{870CC7BB-2389-45B6-963F-BC6896082F3C}"/>
              </a:ext>
            </a:extLst>
          </p:cNvPr>
          <p:cNvSpPr>
            <a:spLocks noGrp="1"/>
          </p:cNvSpPr>
          <p:nvPr>
            <p:ph type="body" sz="quarter" idx="14"/>
          </p:nvPr>
        </p:nvSpPr>
        <p:spPr>
          <a:xfrm>
            <a:off x="5534025" y="2447925"/>
            <a:ext cx="5800725" cy="35718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8" name="Rectangle 7">
            <a:extLst>
              <a:ext uri="{FF2B5EF4-FFF2-40B4-BE49-F238E27FC236}">
                <a16:creationId xmlns:a16="http://schemas.microsoft.com/office/drawing/2014/main" id="{A819524D-07DC-426F-915E-2A63CEFABD3B}"/>
              </a:ext>
            </a:extLst>
          </p:cNvPr>
          <p:cNvSpPr/>
          <p:nvPr userDrawn="1"/>
        </p:nvSpPr>
        <p:spPr>
          <a:xfrm>
            <a:off x="279405" y="216408"/>
            <a:ext cx="4515232" cy="6416479"/>
          </a:xfrm>
          <a:prstGeom prst="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9" name="Text Placeholder 13">
            <a:extLst>
              <a:ext uri="{FF2B5EF4-FFF2-40B4-BE49-F238E27FC236}">
                <a16:creationId xmlns:a16="http://schemas.microsoft.com/office/drawing/2014/main" id="{269A2956-79E4-45B0-8694-CCE93169A65B}"/>
              </a:ext>
            </a:extLst>
          </p:cNvPr>
          <p:cNvSpPr>
            <a:spLocks noGrp="1"/>
          </p:cNvSpPr>
          <p:nvPr>
            <p:ph type="body" sz="quarter" idx="15"/>
          </p:nvPr>
        </p:nvSpPr>
        <p:spPr>
          <a:xfrm>
            <a:off x="693007" y="1296311"/>
            <a:ext cx="3767676" cy="4198040"/>
          </a:xfrm>
        </p:spPr>
        <p:txBody>
          <a:bodyPr>
            <a:normAutofit/>
          </a:bodyPr>
          <a:lstStyle>
            <a:lvl1pPr marL="0" indent="0" algn="ctr">
              <a:buNone/>
              <a:defRPr sz="2400" b="1">
                <a:solidFill>
                  <a:schemeClr val="bg1"/>
                </a:solidFill>
                <a:latin typeface="Montserrat" panose="00000500000000000000"/>
              </a:defRPr>
            </a:lvl1pPr>
            <a:lvl2pPr>
              <a:defRPr sz="1600">
                <a:solidFill>
                  <a:schemeClr val="bg1"/>
                </a:solidFill>
                <a:latin typeface="Montserrat" panose="00000500000000000000"/>
              </a:defRPr>
            </a:lvl2pPr>
            <a:lvl3pPr>
              <a:defRPr sz="1600">
                <a:solidFill>
                  <a:schemeClr val="bg1"/>
                </a:solidFill>
                <a:latin typeface="Montserrat" panose="00000500000000000000"/>
              </a:defRPr>
            </a:lvl3pPr>
            <a:lvl4pPr>
              <a:defRPr sz="1600">
                <a:solidFill>
                  <a:schemeClr val="bg1"/>
                </a:solidFill>
                <a:latin typeface="Montserrat" panose="00000500000000000000"/>
              </a:defRPr>
            </a:lvl4pPr>
            <a:lvl5pPr>
              <a:defRPr sz="1600">
                <a:solidFill>
                  <a:schemeClr val="bg1"/>
                </a:solidFill>
                <a:latin typeface="Montserrat" panose="0000050000000000000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Tree>
    <p:extLst>
      <p:ext uri="{BB962C8B-B14F-4D97-AF65-F5344CB8AC3E}">
        <p14:creationId xmlns:p14="http://schemas.microsoft.com/office/powerpoint/2010/main" val="1087525795"/>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4 points">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2A5F2403-DE2B-431A-8EB3-AFC2E972F4BF}"/>
              </a:ext>
            </a:extLst>
          </p:cNvPr>
          <p:cNvSpPr/>
          <p:nvPr userDrawn="1"/>
        </p:nvSpPr>
        <p:spPr>
          <a:xfrm>
            <a:off x="255814" y="217640"/>
            <a:ext cx="11702143" cy="6416845"/>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sp>
        <p:nvSpPr>
          <p:cNvPr id="2" name="Title 1">
            <a:extLst>
              <a:ext uri="{FF2B5EF4-FFF2-40B4-BE49-F238E27FC236}">
                <a16:creationId xmlns:a16="http://schemas.microsoft.com/office/drawing/2014/main" id="{2C6E1557-2C3D-4463-9486-D7E5833C4636}"/>
              </a:ext>
            </a:extLst>
          </p:cNvPr>
          <p:cNvSpPr>
            <a:spLocks noGrp="1"/>
          </p:cNvSpPr>
          <p:nvPr>
            <p:ph type="title"/>
          </p:nvPr>
        </p:nvSpPr>
        <p:spPr>
          <a:xfrm>
            <a:off x="2642027" y="689081"/>
            <a:ext cx="6527368" cy="1325563"/>
          </a:xfrm>
        </p:spPr>
        <p:txBody>
          <a:bodyPr/>
          <a:lstStyle>
            <a:lvl1pPr algn="ctr">
              <a:defRPr b="1" cap="none" baseline="0"/>
            </a:lvl1pPr>
          </a:lstStyle>
          <a:p>
            <a:r>
              <a:rPr lang="en-US"/>
              <a:t>Click to edit Master title style</a:t>
            </a:r>
            <a:endParaRPr lang="en-CA"/>
          </a:p>
        </p:txBody>
      </p:sp>
      <p:sp>
        <p:nvSpPr>
          <p:cNvPr id="3" name="Slide Number Placeholder 2">
            <a:extLst>
              <a:ext uri="{FF2B5EF4-FFF2-40B4-BE49-F238E27FC236}">
                <a16:creationId xmlns:a16="http://schemas.microsoft.com/office/drawing/2014/main" id="{E6CEBE36-84B7-4226-8A15-E38C0FCCC194}"/>
              </a:ext>
            </a:extLst>
          </p:cNvPr>
          <p:cNvSpPr>
            <a:spLocks noGrp="1"/>
          </p:cNvSpPr>
          <p:nvPr>
            <p:ph type="sldNum" sz="quarter" idx="10"/>
          </p:nvPr>
        </p:nvSpPr>
        <p:spPr/>
        <p:txBody>
          <a:bodyPr/>
          <a:lstStyle/>
          <a:p>
            <a:fld id="{227929AD-272B-2940-8998-9A3EA3187C9C}" type="slidenum">
              <a:rPr lang="en-US" smtClean="0"/>
              <a:pPr/>
              <a:t>‹#›</a:t>
            </a:fld>
            <a:endParaRPr lang="en-US" dirty="0"/>
          </a:p>
        </p:txBody>
      </p:sp>
      <p:sp>
        <p:nvSpPr>
          <p:cNvPr id="6" name="Oval 5">
            <a:extLst>
              <a:ext uri="{FF2B5EF4-FFF2-40B4-BE49-F238E27FC236}">
                <a16:creationId xmlns:a16="http://schemas.microsoft.com/office/drawing/2014/main" id="{D1569A27-B71E-4B90-ABA7-9788A9477453}"/>
              </a:ext>
            </a:extLst>
          </p:cNvPr>
          <p:cNvSpPr/>
          <p:nvPr userDrawn="1"/>
        </p:nvSpPr>
        <p:spPr>
          <a:xfrm>
            <a:off x="3435130" y="2380027"/>
            <a:ext cx="720000" cy="720000"/>
          </a:xfrm>
          <a:prstGeom prst="ellipse">
            <a:avLst/>
          </a:prstGeom>
          <a:solidFill>
            <a:schemeClr val="accent1"/>
          </a:solidFill>
          <a:ln>
            <a:solidFill>
              <a:srgbClr val="4E258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9" name="Text Placeholder 8">
            <a:extLst>
              <a:ext uri="{FF2B5EF4-FFF2-40B4-BE49-F238E27FC236}">
                <a16:creationId xmlns:a16="http://schemas.microsoft.com/office/drawing/2014/main" id="{DEA9299B-A7DB-4027-A965-F3D931DB23D1}"/>
              </a:ext>
            </a:extLst>
          </p:cNvPr>
          <p:cNvSpPr>
            <a:spLocks noGrp="1"/>
          </p:cNvSpPr>
          <p:nvPr>
            <p:ph type="body" sz="quarter" idx="11"/>
          </p:nvPr>
        </p:nvSpPr>
        <p:spPr>
          <a:xfrm>
            <a:off x="3435130" y="3409795"/>
            <a:ext cx="2504181" cy="2667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10" name="Text Placeholder 8">
            <a:extLst>
              <a:ext uri="{FF2B5EF4-FFF2-40B4-BE49-F238E27FC236}">
                <a16:creationId xmlns:a16="http://schemas.microsoft.com/office/drawing/2014/main" id="{A38A885D-3201-4B4A-B113-A0BE2CE9A387}"/>
              </a:ext>
            </a:extLst>
          </p:cNvPr>
          <p:cNvSpPr>
            <a:spLocks noGrp="1"/>
          </p:cNvSpPr>
          <p:nvPr>
            <p:ph type="body" sz="quarter" idx="12" hasCustomPrompt="1"/>
          </p:nvPr>
        </p:nvSpPr>
        <p:spPr>
          <a:xfrm>
            <a:off x="4293968" y="2498885"/>
            <a:ext cx="1645344" cy="482285"/>
          </a:xfrm>
        </p:spPr>
        <p:txBody>
          <a:bodyPr anchor="ctr" anchorCtr="0">
            <a:normAutofit/>
          </a:bodyPr>
          <a:lstStyle>
            <a:lvl1pPr marL="0" indent="0">
              <a:buNone/>
              <a:defRPr sz="1400" b="1" cap="all" baseline="0">
                <a:solidFill>
                  <a:schemeClr val="tx1">
                    <a:lumMod val="65000"/>
                    <a:lumOff val="35000"/>
                  </a:schemeClr>
                </a:solidFill>
                <a:latin typeface="Montserrat" panose="00000500000000000000"/>
              </a:defRPr>
            </a:lvl1pPr>
          </a:lstStyle>
          <a:p>
            <a:pPr lvl="0"/>
            <a:r>
              <a:rPr lang="en-US"/>
              <a:t>Title</a:t>
            </a:r>
            <a:endParaRPr lang="en-CA"/>
          </a:p>
        </p:txBody>
      </p:sp>
      <p:sp>
        <p:nvSpPr>
          <p:cNvPr id="11" name="Oval 10">
            <a:extLst>
              <a:ext uri="{FF2B5EF4-FFF2-40B4-BE49-F238E27FC236}">
                <a16:creationId xmlns:a16="http://schemas.microsoft.com/office/drawing/2014/main" id="{BB2FDA5E-CAB2-491A-9A55-5BEEA8209B56}"/>
              </a:ext>
            </a:extLst>
          </p:cNvPr>
          <p:cNvSpPr/>
          <p:nvPr userDrawn="1"/>
        </p:nvSpPr>
        <p:spPr>
          <a:xfrm>
            <a:off x="6268371" y="2405939"/>
            <a:ext cx="720000" cy="720000"/>
          </a:xfrm>
          <a:prstGeom prst="ellipse">
            <a:avLst/>
          </a:prstGeom>
          <a:solidFill>
            <a:schemeClr val="accent1"/>
          </a:solidFill>
          <a:ln>
            <a:solidFill>
              <a:srgbClr val="4E258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2" name="Text Placeholder 8">
            <a:extLst>
              <a:ext uri="{FF2B5EF4-FFF2-40B4-BE49-F238E27FC236}">
                <a16:creationId xmlns:a16="http://schemas.microsoft.com/office/drawing/2014/main" id="{52AD2621-E737-436D-BE4A-602538653579}"/>
              </a:ext>
            </a:extLst>
          </p:cNvPr>
          <p:cNvSpPr>
            <a:spLocks noGrp="1"/>
          </p:cNvSpPr>
          <p:nvPr>
            <p:ph type="body" sz="quarter" idx="13"/>
          </p:nvPr>
        </p:nvSpPr>
        <p:spPr>
          <a:xfrm>
            <a:off x="6268371" y="3435707"/>
            <a:ext cx="2504181" cy="2667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13" name="Text Placeholder 8">
            <a:extLst>
              <a:ext uri="{FF2B5EF4-FFF2-40B4-BE49-F238E27FC236}">
                <a16:creationId xmlns:a16="http://schemas.microsoft.com/office/drawing/2014/main" id="{6F05B464-A176-4C39-94D4-484098FE83D2}"/>
              </a:ext>
            </a:extLst>
          </p:cNvPr>
          <p:cNvSpPr>
            <a:spLocks noGrp="1"/>
          </p:cNvSpPr>
          <p:nvPr>
            <p:ph type="body" sz="quarter" idx="14" hasCustomPrompt="1"/>
          </p:nvPr>
        </p:nvSpPr>
        <p:spPr>
          <a:xfrm>
            <a:off x="7127209" y="2524797"/>
            <a:ext cx="1645344" cy="482285"/>
          </a:xfrm>
        </p:spPr>
        <p:txBody>
          <a:bodyPr anchor="ctr" anchorCtr="0">
            <a:normAutofit/>
          </a:bodyPr>
          <a:lstStyle>
            <a:lvl1pPr marL="0" indent="0">
              <a:buNone/>
              <a:defRPr sz="1400" b="1" cap="all" baseline="0">
                <a:solidFill>
                  <a:schemeClr val="tx1">
                    <a:lumMod val="65000"/>
                    <a:lumOff val="35000"/>
                  </a:schemeClr>
                </a:solidFill>
                <a:latin typeface="Montserrat" panose="00000500000000000000"/>
              </a:defRPr>
            </a:lvl1pPr>
          </a:lstStyle>
          <a:p>
            <a:pPr lvl="0"/>
            <a:r>
              <a:rPr lang="en-US"/>
              <a:t>Title</a:t>
            </a:r>
            <a:endParaRPr lang="en-CA"/>
          </a:p>
        </p:txBody>
      </p:sp>
      <p:sp>
        <p:nvSpPr>
          <p:cNvPr id="14" name="Oval 13">
            <a:extLst>
              <a:ext uri="{FF2B5EF4-FFF2-40B4-BE49-F238E27FC236}">
                <a16:creationId xmlns:a16="http://schemas.microsoft.com/office/drawing/2014/main" id="{3C4A3642-6B83-4CA2-8819-6326EF60B81B}"/>
              </a:ext>
            </a:extLst>
          </p:cNvPr>
          <p:cNvSpPr/>
          <p:nvPr userDrawn="1"/>
        </p:nvSpPr>
        <p:spPr>
          <a:xfrm>
            <a:off x="9101612" y="2405619"/>
            <a:ext cx="720000" cy="720000"/>
          </a:xfrm>
          <a:prstGeom prst="ellipse">
            <a:avLst/>
          </a:prstGeom>
          <a:solidFill>
            <a:schemeClr val="accent1"/>
          </a:solidFill>
          <a:ln>
            <a:solidFill>
              <a:srgbClr val="4E258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5" name="Text Placeholder 8">
            <a:extLst>
              <a:ext uri="{FF2B5EF4-FFF2-40B4-BE49-F238E27FC236}">
                <a16:creationId xmlns:a16="http://schemas.microsoft.com/office/drawing/2014/main" id="{0A7C5015-2982-4FCE-B212-119A15918A39}"/>
              </a:ext>
            </a:extLst>
          </p:cNvPr>
          <p:cNvSpPr>
            <a:spLocks noGrp="1"/>
          </p:cNvSpPr>
          <p:nvPr>
            <p:ph type="body" sz="quarter" idx="15"/>
          </p:nvPr>
        </p:nvSpPr>
        <p:spPr>
          <a:xfrm>
            <a:off x="9101612" y="3435387"/>
            <a:ext cx="2504181" cy="2667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16" name="Text Placeholder 8">
            <a:extLst>
              <a:ext uri="{FF2B5EF4-FFF2-40B4-BE49-F238E27FC236}">
                <a16:creationId xmlns:a16="http://schemas.microsoft.com/office/drawing/2014/main" id="{34D7CB32-9228-4074-A872-206724CED12C}"/>
              </a:ext>
            </a:extLst>
          </p:cNvPr>
          <p:cNvSpPr>
            <a:spLocks noGrp="1"/>
          </p:cNvSpPr>
          <p:nvPr>
            <p:ph type="body" sz="quarter" idx="16" hasCustomPrompt="1"/>
          </p:nvPr>
        </p:nvSpPr>
        <p:spPr>
          <a:xfrm>
            <a:off x="9960450" y="2524477"/>
            <a:ext cx="1645344" cy="482285"/>
          </a:xfrm>
        </p:spPr>
        <p:txBody>
          <a:bodyPr anchor="ctr" anchorCtr="0">
            <a:normAutofit/>
          </a:bodyPr>
          <a:lstStyle>
            <a:lvl1pPr marL="0" indent="0">
              <a:buNone/>
              <a:defRPr sz="1400" b="1" cap="all" baseline="0">
                <a:solidFill>
                  <a:schemeClr val="tx1">
                    <a:lumMod val="65000"/>
                    <a:lumOff val="35000"/>
                  </a:schemeClr>
                </a:solidFill>
                <a:latin typeface="Montserrat" panose="00000500000000000000"/>
              </a:defRPr>
            </a:lvl1pPr>
          </a:lstStyle>
          <a:p>
            <a:pPr lvl="0"/>
            <a:r>
              <a:rPr lang="en-US"/>
              <a:t>Title</a:t>
            </a:r>
            <a:endParaRPr lang="en-CA"/>
          </a:p>
        </p:txBody>
      </p:sp>
      <p:sp>
        <p:nvSpPr>
          <p:cNvPr id="17" name="Oval 16">
            <a:extLst>
              <a:ext uri="{FF2B5EF4-FFF2-40B4-BE49-F238E27FC236}">
                <a16:creationId xmlns:a16="http://schemas.microsoft.com/office/drawing/2014/main" id="{645FEF33-8548-49D4-8986-8990A7C27DFA}"/>
              </a:ext>
            </a:extLst>
          </p:cNvPr>
          <p:cNvSpPr/>
          <p:nvPr userDrawn="1"/>
        </p:nvSpPr>
        <p:spPr>
          <a:xfrm>
            <a:off x="601889" y="2373933"/>
            <a:ext cx="720000" cy="720000"/>
          </a:xfrm>
          <a:prstGeom prst="ellipse">
            <a:avLst/>
          </a:prstGeom>
          <a:solidFill>
            <a:schemeClr val="accent1"/>
          </a:solidFill>
          <a:ln>
            <a:solidFill>
              <a:srgbClr val="4E258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8" name="Text Placeholder 8">
            <a:extLst>
              <a:ext uri="{FF2B5EF4-FFF2-40B4-BE49-F238E27FC236}">
                <a16:creationId xmlns:a16="http://schemas.microsoft.com/office/drawing/2014/main" id="{0BAA159C-4F3C-4D03-80AF-E9D27C82D590}"/>
              </a:ext>
            </a:extLst>
          </p:cNvPr>
          <p:cNvSpPr>
            <a:spLocks noGrp="1"/>
          </p:cNvSpPr>
          <p:nvPr>
            <p:ph type="body" sz="quarter" idx="17"/>
          </p:nvPr>
        </p:nvSpPr>
        <p:spPr>
          <a:xfrm>
            <a:off x="601889" y="3403701"/>
            <a:ext cx="2504181" cy="2667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19" name="Text Placeholder 8">
            <a:extLst>
              <a:ext uri="{FF2B5EF4-FFF2-40B4-BE49-F238E27FC236}">
                <a16:creationId xmlns:a16="http://schemas.microsoft.com/office/drawing/2014/main" id="{6CA72950-9448-4BDF-89EA-1EC4933E57B8}"/>
              </a:ext>
            </a:extLst>
          </p:cNvPr>
          <p:cNvSpPr>
            <a:spLocks noGrp="1"/>
          </p:cNvSpPr>
          <p:nvPr>
            <p:ph type="body" sz="quarter" idx="18" hasCustomPrompt="1"/>
          </p:nvPr>
        </p:nvSpPr>
        <p:spPr>
          <a:xfrm>
            <a:off x="1460727" y="2492791"/>
            <a:ext cx="1645344" cy="482285"/>
          </a:xfrm>
        </p:spPr>
        <p:txBody>
          <a:bodyPr anchor="ctr" anchorCtr="0">
            <a:normAutofit/>
          </a:bodyPr>
          <a:lstStyle>
            <a:lvl1pPr marL="0" indent="0">
              <a:buNone/>
              <a:defRPr sz="1400" b="1" cap="all" baseline="0">
                <a:solidFill>
                  <a:schemeClr val="tx1">
                    <a:lumMod val="65000"/>
                    <a:lumOff val="35000"/>
                  </a:schemeClr>
                </a:solidFill>
                <a:latin typeface="Montserrat" panose="00000500000000000000"/>
              </a:defRPr>
            </a:lvl1pPr>
          </a:lstStyle>
          <a:p>
            <a:pPr lvl="0"/>
            <a:r>
              <a:rPr lang="en-US"/>
              <a:t>Title</a:t>
            </a:r>
            <a:endParaRPr lang="en-CA"/>
          </a:p>
        </p:txBody>
      </p:sp>
    </p:spTree>
    <p:extLst>
      <p:ext uri="{BB962C8B-B14F-4D97-AF65-F5344CB8AC3E}">
        <p14:creationId xmlns:p14="http://schemas.microsoft.com/office/powerpoint/2010/main" val="728097441"/>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3 points">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2A5F2403-DE2B-431A-8EB3-AFC2E972F4BF}"/>
              </a:ext>
            </a:extLst>
          </p:cNvPr>
          <p:cNvSpPr/>
          <p:nvPr userDrawn="1"/>
        </p:nvSpPr>
        <p:spPr>
          <a:xfrm>
            <a:off x="255814" y="217640"/>
            <a:ext cx="11702143" cy="6416845"/>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sp>
        <p:nvSpPr>
          <p:cNvPr id="2" name="Title 1">
            <a:extLst>
              <a:ext uri="{FF2B5EF4-FFF2-40B4-BE49-F238E27FC236}">
                <a16:creationId xmlns:a16="http://schemas.microsoft.com/office/drawing/2014/main" id="{2C6E1557-2C3D-4463-9486-D7E5833C4636}"/>
              </a:ext>
            </a:extLst>
          </p:cNvPr>
          <p:cNvSpPr>
            <a:spLocks noGrp="1"/>
          </p:cNvSpPr>
          <p:nvPr>
            <p:ph type="title"/>
          </p:nvPr>
        </p:nvSpPr>
        <p:spPr>
          <a:xfrm>
            <a:off x="2642027" y="689081"/>
            <a:ext cx="6527368" cy="1325563"/>
          </a:xfrm>
        </p:spPr>
        <p:txBody>
          <a:bodyPr/>
          <a:lstStyle>
            <a:lvl1pPr algn="ctr">
              <a:defRPr b="1" cap="none" baseline="0"/>
            </a:lvl1pPr>
          </a:lstStyle>
          <a:p>
            <a:r>
              <a:rPr lang="en-US"/>
              <a:t>Click to edit Master title style</a:t>
            </a:r>
            <a:endParaRPr lang="en-CA"/>
          </a:p>
        </p:txBody>
      </p:sp>
      <p:sp>
        <p:nvSpPr>
          <p:cNvPr id="3" name="Slide Number Placeholder 2">
            <a:extLst>
              <a:ext uri="{FF2B5EF4-FFF2-40B4-BE49-F238E27FC236}">
                <a16:creationId xmlns:a16="http://schemas.microsoft.com/office/drawing/2014/main" id="{E6CEBE36-84B7-4226-8A15-E38C0FCCC194}"/>
              </a:ext>
            </a:extLst>
          </p:cNvPr>
          <p:cNvSpPr>
            <a:spLocks noGrp="1"/>
          </p:cNvSpPr>
          <p:nvPr>
            <p:ph type="sldNum" sz="quarter" idx="10"/>
          </p:nvPr>
        </p:nvSpPr>
        <p:spPr/>
        <p:txBody>
          <a:bodyPr/>
          <a:lstStyle/>
          <a:p>
            <a:fld id="{227929AD-272B-2940-8998-9A3EA3187C9C}" type="slidenum">
              <a:rPr lang="en-US" smtClean="0"/>
              <a:pPr/>
              <a:t>‹#›</a:t>
            </a:fld>
            <a:endParaRPr lang="en-US" dirty="0"/>
          </a:p>
        </p:txBody>
      </p:sp>
      <p:sp>
        <p:nvSpPr>
          <p:cNvPr id="6" name="Oval 5">
            <a:extLst>
              <a:ext uri="{FF2B5EF4-FFF2-40B4-BE49-F238E27FC236}">
                <a16:creationId xmlns:a16="http://schemas.microsoft.com/office/drawing/2014/main" id="{D1569A27-B71E-4B90-ABA7-9788A9477453}"/>
              </a:ext>
            </a:extLst>
          </p:cNvPr>
          <p:cNvSpPr/>
          <p:nvPr userDrawn="1"/>
        </p:nvSpPr>
        <p:spPr>
          <a:xfrm>
            <a:off x="1600426" y="2367226"/>
            <a:ext cx="720000" cy="720000"/>
          </a:xfrm>
          <a:prstGeom prst="ellipse">
            <a:avLst/>
          </a:prstGeom>
          <a:solidFill>
            <a:schemeClr val="accent1"/>
          </a:solidFill>
          <a:ln>
            <a:solidFill>
              <a:srgbClr val="4E258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9" name="Text Placeholder 8">
            <a:extLst>
              <a:ext uri="{FF2B5EF4-FFF2-40B4-BE49-F238E27FC236}">
                <a16:creationId xmlns:a16="http://schemas.microsoft.com/office/drawing/2014/main" id="{DEA9299B-A7DB-4027-A965-F3D931DB23D1}"/>
              </a:ext>
            </a:extLst>
          </p:cNvPr>
          <p:cNvSpPr>
            <a:spLocks noGrp="1"/>
          </p:cNvSpPr>
          <p:nvPr>
            <p:ph type="body" sz="quarter" idx="11"/>
          </p:nvPr>
        </p:nvSpPr>
        <p:spPr>
          <a:xfrm>
            <a:off x="1600426" y="3396994"/>
            <a:ext cx="2504181" cy="2667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10" name="Text Placeholder 8">
            <a:extLst>
              <a:ext uri="{FF2B5EF4-FFF2-40B4-BE49-F238E27FC236}">
                <a16:creationId xmlns:a16="http://schemas.microsoft.com/office/drawing/2014/main" id="{A38A885D-3201-4B4A-B113-A0BE2CE9A387}"/>
              </a:ext>
            </a:extLst>
          </p:cNvPr>
          <p:cNvSpPr>
            <a:spLocks noGrp="1"/>
          </p:cNvSpPr>
          <p:nvPr>
            <p:ph type="body" sz="quarter" idx="12" hasCustomPrompt="1"/>
          </p:nvPr>
        </p:nvSpPr>
        <p:spPr>
          <a:xfrm>
            <a:off x="2459264" y="2486084"/>
            <a:ext cx="1645344" cy="482285"/>
          </a:xfrm>
        </p:spPr>
        <p:txBody>
          <a:bodyPr anchor="ctr" anchorCtr="0">
            <a:normAutofit/>
          </a:bodyPr>
          <a:lstStyle>
            <a:lvl1pPr marL="0" indent="0">
              <a:buNone/>
              <a:defRPr sz="1400" b="1" cap="all" baseline="0">
                <a:solidFill>
                  <a:schemeClr val="tx1">
                    <a:lumMod val="65000"/>
                    <a:lumOff val="35000"/>
                  </a:schemeClr>
                </a:solidFill>
                <a:latin typeface="Montserrat" panose="00000500000000000000"/>
              </a:defRPr>
            </a:lvl1pPr>
          </a:lstStyle>
          <a:p>
            <a:pPr lvl="0"/>
            <a:r>
              <a:rPr lang="en-US"/>
              <a:t>Title</a:t>
            </a:r>
            <a:endParaRPr lang="en-CA"/>
          </a:p>
        </p:txBody>
      </p:sp>
      <p:sp>
        <p:nvSpPr>
          <p:cNvPr id="11" name="Oval 10">
            <a:extLst>
              <a:ext uri="{FF2B5EF4-FFF2-40B4-BE49-F238E27FC236}">
                <a16:creationId xmlns:a16="http://schemas.microsoft.com/office/drawing/2014/main" id="{BB2FDA5E-CAB2-491A-9A55-5BEEA8209B56}"/>
              </a:ext>
            </a:extLst>
          </p:cNvPr>
          <p:cNvSpPr/>
          <p:nvPr userDrawn="1"/>
        </p:nvSpPr>
        <p:spPr>
          <a:xfrm>
            <a:off x="4762726" y="2367226"/>
            <a:ext cx="720000" cy="720000"/>
          </a:xfrm>
          <a:prstGeom prst="ellipse">
            <a:avLst/>
          </a:prstGeom>
          <a:solidFill>
            <a:schemeClr val="accent1"/>
          </a:solidFill>
          <a:ln>
            <a:solidFill>
              <a:srgbClr val="4E258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2" name="Text Placeholder 8">
            <a:extLst>
              <a:ext uri="{FF2B5EF4-FFF2-40B4-BE49-F238E27FC236}">
                <a16:creationId xmlns:a16="http://schemas.microsoft.com/office/drawing/2014/main" id="{52AD2621-E737-436D-BE4A-602538653579}"/>
              </a:ext>
            </a:extLst>
          </p:cNvPr>
          <p:cNvSpPr>
            <a:spLocks noGrp="1"/>
          </p:cNvSpPr>
          <p:nvPr>
            <p:ph type="body" sz="quarter" idx="13"/>
          </p:nvPr>
        </p:nvSpPr>
        <p:spPr>
          <a:xfrm>
            <a:off x="4762726" y="3396994"/>
            <a:ext cx="2504181" cy="2667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13" name="Text Placeholder 8">
            <a:extLst>
              <a:ext uri="{FF2B5EF4-FFF2-40B4-BE49-F238E27FC236}">
                <a16:creationId xmlns:a16="http://schemas.microsoft.com/office/drawing/2014/main" id="{6F05B464-A176-4C39-94D4-484098FE83D2}"/>
              </a:ext>
            </a:extLst>
          </p:cNvPr>
          <p:cNvSpPr>
            <a:spLocks noGrp="1"/>
          </p:cNvSpPr>
          <p:nvPr>
            <p:ph type="body" sz="quarter" idx="14" hasCustomPrompt="1"/>
          </p:nvPr>
        </p:nvSpPr>
        <p:spPr>
          <a:xfrm>
            <a:off x="5621564" y="2486084"/>
            <a:ext cx="1645344" cy="482285"/>
          </a:xfrm>
        </p:spPr>
        <p:txBody>
          <a:bodyPr anchor="ctr" anchorCtr="0">
            <a:normAutofit/>
          </a:bodyPr>
          <a:lstStyle>
            <a:lvl1pPr marL="0" indent="0">
              <a:buNone/>
              <a:defRPr sz="1400" b="1" cap="all" baseline="0">
                <a:solidFill>
                  <a:schemeClr val="tx1">
                    <a:lumMod val="65000"/>
                    <a:lumOff val="35000"/>
                  </a:schemeClr>
                </a:solidFill>
                <a:latin typeface="Montserrat" panose="00000500000000000000"/>
              </a:defRPr>
            </a:lvl1pPr>
          </a:lstStyle>
          <a:p>
            <a:pPr lvl="0"/>
            <a:r>
              <a:rPr lang="en-US"/>
              <a:t>Title</a:t>
            </a:r>
            <a:endParaRPr lang="en-CA"/>
          </a:p>
        </p:txBody>
      </p:sp>
      <p:sp>
        <p:nvSpPr>
          <p:cNvPr id="14" name="Oval 13">
            <a:extLst>
              <a:ext uri="{FF2B5EF4-FFF2-40B4-BE49-F238E27FC236}">
                <a16:creationId xmlns:a16="http://schemas.microsoft.com/office/drawing/2014/main" id="{3C4A3642-6B83-4CA2-8819-6326EF60B81B}"/>
              </a:ext>
            </a:extLst>
          </p:cNvPr>
          <p:cNvSpPr/>
          <p:nvPr userDrawn="1"/>
        </p:nvSpPr>
        <p:spPr>
          <a:xfrm>
            <a:off x="7925026" y="2367226"/>
            <a:ext cx="720000" cy="720000"/>
          </a:xfrm>
          <a:prstGeom prst="ellipse">
            <a:avLst/>
          </a:prstGeom>
          <a:solidFill>
            <a:schemeClr val="accent1"/>
          </a:solidFill>
          <a:ln>
            <a:solidFill>
              <a:srgbClr val="4E258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5" name="Text Placeholder 8">
            <a:extLst>
              <a:ext uri="{FF2B5EF4-FFF2-40B4-BE49-F238E27FC236}">
                <a16:creationId xmlns:a16="http://schemas.microsoft.com/office/drawing/2014/main" id="{0A7C5015-2982-4FCE-B212-119A15918A39}"/>
              </a:ext>
            </a:extLst>
          </p:cNvPr>
          <p:cNvSpPr>
            <a:spLocks noGrp="1"/>
          </p:cNvSpPr>
          <p:nvPr>
            <p:ph type="body" sz="quarter" idx="15"/>
          </p:nvPr>
        </p:nvSpPr>
        <p:spPr>
          <a:xfrm>
            <a:off x="7925026" y="3396994"/>
            <a:ext cx="2504181" cy="2667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16" name="Text Placeholder 8">
            <a:extLst>
              <a:ext uri="{FF2B5EF4-FFF2-40B4-BE49-F238E27FC236}">
                <a16:creationId xmlns:a16="http://schemas.microsoft.com/office/drawing/2014/main" id="{34D7CB32-9228-4074-A872-206724CED12C}"/>
              </a:ext>
            </a:extLst>
          </p:cNvPr>
          <p:cNvSpPr>
            <a:spLocks noGrp="1"/>
          </p:cNvSpPr>
          <p:nvPr>
            <p:ph type="body" sz="quarter" idx="16" hasCustomPrompt="1"/>
          </p:nvPr>
        </p:nvSpPr>
        <p:spPr>
          <a:xfrm>
            <a:off x="8783864" y="2486084"/>
            <a:ext cx="1645344" cy="482285"/>
          </a:xfrm>
        </p:spPr>
        <p:txBody>
          <a:bodyPr anchor="ctr" anchorCtr="0">
            <a:normAutofit/>
          </a:bodyPr>
          <a:lstStyle>
            <a:lvl1pPr marL="0" indent="0">
              <a:buNone/>
              <a:defRPr sz="1400" b="1" cap="all" baseline="0">
                <a:solidFill>
                  <a:schemeClr val="tx1">
                    <a:lumMod val="65000"/>
                    <a:lumOff val="35000"/>
                  </a:schemeClr>
                </a:solidFill>
                <a:latin typeface="Montserrat" panose="00000500000000000000"/>
              </a:defRPr>
            </a:lvl1pPr>
          </a:lstStyle>
          <a:p>
            <a:pPr lvl="0"/>
            <a:r>
              <a:rPr lang="en-US"/>
              <a:t>Title</a:t>
            </a:r>
            <a:endParaRPr lang="en-CA"/>
          </a:p>
        </p:txBody>
      </p:sp>
    </p:spTree>
    <p:extLst>
      <p:ext uri="{BB962C8B-B14F-4D97-AF65-F5344CB8AC3E}">
        <p14:creationId xmlns:p14="http://schemas.microsoft.com/office/powerpoint/2010/main" val="2260817013"/>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2 points">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2A5F2403-DE2B-431A-8EB3-AFC2E972F4BF}"/>
              </a:ext>
            </a:extLst>
          </p:cNvPr>
          <p:cNvSpPr/>
          <p:nvPr userDrawn="1"/>
        </p:nvSpPr>
        <p:spPr>
          <a:xfrm>
            <a:off x="255814" y="217640"/>
            <a:ext cx="11702143" cy="6416845"/>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sp>
        <p:nvSpPr>
          <p:cNvPr id="2" name="Title 1">
            <a:extLst>
              <a:ext uri="{FF2B5EF4-FFF2-40B4-BE49-F238E27FC236}">
                <a16:creationId xmlns:a16="http://schemas.microsoft.com/office/drawing/2014/main" id="{2C6E1557-2C3D-4463-9486-D7E5833C4636}"/>
              </a:ext>
            </a:extLst>
          </p:cNvPr>
          <p:cNvSpPr>
            <a:spLocks noGrp="1"/>
          </p:cNvSpPr>
          <p:nvPr>
            <p:ph type="title"/>
          </p:nvPr>
        </p:nvSpPr>
        <p:spPr>
          <a:xfrm>
            <a:off x="2642027" y="689081"/>
            <a:ext cx="6527368" cy="1325563"/>
          </a:xfrm>
        </p:spPr>
        <p:txBody>
          <a:bodyPr/>
          <a:lstStyle>
            <a:lvl1pPr algn="ctr">
              <a:defRPr b="1" cap="none" baseline="0"/>
            </a:lvl1pPr>
          </a:lstStyle>
          <a:p>
            <a:r>
              <a:rPr lang="en-US"/>
              <a:t>Click to edit Master title style</a:t>
            </a:r>
            <a:endParaRPr lang="en-CA"/>
          </a:p>
        </p:txBody>
      </p:sp>
      <p:sp>
        <p:nvSpPr>
          <p:cNvPr id="3" name="Slide Number Placeholder 2">
            <a:extLst>
              <a:ext uri="{FF2B5EF4-FFF2-40B4-BE49-F238E27FC236}">
                <a16:creationId xmlns:a16="http://schemas.microsoft.com/office/drawing/2014/main" id="{E6CEBE36-84B7-4226-8A15-E38C0FCCC194}"/>
              </a:ext>
            </a:extLst>
          </p:cNvPr>
          <p:cNvSpPr>
            <a:spLocks noGrp="1"/>
          </p:cNvSpPr>
          <p:nvPr>
            <p:ph type="sldNum" sz="quarter" idx="10"/>
          </p:nvPr>
        </p:nvSpPr>
        <p:spPr/>
        <p:txBody>
          <a:bodyPr/>
          <a:lstStyle/>
          <a:p>
            <a:fld id="{227929AD-272B-2940-8998-9A3EA3187C9C}" type="slidenum">
              <a:rPr lang="en-US" smtClean="0"/>
              <a:pPr/>
              <a:t>‹#›</a:t>
            </a:fld>
            <a:endParaRPr lang="en-US" dirty="0"/>
          </a:p>
        </p:txBody>
      </p:sp>
      <p:sp>
        <p:nvSpPr>
          <p:cNvPr id="6" name="Oval 5">
            <a:extLst>
              <a:ext uri="{FF2B5EF4-FFF2-40B4-BE49-F238E27FC236}">
                <a16:creationId xmlns:a16="http://schemas.microsoft.com/office/drawing/2014/main" id="{D1569A27-B71E-4B90-ABA7-9788A9477453}"/>
              </a:ext>
            </a:extLst>
          </p:cNvPr>
          <p:cNvSpPr/>
          <p:nvPr userDrawn="1"/>
        </p:nvSpPr>
        <p:spPr>
          <a:xfrm>
            <a:off x="3076801" y="2349876"/>
            <a:ext cx="720000" cy="720000"/>
          </a:xfrm>
          <a:prstGeom prst="ellipse">
            <a:avLst/>
          </a:prstGeom>
          <a:solidFill>
            <a:schemeClr val="accent1"/>
          </a:solidFill>
          <a:ln>
            <a:solidFill>
              <a:srgbClr val="4E258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9" name="Text Placeholder 8">
            <a:extLst>
              <a:ext uri="{FF2B5EF4-FFF2-40B4-BE49-F238E27FC236}">
                <a16:creationId xmlns:a16="http://schemas.microsoft.com/office/drawing/2014/main" id="{DEA9299B-A7DB-4027-A965-F3D931DB23D1}"/>
              </a:ext>
            </a:extLst>
          </p:cNvPr>
          <p:cNvSpPr>
            <a:spLocks noGrp="1"/>
          </p:cNvSpPr>
          <p:nvPr>
            <p:ph type="body" sz="quarter" idx="11"/>
          </p:nvPr>
        </p:nvSpPr>
        <p:spPr>
          <a:xfrm>
            <a:off x="3076801" y="3379644"/>
            <a:ext cx="2504181" cy="2667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10" name="Text Placeholder 8">
            <a:extLst>
              <a:ext uri="{FF2B5EF4-FFF2-40B4-BE49-F238E27FC236}">
                <a16:creationId xmlns:a16="http://schemas.microsoft.com/office/drawing/2014/main" id="{A38A885D-3201-4B4A-B113-A0BE2CE9A387}"/>
              </a:ext>
            </a:extLst>
          </p:cNvPr>
          <p:cNvSpPr>
            <a:spLocks noGrp="1"/>
          </p:cNvSpPr>
          <p:nvPr>
            <p:ph type="body" sz="quarter" idx="12" hasCustomPrompt="1"/>
          </p:nvPr>
        </p:nvSpPr>
        <p:spPr>
          <a:xfrm>
            <a:off x="3935639" y="2468734"/>
            <a:ext cx="1645344" cy="482285"/>
          </a:xfrm>
        </p:spPr>
        <p:txBody>
          <a:bodyPr anchor="ctr" anchorCtr="0">
            <a:normAutofit/>
          </a:bodyPr>
          <a:lstStyle>
            <a:lvl1pPr marL="0" indent="0">
              <a:buNone/>
              <a:defRPr sz="1400" b="1" cap="all" baseline="0">
                <a:solidFill>
                  <a:schemeClr val="tx1">
                    <a:lumMod val="65000"/>
                    <a:lumOff val="35000"/>
                  </a:schemeClr>
                </a:solidFill>
                <a:latin typeface="Montserrat" panose="00000500000000000000"/>
              </a:defRPr>
            </a:lvl1pPr>
          </a:lstStyle>
          <a:p>
            <a:pPr lvl="0"/>
            <a:r>
              <a:rPr lang="en-US"/>
              <a:t>Title</a:t>
            </a:r>
            <a:endParaRPr lang="en-CA"/>
          </a:p>
        </p:txBody>
      </p:sp>
      <p:sp>
        <p:nvSpPr>
          <p:cNvPr id="11" name="Oval 10">
            <a:extLst>
              <a:ext uri="{FF2B5EF4-FFF2-40B4-BE49-F238E27FC236}">
                <a16:creationId xmlns:a16="http://schemas.microsoft.com/office/drawing/2014/main" id="{BB2FDA5E-CAB2-491A-9A55-5BEEA8209B56}"/>
              </a:ext>
            </a:extLst>
          </p:cNvPr>
          <p:cNvSpPr/>
          <p:nvPr userDrawn="1"/>
        </p:nvSpPr>
        <p:spPr>
          <a:xfrm>
            <a:off x="6239101" y="2349876"/>
            <a:ext cx="720000" cy="720000"/>
          </a:xfrm>
          <a:prstGeom prst="ellipse">
            <a:avLst/>
          </a:prstGeom>
          <a:solidFill>
            <a:schemeClr val="accent1"/>
          </a:solidFill>
          <a:ln>
            <a:solidFill>
              <a:srgbClr val="4E258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2" name="Text Placeholder 8">
            <a:extLst>
              <a:ext uri="{FF2B5EF4-FFF2-40B4-BE49-F238E27FC236}">
                <a16:creationId xmlns:a16="http://schemas.microsoft.com/office/drawing/2014/main" id="{52AD2621-E737-436D-BE4A-602538653579}"/>
              </a:ext>
            </a:extLst>
          </p:cNvPr>
          <p:cNvSpPr>
            <a:spLocks noGrp="1"/>
          </p:cNvSpPr>
          <p:nvPr>
            <p:ph type="body" sz="quarter" idx="13"/>
          </p:nvPr>
        </p:nvSpPr>
        <p:spPr>
          <a:xfrm>
            <a:off x="6239101" y="3379644"/>
            <a:ext cx="2504181" cy="2667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13" name="Text Placeholder 8">
            <a:extLst>
              <a:ext uri="{FF2B5EF4-FFF2-40B4-BE49-F238E27FC236}">
                <a16:creationId xmlns:a16="http://schemas.microsoft.com/office/drawing/2014/main" id="{6F05B464-A176-4C39-94D4-484098FE83D2}"/>
              </a:ext>
            </a:extLst>
          </p:cNvPr>
          <p:cNvSpPr>
            <a:spLocks noGrp="1"/>
          </p:cNvSpPr>
          <p:nvPr>
            <p:ph type="body" sz="quarter" idx="14" hasCustomPrompt="1"/>
          </p:nvPr>
        </p:nvSpPr>
        <p:spPr>
          <a:xfrm>
            <a:off x="7097939" y="2468734"/>
            <a:ext cx="1645344" cy="482285"/>
          </a:xfrm>
        </p:spPr>
        <p:txBody>
          <a:bodyPr anchor="ctr" anchorCtr="0">
            <a:normAutofit/>
          </a:bodyPr>
          <a:lstStyle>
            <a:lvl1pPr marL="0" indent="0">
              <a:buNone/>
              <a:defRPr sz="1400" b="1" cap="all" baseline="0">
                <a:solidFill>
                  <a:schemeClr val="tx1">
                    <a:lumMod val="65000"/>
                    <a:lumOff val="35000"/>
                  </a:schemeClr>
                </a:solidFill>
                <a:latin typeface="Montserrat" panose="00000500000000000000"/>
              </a:defRPr>
            </a:lvl1pPr>
          </a:lstStyle>
          <a:p>
            <a:pPr lvl="0"/>
            <a:r>
              <a:rPr lang="en-US"/>
              <a:t>Title</a:t>
            </a:r>
            <a:endParaRPr lang="en-CA"/>
          </a:p>
        </p:txBody>
      </p:sp>
    </p:spTree>
    <p:extLst>
      <p:ext uri="{BB962C8B-B14F-4D97-AF65-F5344CB8AC3E}">
        <p14:creationId xmlns:p14="http://schemas.microsoft.com/office/powerpoint/2010/main" val="1281855995"/>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Team member">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2A5F2403-DE2B-431A-8EB3-AFC2E972F4BF}"/>
              </a:ext>
            </a:extLst>
          </p:cNvPr>
          <p:cNvSpPr/>
          <p:nvPr userDrawn="1"/>
        </p:nvSpPr>
        <p:spPr>
          <a:xfrm>
            <a:off x="255814" y="217640"/>
            <a:ext cx="11702143" cy="6416845"/>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sp>
        <p:nvSpPr>
          <p:cNvPr id="18" name="Picture Placeholder 17">
            <a:extLst>
              <a:ext uri="{FF2B5EF4-FFF2-40B4-BE49-F238E27FC236}">
                <a16:creationId xmlns:a16="http://schemas.microsoft.com/office/drawing/2014/main" id="{357E307C-6197-48F2-BB0B-31FB45110A4B}"/>
              </a:ext>
            </a:extLst>
          </p:cNvPr>
          <p:cNvSpPr>
            <a:spLocks noGrp="1"/>
          </p:cNvSpPr>
          <p:nvPr>
            <p:ph type="pic" sz="quarter" idx="13"/>
          </p:nvPr>
        </p:nvSpPr>
        <p:spPr>
          <a:xfrm>
            <a:off x="1479848" y="1322103"/>
            <a:ext cx="2990552" cy="2987960"/>
          </a:xfrm>
          <a:prstGeom prst="ellipse">
            <a:avLst/>
          </a:prstGeom>
        </p:spPr>
        <p:txBody>
          <a:bodyPr/>
          <a:lstStyle/>
          <a:p>
            <a:endParaRPr lang="en-CA" dirty="0"/>
          </a:p>
        </p:txBody>
      </p:sp>
      <p:sp>
        <p:nvSpPr>
          <p:cNvPr id="7" name="Text Placeholder 6">
            <a:extLst>
              <a:ext uri="{FF2B5EF4-FFF2-40B4-BE49-F238E27FC236}">
                <a16:creationId xmlns:a16="http://schemas.microsoft.com/office/drawing/2014/main" id="{BCB39916-542C-43AF-AD02-2819324B269F}"/>
              </a:ext>
            </a:extLst>
          </p:cNvPr>
          <p:cNvSpPr>
            <a:spLocks noGrp="1"/>
          </p:cNvSpPr>
          <p:nvPr>
            <p:ph type="body" sz="quarter" idx="11"/>
          </p:nvPr>
        </p:nvSpPr>
        <p:spPr>
          <a:xfrm>
            <a:off x="5400675" y="1322388"/>
            <a:ext cx="6048375" cy="409733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17" name="Text Placeholder 6">
            <a:extLst>
              <a:ext uri="{FF2B5EF4-FFF2-40B4-BE49-F238E27FC236}">
                <a16:creationId xmlns:a16="http://schemas.microsoft.com/office/drawing/2014/main" id="{27227B57-F72D-44BF-999E-CCA5609C9047}"/>
              </a:ext>
            </a:extLst>
          </p:cNvPr>
          <p:cNvSpPr>
            <a:spLocks noGrp="1"/>
          </p:cNvSpPr>
          <p:nvPr>
            <p:ph type="body" sz="quarter" idx="12" hasCustomPrompt="1"/>
          </p:nvPr>
        </p:nvSpPr>
        <p:spPr>
          <a:xfrm>
            <a:off x="1079501" y="4631206"/>
            <a:ext cx="3812267" cy="783852"/>
          </a:xfrm>
        </p:spPr>
        <p:txBody>
          <a:bodyPr>
            <a:normAutofit/>
          </a:bodyPr>
          <a:lstStyle>
            <a:lvl1pPr marL="0" indent="0" algn="ctr">
              <a:buNone/>
              <a:defRPr sz="1800" b="1">
                <a:latin typeface="Montserrat" panose="00000500000000000000"/>
              </a:defRPr>
            </a:lvl1pPr>
            <a:lvl2pPr marL="457200" indent="0" algn="ctr">
              <a:buNone/>
              <a:defRPr sz="1800">
                <a:latin typeface="Montserrat" panose="00000500000000000000"/>
              </a:defRPr>
            </a:lvl2pPr>
            <a:lvl3pPr>
              <a:defRPr sz="1800">
                <a:latin typeface="Montserrat" panose="00000500000000000000"/>
              </a:defRPr>
            </a:lvl3pPr>
            <a:lvl4pPr>
              <a:defRPr sz="1800">
                <a:latin typeface="Montserrat" panose="00000500000000000000"/>
              </a:defRPr>
            </a:lvl4pPr>
            <a:lvl5pPr>
              <a:defRPr sz="1800">
                <a:latin typeface="Montserrat" panose="00000500000000000000"/>
              </a:defRPr>
            </a:lvl5pPr>
          </a:lstStyle>
          <a:p>
            <a:pPr lvl="0"/>
            <a:r>
              <a:rPr lang="en-US"/>
              <a:t>Name</a:t>
            </a:r>
          </a:p>
          <a:p>
            <a:pPr lvl="1"/>
            <a:r>
              <a:rPr lang="en-US"/>
              <a:t>Title</a:t>
            </a:r>
            <a:endParaRPr lang="en-CA"/>
          </a:p>
        </p:txBody>
      </p:sp>
      <p:sp>
        <p:nvSpPr>
          <p:cNvPr id="3" name="Slide Number Placeholder 2">
            <a:extLst>
              <a:ext uri="{FF2B5EF4-FFF2-40B4-BE49-F238E27FC236}">
                <a16:creationId xmlns:a16="http://schemas.microsoft.com/office/drawing/2014/main" id="{E6CEBE36-84B7-4226-8A15-E38C0FCCC194}"/>
              </a:ext>
            </a:extLst>
          </p:cNvPr>
          <p:cNvSpPr>
            <a:spLocks noGrp="1"/>
          </p:cNvSpPr>
          <p:nvPr>
            <p:ph type="sldNum" sz="quarter" idx="10"/>
          </p:nvPr>
        </p:nvSpPr>
        <p:spPr/>
        <p:txBody>
          <a:bodyPr/>
          <a:lstStyle/>
          <a:p>
            <a:fld id="{227929AD-272B-2940-8998-9A3EA3187C9C}" type="slidenum">
              <a:rPr lang="en-US" smtClean="0"/>
              <a:pPr/>
              <a:t>‹#›</a:t>
            </a:fld>
            <a:endParaRPr lang="en-US" dirty="0"/>
          </a:p>
        </p:txBody>
      </p:sp>
    </p:spTree>
    <p:extLst>
      <p:ext uri="{BB962C8B-B14F-4D97-AF65-F5344CB8AC3E}">
        <p14:creationId xmlns:p14="http://schemas.microsoft.com/office/powerpoint/2010/main" val="41847154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 LINE TITLE">
    <p:spTree>
      <p:nvGrpSpPr>
        <p:cNvPr id="1" name=""/>
        <p:cNvGrpSpPr/>
        <p:nvPr/>
      </p:nvGrpSpPr>
      <p:grpSpPr>
        <a:xfrm>
          <a:off x="0" y="0"/>
          <a:ext cx="0" cy="0"/>
          <a:chOff x="0" y="0"/>
          <a:chExt cx="0" cy="0"/>
        </a:xfrm>
      </p:grpSpPr>
      <p:pic>
        <p:nvPicPr>
          <p:cNvPr id="3" name="Picture 2"/>
          <p:cNvPicPr>
            <a:picLocks noChangeAspect="1"/>
          </p:cNvPicPr>
          <p:nvPr userDrawn="1"/>
        </p:nvPicPr>
        <p:blipFill>
          <a:blip r:embed="rId2"/>
          <a:stretch>
            <a:fillRect/>
          </a:stretch>
        </p:blipFill>
        <p:spPr>
          <a:xfrm>
            <a:off x="0" y="0"/>
            <a:ext cx="12192000" cy="6858000"/>
          </a:xfrm>
          <a:prstGeom prst="rect">
            <a:avLst/>
          </a:prstGeom>
        </p:spPr>
      </p:pic>
      <p:sp>
        <p:nvSpPr>
          <p:cNvPr id="4" name="Title Placeholder 1"/>
          <p:cNvSpPr>
            <a:spLocks noGrp="1"/>
          </p:cNvSpPr>
          <p:nvPr>
            <p:ph type="title" hasCustomPrompt="1"/>
          </p:nvPr>
        </p:nvSpPr>
        <p:spPr>
          <a:xfrm>
            <a:off x="409559" y="962288"/>
            <a:ext cx="8436729" cy="424732"/>
          </a:xfrm>
          <a:prstGeom prst="rect">
            <a:avLst/>
          </a:prstGeom>
          <a:ln>
            <a:noFill/>
          </a:ln>
        </p:spPr>
        <p:txBody>
          <a:bodyPr vert="horz" wrap="square" lIns="0" tIns="18288" rIns="0" bIns="18288" rtlCol="0" anchor="t">
            <a:spAutoFit/>
          </a:bodyPr>
          <a:lstStyle>
            <a:lvl1pPr algn="l">
              <a:defRPr sz="2800" b="1" cap="none" spc="-200" baseline="0">
                <a:solidFill>
                  <a:srgbClr val="4F2684"/>
                </a:solidFill>
                <a:latin typeface="Montserrat" panose="00000500000000000000" pitchFamily="50" charset="0"/>
                <a:ea typeface="Verdana" panose="020B0604030504040204" pitchFamily="34" charset="0"/>
                <a:cs typeface="Verdana" panose="020B0604030504040204" pitchFamily="34" charset="0"/>
              </a:defRPr>
            </a:lvl1pPr>
          </a:lstStyle>
          <a:p>
            <a:r>
              <a:rPr lang="en-US"/>
              <a:t>Title</a:t>
            </a:r>
          </a:p>
        </p:txBody>
      </p:sp>
    </p:spTree>
    <p:extLst>
      <p:ext uri="{BB962C8B-B14F-4D97-AF65-F5344CB8AC3E}">
        <p14:creationId xmlns:p14="http://schemas.microsoft.com/office/powerpoint/2010/main" val="888451379"/>
      </p:ext>
    </p:extLst>
  </p:cSld>
  <p:clrMapOvr>
    <a:masterClrMapping/>
  </p:clrMapOvr>
  <p:transition/>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1E12DD37-BE4C-4CC4-9E7A-BC276445575A}"/>
              </a:ext>
            </a:extLst>
          </p:cNvPr>
          <p:cNvPicPr>
            <a:picLocks noChangeAspect="1"/>
          </p:cNvPicPr>
          <p:nvPr userDrawn="1"/>
        </p:nvPicPr>
        <p:blipFill>
          <a:blip r:embed="rId2"/>
          <a:stretch>
            <a:fillRect/>
          </a:stretch>
        </p:blipFill>
        <p:spPr>
          <a:xfrm>
            <a:off x="-1" y="0"/>
            <a:ext cx="12191999" cy="6857998"/>
          </a:xfrm>
          <a:prstGeom prst="rect">
            <a:avLst/>
          </a:prstGeom>
          <a:solidFill>
            <a:schemeClr val="accent1"/>
          </a:solidFill>
        </p:spPr>
      </p:pic>
      <p:sp>
        <p:nvSpPr>
          <p:cNvPr id="10" name="Text Placeholder 9">
            <a:extLst>
              <a:ext uri="{FF2B5EF4-FFF2-40B4-BE49-F238E27FC236}">
                <a16:creationId xmlns:a16="http://schemas.microsoft.com/office/drawing/2014/main" id="{7B5794FA-906F-43EB-9A94-7DE54AAE51A7}"/>
              </a:ext>
            </a:extLst>
          </p:cNvPr>
          <p:cNvSpPr>
            <a:spLocks noGrp="1"/>
          </p:cNvSpPr>
          <p:nvPr>
            <p:ph type="body" sz="quarter" idx="10" hasCustomPrompt="1"/>
          </p:nvPr>
        </p:nvSpPr>
        <p:spPr>
          <a:xfrm>
            <a:off x="1200150" y="2114550"/>
            <a:ext cx="3876675" cy="2867025"/>
          </a:xfrm>
        </p:spPr>
        <p:txBody>
          <a:bodyPr>
            <a:normAutofit/>
          </a:bodyPr>
          <a:lstStyle>
            <a:lvl1pPr marL="0" indent="0">
              <a:buNone/>
              <a:defRPr sz="2800" b="1">
                <a:solidFill>
                  <a:schemeClr val="bg1"/>
                </a:solidFill>
                <a:latin typeface="Montserrat" panose="00000500000000000000"/>
              </a:defRPr>
            </a:lvl1pPr>
            <a:lvl2pPr>
              <a:defRPr sz="2800">
                <a:solidFill>
                  <a:schemeClr val="bg1"/>
                </a:solidFill>
                <a:latin typeface="Montserrat" panose="00000500000000000000"/>
              </a:defRPr>
            </a:lvl2pPr>
            <a:lvl3pPr>
              <a:defRPr sz="2800">
                <a:solidFill>
                  <a:schemeClr val="bg1"/>
                </a:solidFill>
                <a:latin typeface="Montserrat" panose="00000500000000000000"/>
              </a:defRPr>
            </a:lvl3pPr>
            <a:lvl4pPr>
              <a:defRPr sz="2800">
                <a:solidFill>
                  <a:schemeClr val="bg1"/>
                </a:solidFill>
                <a:latin typeface="Montserrat" panose="00000500000000000000"/>
              </a:defRPr>
            </a:lvl4pPr>
            <a:lvl5pPr>
              <a:defRPr sz="2800">
                <a:solidFill>
                  <a:schemeClr val="bg1"/>
                </a:solidFill>
                <a:latin typeface="Montserrat" panose="00000500000000000000"/>
              </a:defRPr>
            </a:lvl5pPr>
          </a:lstStyle>
          <a:p>
            <a:pPr lvl="0"/>
            <a:r>
              <a:rPr lang="en-US"/>
              <a:t>CONTACT US</a:t>
            </a:r>
          </a:p>
        </p:txBody>
      </p:sp>
      <p:pic>
        <p:nvPicPr>
          <p:cNvPr id="6" name="Picture 5">
            <a:extLst>
              <a:ext uri="{FF2B5EF4-FFF2-40B4-BE49-F238E27FC236}">
                <a16:creationId xmlns:a16="http://schemas.microsoft.com/office/drawing/2014/main" id="{53D26C81-3880-4A90-B2B4-DBCFA4B4C411}"/>
              </a:ext>
            </a:extLst>
          </p:cNvPr>
          <p:cNvPicPr>
            <a:picLocks noChangeAspect="1"/>
          </p:cNvPicPr>
          <p:nvPr userDrawn="1"/>
        </p:nvPicPr>
        <p:blipFill>
          <a:blip r:embed="rId3"/>
          <a:stretch>
            <a:fillRect/>
          </a:stretch>
        </p:blipFill>
        <p:spPr>
          <a:xfrm>
            <a:off x="8838216" y="5415280"/>
            <a:ext cx="3026945" cy="817143"/>
          </a:xfrm>
          <a:prstGeom prst="rect">
            <a:avLst/>
          </a:prstGeom>
        </p:spPr>
      </p:pic>
      <p:pic>
        <p:nvPicPr>
          <p:cNvPr id="7" name="Picture 6" descr="A picture containing object&#10;&#10;Description automatically generated">
            <a:extLst>
              <a:ext uri="{FF2B5EF4-FFF2-40B4-BE49-F238E27FC236}">
                <a16:creationId xmlns:a16="http://schemas.microsoft.com/office/drawing/2014/main" id="{A50D2D0F-5231-4E9F-857A-3F6DCC792F94}"/>
              </a:ext>
            </a:extLst>
          </p:cNvPr>
          <p:cNvPicPr>
            <a:picLocks noChangeAspect="1"/>
          </p:cNvPicPr>
          <p:nvPr userDrawn="1"/>
        </p:nvPicPr>
        <p:blipFill rotWithShape="1">
          <a:blip r:embed="rId4">
            <a:extLst>
              <a:ext uri="{28A0092B-C50C-407E-A947-70E740481C1C}">
                <a14:useLocalDpi xmlns:a14="http://schemas.microsoft.com/office/drawing/2010/main"/>
              </a:ext>
            </a:extLst>
          </a:blip>
          <a:srcRect l="10374" r="22060"/>
          <a:stretch/>
        </p:blipFill>
        <p:spPr>
          <a:xfrm rot="5400000">
            <a:off x="3968011" y="2314629"/>
            <a:ext cx="6857998" cy="2228740"/>
          </a:xfrm>
          <a:prstGeom prst="rect">
            <a:avLst/>
          </a:prstGeom>
        </p:spPr>
      </p:pic>
    </p:spTree>
    <p:extLst>
      <p:ext uri="{BB962C8B-B14F-4D97-AF65-F5344CB8AC3E}">
        <p14:creationId xmlns:p14="http://schemas.microsoft.com/office/powerpoint/2010/main" val="42461719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 LINE TITLE">
    <p:spTree>
      <p:nvGrpSpPr>
        <p:cNvPr id="1" name=""/>
        <p:cNvGrpSpPr/>
        <p:nvPr/>
      </p:nvGrpSpPr>
      <p:grpSpPr>
        <a:xfrm>
          <a:off x="0" y="0"/>
          <a:ext cx="0" cy="0"/>
          <a:chOff x="0" y="0"/>
          <a:chExt cx="0" cy="0"/>
        </a:xfrm>
      </p:grpSpPr>
      <p:pic>
        <p:nvPicPr>
          <p:cNvPr id="3" name="Picture 2"/>
          <p:cNvPicPr>
            <a:picLocks noChangeAspect="1"/>
          </p:cNvPicPr>
          <p:nvPr userDrawn="1"/>
        </p:nvPicPr>
        <p:blipFill>
          <a:blip r:embed="rId2"/>
          <a:stretch>
            <a:fillRect/>
          </a:stretch>
        </p:blipFill>
        <p:spPr>
          <a:xfrm>
            <a:off x="0" y="0"/>
            <a:ext cx="12192000" cy="6858000"/>
          </a:xfrm>
          <a:prstGeom prst="rect">
            <a:avLst/>
          </a:prstGeom>
        </p:spPr>
      </p:pic>
      <p:sp>
        <p:nvSpPr>
          <p:cNvPr id="4" name="Title Placeholder 1"/>
          <p:cNvSpPr>
            <a:spLocks noGrp="1"/>
          </p:cNvSpPr>
          <p:nvPr>
            <p:ph type="title" hasCustomPrompt="1"/>
          </p:nvPr>
        </p:nvSpPr>
        <p:spPr>
          <a:xfrm>
            <a:off x="420191" y="596531"/>
            <a:ext cx="7609115" cy="424732"/>
          </a:xfrm>
          <a:prstGeom prst="rect">
            <a:avLst/>
          </a:prstGeom>
          <a:ln>
            <a:noFill/>
          </a:ln>
        </p:spPr>
        <p:txBody>
          <a:bodyPr vert="horz" wrap="square" lIns="0" tIns="18288" rIns="0" bIns="18288" rtlCol="0" anchor="t">
            <a:spAutoFit/>
          </a:bodyPr>
          <a:lstStyle>
            <a:lvl1pPr algn="l">
              <a:defRPr sz="2800" b="1" cap="none" spc="-200" baseline="0">
                <a:solidFill>
                  <a:srgbClr val="4F2684"/>
                </a:solidFill>
                <a:latin typeface="Montserrat" panose="00000500000000000000" pitchFamily="50" charset="0"/>
                <a:ea typeface="Verdana" panose="020B0604030504040204" pitchFamily="34" charset="0"/>
                <a:cs typeface="Verdana" panose="020B0604030504040204" pitchFamily="34" charset="0"/>
              </a:defRPr>
            </a:lvl1pPr>
          </a:lstStyle>
          <a:p>
            <a:r>
              <a:rPr lang="en-US"/>
              <a:t>Title</a:t>
            </a:r>
          </a:p>
        </p:txBody>
      </p:sp>
    </p:spTree>
    <p:extLst>
      <p:ext uri="{BB962C8B-B14F-4D97-AF65-F5344CB8AC3E}">
        <p14:creationId xmlns:p14="http://schemas.microsoft.com/office/powerpoint/2010/main" val="373771692"/>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1_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727550501"/>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headlin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27A6E4-832E-4D52-8167-3822E41869BB}"/>
              </a:ext>
            </a:extLst>
          </p:cNvPr>
          <p:cNvSpPr>
            <a:spLocks noGrp="1"/>
          </p:cNvSpPr>
          <p:nvPr>
            <p:ph type="title"/>
          </p:nvPr>
        </p:nvSpPr>
        <p:spPr>
          <a:xfrm>
            <a:off x="430293" y="312202"/>
            <a:ext cx="10700031" cy="1504212"/>
          </a:xfrm>
        </p:spPr>
        <p:txBody>
          <a:bodyPr>
            <a:normAutofit/>
          </a:bodyPr>
          <a:lstStyle>
            <a:lvl1pPr algn="l">
              <a:defRPr sz="2800" b="1" cap="none" baseline="0"/>
            </a:lvl1pPr>
          </a:lstStyle>
          <a:p>
            <a:r>
              <a:rPr lang="en-US"/>
              <a:t>Click to edit Master title style</a:t>
            </a:r>
            <a:endParaRPr lang="en-CA"/>
          </a:p>
        </p:txBody>
      </p:sp>
    </p:spTree>
    <p:extLst>
      <p:ext uri="{BB962C8B-B14F-4D97-AF65-F5344CB8AC3E}">
        <p14:creationId xmlns:p14="http://schemas.microsoft.com/office/powerpoint/2010/main" val="1124651547"/>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12" name="Picture 11">
            <a:extLst>
              <a:ext uri="{FF2B5EF4-FFF2-40B4-BE49-F238E27FC236}">
                <a16:creationId xmlns:a16="http://schemas.microsoft.com/office/drawing/2014/main" id="{8A06E257-1E81-4EFB-A8CC-ED1C4FAE3FE5}"/>
              </a:ext>
            </a:extLst>
          </p:cNvPr>
          <p:cNvPicPr>
            <a:picLocks noChangeAspect="1"/>
          </p:cNvPicPr>
          <p:nvPr userDrawn="1"/>
        </p:nvPicPr>
        <p:blipFill>
          <a:blip r:embed="rId2"/>
          <a:stretch>
            <a:fillRect/>
          </a:stretch>
        </p:blipFill>
        <p:spPr>
          <a:xfrm>
            <a:off x="279397" y="220578"/>
            <a:ext cx="11633198" cy="6416844"/>
          </a:xfrm>
          <a:prstGeom prst="rect">
            <a:avLst/>
          </a:prstGeom>
          <a:solidFill>
            <a:srgbClr val="4B3281"/>
          </a:solidFill>
        </p:spPr>
      </p:pic>
      <p:sp>
        <p:nvSpPr>
          <p:cNvPr id="2" name="Title 1">
            <a:extLst>
              <a:ext uri="{FF2B5EF4-FFF2-40B4-BE49-F238E27FC236}">
                <a16:creationId xmlns:a16="http://schemas.microsoft.com/office/drawing/2014/main" id="{0FF23AC8-15F1-1848-B32D-C1CC3275BF89}"/>
              </a:ext>
            </a:extLst>
          </p:cNvPr>
          <p:cNvSpPr>
            <a:spLocks noGrp="1"/>
          </p:cNvSpPr>
          <p:nvPr>
            <p:ph type="title"/>
          </p:nvPr>
        </p:nvSpPr>
        <p:spPr>
          <a:xfrm>
            <a:off x="2181220" y="1050798"/>
            <a:ext cx="7829551" cy="1325563"/>
          </a:xfrm>
        </p:spPr>
        <p:txBody>
          <a:bodyPr/>
          <a:lstStyle>
            <a:lvl1pPr algn="ctr">
              <a:defRPr>
                <a:solidFill>
                  <a:schemeClr val="bg1"/>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8214776B-49D3-4A46-B684-31BE3A7340AA}"/>
              </a:ext>
            </a:extLst>
          </p:cNvPr>
          <p:cNvSpPr>
            <a:spLocks noGrp="1"/>
          </p:cNvSpPr>
          <p:nvPr>
            <p:ph idx="1" hasCustomPrompt="1"/>
          </p:nvPr>
        </p:nvSpPr>
        <p:spPr>
          <a:xfrm>
            <a:off x="2181221" y="2466973"/>
            <a:ext cx="7829550" cy="3709988"/>
          </a:xfrm>
        </p:spPr>
        <p:txBody>
          <a:bodyPr/>
          <a:lstStyle>
            <a:lvl1pPr algn="ctr">
              <a:defRPr>
                <a:solidFill>
                  <a:schemeClr val="bg1"/>
                </a:solidFill>
              </a:defRPr>
            </a:lvl1pPr>
            <a:lvl2pPr algn="ctr">
              <a:defRPr>
                <a:solidFill>
                  <a:schemeClr val="bg1"/>
                </a:solidFill>
              </a:defRPr>
            </a:lvl2pPr>
            <a:lvl3pPr algn="ctr">
              <a:defRPr>
                <a:solidFill>
                  <a:schemeClr val="bg1"/>
                </a:solidFill>
              </a:defRPr>
            </a:lvl3pPr>
            <a:lvl4pPr algn="ctr">
              <a:defRPr>
                <a:solidFill>
                  <a:schemeClr val="bg1"/>
                </a:solidFill>
              </a:defRPr>
            </a:lvl4pPr>
            <a:lvl5pPr algn="ctr">
              <a:defRPr>
                <a:solidFill>
                  <a:schemeClr val="bg1"/>
                </a:solidFill>
              </a:defRPr>
            </a:lvl5pPr>
          </a:lstStyle>
          <a:p>
            <a:pPr lvl="0"/>
            <a:r>
              <a:rPr lang="en-US"/>
              <a:t>Edit Master text styles</a:t>
            </a:r>
          </a:p>
          <a:p>
            <a:pPr lvl="1"/>
            <a:r>
              <a:rPr lang="en-US"/>
              <a:t>Second level</a:t>
            </a:r>
          </a:p>
        </p:txBody>
      </p:sp>
    </p:spTree>
    <p:extLst>
      <p:ext uri="{BB962C8B-B14F-4D97-AF65-F5344CB8AC3E}">
        <p14:creationId xmlns:p14="http://schemas.microsoft.com/office/powerpoint/2010/main" val="2831976635"/>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ntent1">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A219B0A2-691B-48DA-B939-45E24CD6CD45}"/>
              </a:ext>
            </a:extLst>
          </p:cNvPr>
          <p:cNvSpPr/>
          <p:nvPr userDrawn="1"/>
        </p:nvSpPr>
        <p:spPr>
          <a:xfrm>
            <a:off x="279405" y="216227"/>
            <a:ext cx="6784004" cy="6416476"/>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9027A6E4-832E-4D52-8167-3822E41869BB}"/>
              </a:ext>
            </a:extLst>
          </p:cNvPr>
          <p:cNvSpPr>
            <a:spLocks noGrp="1"/>
          </p:cNvSpPr>
          <p:nvPr>
            <p:ph type="title"/>
          </p:nvPr>
        </p:nvSpPr>
        <p:spPr>
          <a:xfrm>
            <a:off x="676806" y="1079500"/>
            <a:ext cx="5800725" cy="1325563"/>
          </a:xfrm>
        </p:spPr>
        <p:txBody>
          <a:bodyPr/>
          <a:lstStyle>
            <a:lvl1pPr algn="ctr">
              <a:defRPr b="1" cap="none" baseline="0"/>
            </a:lvl1pPr>
          </a:lstStyle>
          <a:p>
            <a:r>
              <a:rPr lang="en-US"/>
              <a:t>Click to edit Master title style</a:t>
            </a:r>
            <a:endParaRPr lang="en-CA"/>
          </a:p>
        </p:txBody>
      </p:sp>
      <p:sp>
        <p:nvSpPr>
          <p:cNvPr id="5" name="Slide Number Placeholder 4">
            <a:extLst>
              <a:ext uri="{FF2B5EF4-FFF2-40B4-BE49-F238E27FC236}">
                <a16:creationId xmlns:a16="http://schemas.microsoft.com/office/drawing/2014/main" id="{AE0DE48E-6F62-4535-A8DC-CF232F0C975B}"/>
              </a:ext>
            </a:extLst>
          </p:cNvPr>
          <p:cNvSpPr>
            <a:spLocks noGrp="1"/>
          </p:cNvSpPr>
          <p:nvPr>
            <p:ph type="sldNum" sz="quarter" idx="12"/>
          </p:nvPr>
        </p:nvSpPr>
        <p:spPr/>
        <p:txBody>
          <a:bodyPr/>
          <a:lstStyle/>
          <a:p>
            <a:fld id="{227929AD-272B-2940-8998-9A3EA3187C9C}" type="slidenum">
              <a:rPr lang="en-US" smtClean="0"/>
              <a:t>‹#›</a:t>
            </a:fld>
            <a:endParaRPr lang="en-US" dirty="0"/>
          </a:p>
        </p:txBody>
      </p:sp>
      <p:sp>
        <p:nvSpPr>
          <p:cNvPr id="11" name="Picture Placeholder 10">
            <a:extLst>
              <a:ext uri="{FF2B5EF4-FFF2-40B4-BE49-F238E27FC236}">
                <a16:creationId xmlns:a16="http://schemas.microsoft.com/office/drawing/2014/main" id="{46E775D6-C10C-4981-8AB0-3D8E2002F903}"/>
              </a:ext>
            </a:extLst>
          </p:cNvPr>
          <p:cNvSpPr>
            <a:spLocks noGrp="1"/>
          </p:cNvSpPr>
          <p:nvPr>
            <p:ph type="pic" sz="quarter" idx="13"/>
          </p:nvPr>
        </p:nvSpPr>
        <p:spPr>
          <a:xfrm>
            <a:off x="7378810" y="220663"/>
            <a:ext cx="4533790" cy="6411912"/>
          </a:xfrm>
        </p:spPr>
        <p:txBody>
          <a:bodyPr/>
          <a:lstStyle/>
          <a:p>
            <a:endParaRPr lang="en-CA" dirty="0"/>
          </a:p>
        </p:txBody>
      </p:sp>
      <p:sp>
        <p:nvSpPr>
          <p:cNvPr id="14" name="Text Placeholder 13">
            <a:extLst>
              <a:ext uri="{FF2B5EF4-FFF2-40B4-BE49-F238E27FC236}">
                <a16:creationId xmlns:a16="http://schemas.microsoft.com/office/drawing/2014/main" id="{870CC7BB-2389-45B6-963F-BC6896082F3C}"/>
              </a:ext>
            </a:extLst>
          </p:cNvPr>
          <p:cNvSpPr>
            <a:spLocks noGrp="1"/>
          </p:cNvSpPr>
          <p:nvPr>
            <p:ph type="body" sz="quarter" idx="14"/>
          </p:nvPr>
        </p:nvSpPr>
        <p:spPr>
          <a:xfrm>
            <a:off x="676275" y="2695575"/>
            <a:ext cx="5800725" cy="35718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Tree>
    <p:extLst>
      <p:ext uri="{BB962C8B-B14F-4D97-AF65-F5344CB8AC3E}">
        <p14:creationId xmlns:p14="http://schemas.microsoft.com/office/powerpoint/2010/main" val="3713435576"/>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Content2">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5275F530-60CF-4FE5-87AF-A24C0E12D531}"/>
              </a:ext>
            </a:extLst>
          </p:cNvPr>
          <p:cNvSpPr/>
          <p:nvPr userDrawn="1"/>
        </p:nvSpPr>
        <p:spPr>
          <a:xfrm>
            <a:off x="5095875" y="216226"/>
            <a:ext cx="6816719" cy="6416845"/>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9027A6E4-832E-4D52-8167-3822E41869BB}"/>
              </a:ext>
            </a:extLst>
          </p:cNvPr>
          <p:cNvSpPr>
            <a:spLocks noGrp="1"/>
          </p:cNvSpPr>
          <p:nvPr>
            <p:ph type="title"/>
          </p:nvPr>
        </p:nvSpPr>
        <p:spPr>
          <a:xfrm>
            <a:off x="5534556" y="831850"/>
            <a:ext cx="5800725" cy="1325563"/>
          </a:xfrm>
        </p:spPr>
        <p:txBody>
          <a:bodyPr/>
          <a:lstStyle>
            <a:lvl1pPr algn="ctr">
              <a:defRPr b="1" cap="none" baseline="0"/>
            </a:lvl1pPr>
          </a:lstStyle>
          <a:p>
            <a:r>
              <a:rPr lang="en-US"/>
              <a:t>Click to edit Master title style</a:t>
            </a:r>
            <a:endParaRPr lang="en-CA"/>
          </a:p>
        </p:txBody>
      </p:sp>
      <p:sp>
        <p:nvSpPr>
          <p:cNvPr id="5" name="Slide Number Placeholder 4">
            <a:extLst>
              <a:ext uri="{FF2B5EF4-FFF2-40B4-BE49-F238E27FC236}">
                <a16:creationId xmlns:a16="http://schemas.microsoft.com/office/drawing/2014/main" id="{AE0DE48E-6F62-4535-A8DC-CF232F0C975B}"/>
              </a:ext>
            </a:extLst>
          </p:cNvPr>
          <p:cNvSpPr>
            <a:spLocks noGrp="1"/>
          </p:cNvSpPr>
          <p:nvPr>
            <p:ph type="sldNum" sz="quarter" idx="12"/>
          </p:nvPr>
        </p:nvSpPr>
        <p:spPr/>
        <p:txBody>
          <a:bodyPr/>
          <a:lstStyle/>
          <a:p>
            <a:fld id="{227929AD-272B-2940-8998-9A3EA3187C9C}" type="slidenum">
              <a:rPr lang="en-US" smtClean="0"/>
              <a:t>‹#›</a:t>
            </a:fld>
            <a:endParaRPr lang="en-US" dirty="0"/>
          </a:p>
        </p:txBody>
      </p:sp>
      <p:sp>
        <p:nvSpPr>
          <p:cNvPr id="11" name="Picture Placeholder 10">
            <a:extLst>
              <a:ext uri="{FF2B5EF4-FFF2-40B4-BE49-F238E27FC236}">
                <a16:creationId xmlns:a16="http://schemas.microsoft.com/office/drawing/2014/main" id="{46E775D6-C10C-4981-8AB0-3D8E2002F903}"/>
              </a:ext>
            </a:extLst>
          </p:cNvPr>
          <p:cNvSpPr>
            <a:spLocks noGrp="1"/>
          </p:cNvSpPr>
          <p:nvPr>
            <p:ph type="pic" sz="quarter" idx="13"/>
          </p:nvPr>
        </p:nvSpPr>
        <p:spPr>
          <a:xfrm>
            <a:off x="279405" y="220790"/>
            <a:ext cx="4515232" cy="6411912"/>
          </a:xfrm>
        </p:spPr>
        <p:txBody>
          <a:bodyPr/>
          <a:lstStyle/>
          <a:p>
            <a:endParaRPr lang="en-CA" dirty="0"/>
          </a:p>
        </p:txBody>
      </p:sp>
      <p:sp>
        <p:nvSpPr>
          <p:cNvPr id="14" name="Text Placeholder 13">
            <a:extLst>
              <a:ext uri="{FF2B5EF4-FFF2-40B4-BE49-F238E27FC236}">
                <a16:creationId xmlns:a16="http://schemas.microsoft.com/office/drawing/2014/main" id="{870CC7BB-2389-45B6-963F-BC6896082F3C}"/>
              </a:ext>
            </a:extLst>
          </p:cNvPr>
          <p:cNvSpPr>
            <a:spLocks noGrp="1"/>
          </p:cNvSpPr>
          <p:nvPr>
            <p:ph type="body" sz="quarter" idx="14"/>
          </p:nvPr>
        </p:nvSpPr>
        <p:spPr>
          <a:xfrm>
            <a:off x="5534025" y="2447925"/>
            <a:ext cx="5800725" cy="35718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Tree>
    <p:extLst>
      <p:ext uri="{BB962C8B-B14F-4D97-AF65-F5344CB8AC3E}">
        <p14:creationId xmlns:p14="http://schemas.microsoft.com/office/powerpoint/2010/main" val="308920023"/>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3.xml"/><Relationship Id="rId13" Type="http://schemas.openxmlformats.org/officeDocument/2006/relationships/slideLayout" Target="../slideLayouts/slideLayout28.xml"/><Relationship Id="rId3" Type="http://schemas.openxmlformats.org/officeDocument/2006/relationships/slideLayout" Target="../slideLayouts/slideLayout18.xml"/><Relationship Id="rId7" Type="http://schemas.openxmlformats.org/officeDocument/2006/relationships/slideLayout" Target="../slideLayouts/slideLayout22.xml"/><Relationship Id="rId12" Type="http://schemas.openxmlformats.org/officeDocument/2006/relationships/slideLayout" Target="../slideLayouts/slideLayout27.xml"/><Relationship Id="rId2" Type="http://schemas.openxmlformats.org/officeDocument/2006/relationships/slideLayout" Target="../slideLayouts/slideLayout17.xml"/><Relationship Id="rId16" Type="http://schemas.openxmlformats.org/officeDocument/2006/relationships/theme" Target="../theme/theme2.xml"/><Relationship Id="rId1" Type="http://schemas.openxmlformats.org/officeDocument/2006/relationships/slideLayout" Target="../slideLayouts/slideLayout16.xml"/><Relationship Id="rId6" Type="http://schemas.openxmlformats.org/officeDocument/2006/relationships/slideLayout" Target="../slideLayouts/slideLayout21.xml"/><Relationship Id="rId11" Type="http://schemas.openxmlformats.org/officeDocument/2006/relationships/slideLayout" Target="../slideLayouts/slideLayout26.xml"/><Relationship Id="rId5" Type="http://schemas.openxmlformats.org/officeDocument/2006/relationships/slideLayout" Target="../slideLayouts/slideLayout20.xml"/><Relationship Id="rId15" Type="http://schemas.openxmlformats.org/officeDocument/2006/relationships/slideLayout" Target="../slideLayouts/slideLayout30.xml"/><Relationship Id="rId10" Type="http://schemas.openxmlformats.org/officeDocument/2006/relationships/slideLayout" Target="../slideLayouts/slideLayout25.xml"/><Relationship Id="rId4" Type="http://schemas.openxmlformats.org/officeDocument/2006/relationships/slideLayout" Target="../slideLayouts/slideLayout19.xml"/><Relationship Id="rId9" Type="http://schemas.openxmlformats.org/officeDocument/2006/relationships/slideLayout" Target="../slideLayouts/slideLayout24.xml"/><Relationship Id="rId14" Type="http://schemas.openxmlformats.org/officeDocument/2006/relationships/slideLayout" Target="../slideLayouts/slideLayout2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7D4F315-412B-404C-9FA2-D085DA9039C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38D31B7-F96F-6D48-898A-74D9FF82C2A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p:txBody>
      </p:sp>
      <p:sp>
        <p:nvSpPr>
          <p:cNvPr id="6" name="Slide Number Placeholder 5">
            <a:extLst>
              <a:ext uri="{FF2B5EF4-FFF2-40B4-BE49-F238E27FC236}">
                <a16:creationId xmlns:a16="http://schemas.microsoft.com/office/drawing/2014/main" id="{8F134C1E-6AFF-FD4B-B3C7-AEEB076A0B94}"/>
              </a:ext>
            </a:extLst>
          </p:cNvPr>
          <p:cNvSpPr>
            <a:spLocks noGrp="1"/>
          </p:cNvSpPr>
          <p:nvPr>
            <p:ph type="sldNum" sz="quarter" idx="4"/>
          </p:nvPr>
        </p:nvSpPr>
        <p:spPr>
          <a:xfrm>
            <a:off x="9169395" y="6370447"/>
            <a:ext cx="2743200" cy="365125"/>
          </a:xfrm>
          <a:prstGeom prst="rect">
            <a:avLst/>
          </a:prstGeom>
        </p:spPr>
        <p:txBody>
          <a:bodyPr vert="horz" lIns="91440" tIns="45720" rIns="91440" bIns="45720" rtlCol="0" anchor="ctr"/>
          <a:lstStyle>
            <a:lvl1pPr algn="r">
              <a:defRPr sz="1800">
                <a:solidFill>
                  <a:schemeClr val="bg1"/>
                </a:solidFill>
                <a:latin typeface="Cordia New" panose="020B0304020202020204" pitchFamily="34" charset="-34"/>
                <a:cs typeface="Cordia New" panose="020B0304020202020204" pitchFamily="34" charset="-34"/>
              </a:defRPr>
            </a:lvl1pPr>
          </a:lstStyle>
          <a:p>
            <a:fld id="{227929AD-272B-2940-8998-9A3EA3187C9C}" type="slidenum">
              <a:rPr lang="en-US" smtClean="0"/>
              <a:t>‹#›</a:t>
            </a:fld>
            <a:endParaRPr lang="en-US" dirty="0"/>
          </a:p>
        </p:txBody>
      </p:sp>
      <p:sp>
        <p:nvSpPr>
          <p:cNvPr id="4" name="hl"/>
          <p:cNvSpPr txBox="1"/>
          <p:nvPr userDrawn="1"/>
        </p:nvSpPr>
        <p:spPr>
          <a:xfrm>
            <a:off x="0" y="0"/>
            <a:ext cx="12192000" cy="369332"/>
          </a:xfrm>
          <a:prstGeom prst="rect">
            <a:avLst/>
          </a:prstGeom>
          <a:noFill/>
        </p:spPr>
        <p:txBody>
          <a:bodyPr vert="horz" rtlCol="0">
            <a:spAutoFit/>
          </a:bodyPr>
          <a:lstStyle/>
          <a:p>
            <a:endParaRPr lang="en-CA" dirty="0">
              <a:solidFill>
                <a:schemeClr val="tx1"/>
              </a:solidFill>
            </a:endParaRPr>
          </a:p>
        </p:txBody>
      </p:sp>
    </p:spTree>
    <p:extLst>
      <p:ext uri="{BB962C8B-B14F-4D97-AF65-F5344CB8AC3E}">
        <p14:creationId xmlns:p14="http://schemas.microsoft.com/office/powerpoint/2010/main" val="39650370"/>
      </p:ext>
    </p:extLst>
  </p:cSld>
  <p:clrMap bg1="lt1" tx1="dk1" bg2="lt2" tx2="dk2" accent1="accent1" accent2="accent2" accent3="accent3" accent4="accent4" accent5="accent5" accent6="accent6" hlink="hlink" folHlink="folHlink"/>
  <p:sldLayoutIdLst>
    <p:sldLayoutId id="2147483649" r:id="rId1"/>
    <p:sldLayoutId id="2147483668" r:id="rId2"/>
    <p:sldLayoutId id="2147483670" r:id="rId3"/>
    <p:sldLayoutId id="2147483671" r:id="rId4"/>
    <p:sldLayoutId id="2147483666" r:id="rId5"/>
    <p:sldLayoutId id="2147483669" r:id="rId6"/>
    <p:sldLayoutId id="2147483650" r:id="rId7"/>
    <p:sldLayoutId id="2147483660" r:id="rId8"/>
    <p:sldLayoutId id="2147483661" r:id="rId9"/>
    <p:sldLayoutId id="2147483667" r:id="rId10"/>
    <p:sldLayoutId id="2147483664" r:id="rId11"/>
    <p:sldLayoutId id="2147483662" r:id="rId12"/>
    <p:sldLayoutId id="2147483663" r:id="rId13"/>
    <p:sldLayoutId id="2147483665" r:id="rId14"/>
    <p:sldLayoutId id="2147483655" r:id="rId15"/>
  </p:sldLayoutIdLst>
  <p:transition/>
  <p:hf hdr="0" ftr="0" dt="0"/>
  <p:txStyles>
    <p:titleStyle>
      <a:lvl1pPr algn="l" defTabSz="914400" rtl="0" eaLnBrk="1" latinLnBrk="0" hangingPunct="1">
        <a:lnSpc>
          <a:spcPct val="90000"/>
        </a:lnSpc>
        <a:spcBef>
          <a:spcPct val="0"/>
        </a:spcBef>
        <a:buNone/>
        <a:defRPr sz="4400" kern="1200">
          <a:solidFill>
            <a:schemeClr val="accent1"/>
          </a:solidFill>
          <a:latin typeface="Montserra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1800" kern="1200">
          <a:solidFill>
            <a:schemeClr val="tx1"/>
          </a:solidFill>
          <a:latin typeface="Cordia New" panose="020B0304020202020204" pitchFamily="34" charset="-34"/>
          <a:ea typeface="+mn-ea"/>
          <a:cs typeface="Cordia New" panose="020B0304020202020204" pitchFamily="34" charset="-34"/>
        </a:defRPr>
      </a:lvl1pPr>
      <a:lvl2pPr marL="685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Cordia New" panose="020B0304020202020204" pitchFamily="34" charset="-34"/>
          <a:ea typeface="+mn-ea"/>
          <a:cs typeface="Cordia New" panose="020B0304020202020204" pitchFamily="34" charset="-34"/>
        </a:defRPr>
      </a:lvl2pPr>
      <a:lvl3pPr marL="1143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Cordia New" panose="020B0304020202020204" pitchFamily="34" charset="-34"/>
          <a:ea typeface="+mn-ea"/>
          <a:cs typeface="Cordia New" panose="020B0304020202020204" pitchFamily="34" charset="-34"/>
        </a:defRPr>
      </a:lvl3pPr>
      <a:lvl4pPr marL="16002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Cordia New" panose="020B0304020202020204" pitchFamily="34" charset="-34"/>
          <a:ea typeface="+mn-ea"/>
          <a:cs typeface="Cordia New" panose="020B0304020202020204" pitchFamily="34" charset="-34"/>
        </a:defRPr>
      </a:lvl4pPr>
      <a:lvl5pPr marL="20574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Cordia New" panose="020B0304020202020204" pitchFamily="34" charset="-34"/>
          <a:ea typeface="+mn-ea"/>
          <a:cs typeface="Cordia New" panose="020B0304020202020204" pitchFamily="34" charset="-34"/>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7D4F315-412B-404C-9FA2-D085DA9039C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38D31B7-F96F-6D48-898A-74D9FF82C2A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p:txBody>
      </p:sp>
      <p:sp>
        <p:nvSpPr>
          <p:cNvPr id="6" name="Slide Number Placeholder 5">
            <a:extLst>
              <a:ext uri="{FF2B5EF4-FFF2-40B4-BE49-F238E27FC236}">
                <a16:creationId xmlns:a16="http://schemas.microsoft.com/office/drawing/2014/main" id="{8F134C1E-6AFF-FD4B-B3C7-AEEB076A0B94}"/>
              </a:ext>
            </a:extLst>
          </p:cNvPr>
          <p:cNvSpPr>
            <a:spLocks noGrp="1"/>
          </p:cNvSpPr>
          <p:nvPr>
            <p:ph type="sldNum" sz="quarter" idx="4"/>
          </p:nvPr>
        </p:nvSpPr>
        <p:spPr>
          <a:xfrm>
            <a:off x="9169395" y="6370447"/>
            <a:ext cx="2743200" cy="365125"/>
          </a:xfrm>
          <a:prstGeom prst="rect">
            <a:avLst/>
          </a:prstGeom>
        </p:spPr>
        <p:txBody>
          <a:bodyPr vert="horz" lIns="91440" tIns="45720" rIns="91440" bIns="45720" rtlCol="0" anchor="ctr"/>
          <a:lstStyle>
            <a:lvl1pPr algn="r">
              <a:defRPr sz="1800">
                <a:solidFill>
                  <a:schemeClr val="bg1"/>
                </a:solidFill>
                <a:latin typeface="Cordia New" panose="020B0304020202020204" pitchFamily="34" charset="-34"/>
                <a:cs typeface="Cordia New" panose="020B0304020202020204" pitchFamily="34" charset="-34"/>
              </a:defRPr>
            </a:lvl1pPr>
          </a:lstStyle>
          <a:p>
            <a:fld id="{227929AD-272B-2940-8998-9A3EA3187C9C}" type="slidenum">
              <a:rPr lang="en-US" smtClean="0"/>
              <a:pPr/>
              <a:t>‹#›</a:t>
            </a:fld>
            <a:endParaRPr lang="en-US" dirty="0"/>
          </a:p>
        </p:txBody>
      </p:sp>
      <p:sp>
        <p:nvSpPr>
          <p:cNvPr id="4" name="hl"/>
          <p:cNvSpPr txBox="1"/>
          <p:nvPr userDrawn="1"/>
        </p:nvSpPr>
        <p:spPr>
          <a:xfrm>
            <a:off x="0" y="0"/>
            <a:ext cx="12192000" cy="369332"/>
          </a:xfrm>
          <a:prstGeom prst="rect">
            <a:avLst/>
          </a:prstGeom>
          <a:noFill/>
        </p:spPr>
        <p:txBody>
          <a:bodyPr vert="horz" rtlCol="0">
            <a:spAutoFit/>
          </a:bodyPr>
          <a:lstStyle/>
          <a:p>
            <a:endParaRPr lang="en-CA" dirty="0">
              <a:solidFill>
                <a:schemeClr val="tx1"/>
              </a:solidFill>
            </a:endParaRPr>
          </a:p>
        </p:txBody>
      </p:sp>
    </p:spTree>
    <p:extLst>
      <p:ext uri="{BB962C8B-B14F-4D97-AF65-F5344CB8AC3E}">
        <p14:creationId xmlns:p14="http://schemas.microsoft.com/office/powerpoint/2010/main" val="104157426"/>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 id="2147483687" r:id="rId15"/>
  </p:sldLayoutIdLst>
  <p:hf hdr="0" ftr="0" dt="0"/>
  <p:txStyles>
    <p:titleStyle>
      <a:lvl1pPr algn="l" defTabSz="914400" rtl="0" eaLnBrk="1" latinLnBrk="0" hangingPunct="1">
        <a:lnSpc>
          <a:spcPct val="90000"/>
        </a:lnSpc>
        <a:spcBef>
          <a:spcPct val="0"/>
        </a:spcBef>
        <a:buNone/>
        <a:defRPr sz="4400" kern="1200">
          <a:solidFill>
            <a:schemeClr val="accent1"/>
          </a:solidFill>
          <a:latin typeface="Montserra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1800" kern="1200">
          <a:solidFill>
            <a:schemeClr val="tx1"/>
          </a:solidFill>
          <a:latin typeface="Cordia New" panose="020B0304020202020204" pitchFamily="34" charset="-34"/>
          <a:ea typeface="+mn-ea"/>
          <a:cs typeface="Cordia New" panose="020B0304020202020204" pitchFamily="34" charset="-34"/>
        </a:defRPr>
      </a:lvl1pPr>
      <a:lvl2pPr marL="685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Cordia New" panose="020B0304020202020204" pitchFamily="34" charset="-34"/>
          <a:ea typeface="+mn-ea"/>
          <a:cs typeface="Cordia New" panose="020B0304020202020204" pitchFamily="34" charset="-34"/>
        </a:defRPr>
      </a:lvl2pPr>
      <a:lvl3pPr marL="1143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Cordia New" panose="020B0304020202020204" pitchFamily="34" charset="-34"/>
          <a:ea typeface="+mn-ea"/>
          <a:cs typeface="Cordia New" panose="020B0304020202020204" pitchFamily="34" charset="-34"/>
        </a:defRPr>
      </a:lvl3pPr>
      <a:lvl4pPr marL="16002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Cordia New" panose="020B0304020202020204" pitchFamily="34" charset="-34"/>
          <a:ea typeface="+mn-ea"/>
          <a:cs typeface="Cordia New" panose="020B0304020202020204" pitchFamily="34" charset="-34"/>
        </a:defRPr>
      </a:lvl4pPr>
      <a:lvl5pPr marL="20574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Cordia New" panose="020B0304020202020204" pitchFamily="34" charset="-34"/>
          <a:ea typeface="+mn-ea"/>
          <a:cs typeface="Cordia New" panose="020B0304020202020204" pitchFamily="34" charset="-34"/>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mailto:accessibility.accessibilite@tbs-sct.gc.ca" TargetMode="External"/><Relationship Id="rId3" Type="http://schemas.openxmlformats.org/officeDocument/2006/relationships/tags" Target="../tags/tag4.xml"/><Relationship Id="rId7" Type="http://schemas.openxmlformats.org/officeDocument/2006/relationships/notesSlide" Target="../notesSlides/notesSlide1.xml"/><Relationship Id="rId2" Type="http://schemas.openxmlformats.org/officeDocument/2006/relationships/tags" Target="../tags/tag3.xml"/><Relationship Id="rId1" Type="http://schemas.openxmlformats.org/officeDocument/2006/relationships/tags" Target="../tags/tag2.xml"/><Relationship Id="rId6" Type="http://schemas.openxmlformats.org/officeDocument/2006/relationships/slideLayout" Target="../slideLayouts/slideLayout3.xml"/><Relationship Id="rId5" Type="http://schemas.openxmlformats.org/officeDocument/2006/relationships/tags" Target="../tags/tag6.xml"/><Relationship Id="rId4" Type="http://schemas.openxmlformats.org/officeDocument/2006/relationships/tags" Target="../tags/tag5.xml"/></Relationships>
</file>

<file path=ppt/slides/_rels/slide10.xml.rels><?xml version="1.0" encoding="UTF-8" standalone="yes"?>
<Relationships xmlns="http://schemas.openxmlformats.org/package/2006/relationships"><Relationship Id="rId8" Type="http://schemas.openxmlformats.org/officeDocument/2006/relationships/chart" Target="../charts/chart8.xml"/><Relationship Id="rId3" Type="http://schemas.openxmlformats.org/officeDocument/2006/relationships/tags" Target="../tags/tag62.xml"/><Relationship Id="rId7" Type="http://schemas.openxmlformats.org/officeDocument/2006/relationships/notesSlide" Target="../notesSlides/notesSlide10.xml"/><Relationship Id="rId2" Type="http://schemas.openxmlformats.org/officeDocument/2006/relationships/tags" Target="../tags/tag61.xml"/><Relationship Id="rId1" Type="http://schemas.openxmlformats.org/officeDocument/2006/relationships/tags" Target="../tags/tag60.xml"/><Relationship Id="rId6" Type="http://schemas.openxmlformats.org/officeDocument/2006/relationships/slideLayout" Target="../slideLayouts/slideLayout18.xml"/><Relationship Id="rId5" Type="http://schemas.openxmlformats.org/officeDocument/2006/relationships/tags" Target="../tags/tag64.xml"/><Relationship Id="rId4" Type="http://schemas.openxmlformats.org/officeDocument/2006/relationships/tags" Target="../tags/tag63.xml"/></Relationships>
</file>

<file path=ppt/slides/_rels/slide11.xml.rels><?xml version="1.0" encoding="UTF-8" standalone="yes"?>
<Relationships xmlns="http://schemas.openxmlformats.org/package/2006/relationships"><Relationship Id="rId8" Type="http://schemas.openxmlformats.org/officeDocument/2006/relationships/notesSlide" Target="../notesSlides/notesSlide11.xml"/><Relationship Id="rId3" Type="http://schemas.openxmlformats.org/officeDocument/2006/relationships/tags" Target="../tags/tag67.xml"/><Relationship Id="rId7" Type="http://schemas.openxmlformats.org/officeDocument/2006/relationships/slideLayout" Target="../slideLayouts/slideLayout3.xml"/><Relationship Id="rId2" Type="http://schemas.openxmlformats.org/officeDocument/2006/relationships/tags" Target="../tags/tag66.xml"/><Relationship Id="rId1" Type="http://schemas.openxmlformats.org/officeDocument/2006/relationships/tags" Target="../tags/tag65.xml"/><Relationship Id="rId6" Type="http://schemas.openxmlformats.org/officeDocument/2006/relationships/tags" Target="../tags/tag70.xml"/><Relationship Id="rId5" Type="http://schemas.openxmlformats.org/officeDocument/2006/relationships/tags" Target="../tags/tag69.xml"/><Relationship Id="rId4" Type="http://schemas.openxmlformats.org/officeDocument/2006/relationships/tags" Target="../tags/tag68.xml"/><Relationship Id="rId9" Type="http://schemas.openxmlformats.org/officeDocument/2006/relationships/chart" Target="../charts/chart9.xml"/></Relationships>
</file>

<file path=ppt/slides/_rels/slide12.xml.rels><?xml version="1.0" encoding="UTF-8" standalone="yes"?>
<Relationships xmlns="http://schemas.openxmlformats.org/package/2006/relationships"><Relationship Id="rId8" Type="http://schemas.openxmlformats.org/officeDocument/2006/relationships/notesSlide" Target="../notesSlides/notesSlide12.xml"/><Relationship Id="rId3" Type="http://schemas.openxmlformats.org/officeDocument/2006/relationships/tags" Target="../tags/tag73.xml"/><Relationship Id="rId7" Type="http://schemas.openxmlformats.org/officeDocument/2006/relationships/slideLayout" Target="../slideLayouts/slideLayout3.xml"/><Relationship Id="rId2" Type="http://schemas.openxmlformats.org/officeDocument/2006/relationships/tags" Target="../tags/tag72.xml"/><Relationship Id="rId1" Type="http://schemas.openxmlformats.org/officeDocument/2006/relationships/tags" Target="../tags/tag71.xml"/><Relationship Id="rId6" Type="http://schemas.openxmlformats.org/officeDocument/2006/relationships/tags" Target="../tags/tag76.xml"/><Relationship Id="rId5" Type="http://schemas.openxmlformats.org/officeDocument/2006/relationships/tags" Target="../tags/tag75.xml"/><Relationship Id="rId4" Type="http://schemas.openxmlformats.org/officeDocument/2006/relationships/tags" Target="../tags/tag74.xml"/></Relationships>
</file>

<file path=ppt/slides/_rels/slide13.xml.rels><?xml version="1.0" encoding="UTF-8" standalone="yes"?>
<Relationships xmlns="http://schemas.openxmlformats.org/package/2006/relationships"><Relationship Id="rId3" Type="http://schemas.openxmlformats.org/officeDocument/2006/relationships/tags" Target="../tags/tag79.xml"/><Relationship Id="rId7" Type="http://schemas.openxmlformats.org/officeDocument/2006/relationships/notesSlide" Target="../notesSlides/notesSlide13.xml"/><Relationship Id="rId2" Type="http://schemas.openxmlformats.org/officeDocument/2006/relationships/tags" Target="../tags/tag78.xml"/><Relationship Id="rId1" Type="http://schemas.openxmlformats.org/officeDocument/2006/relationships/tags" Target="../tags/tag77.xml"/><Relationship Id="rId6" Type="http://schemas.openxmlformats.org/officeDocument/2006/relationships/slideLayout" Target="../slideLayouts/slideLayout4.xml"/><Relationship Id="rId5" Type="http://schemas.openxmlformats.org/officeDocument/2006/relationships/tags" Target="../tags/tag81.xml"/><Relationship Id="rId4" Type="http://schemas.openxmlformats.org/officeDocument/2006/relationships/tags" Target="../tags/tag80.xml"/></Relationships>
</file>

<file path=ppt/slides/_rels/slide14.xml.rels><?xml version="1.0" encoding="UTF-8" standalone="yes"?>
<Relationships xmlns="http://schemas.openxmlformats.org/package/2006/relationships"><Relationship Id="rId8" Type="http://schemas.openxmlformats.org/officeDocument/2006/relationships/notesSlide" Target="../notesSlides/notesSlide14.xml"/><Relationship Id="rId3" Type="http://schemas.openxmlformats.org/officeDocument/2006/relationships/tags" Target="../tags/tag84.xml"/><Relationship Id="rId7" Type="http://schemas.openxmlformats.org/officeDocument/2006/relationships/slideLayout" Target="../slideLayouts/slideLayout3.xml"/><Relationship Id="rId2" Type="http://schemas.openxmlformats.org/officeDocument/2006/relationships/tags" Target="../tags/tag83.xml"/><Relationship Id="rId1" Type="http://schemas.openxmlformats.org/officeDocument/2006/relationships/tags" Target="../tags/tag82.xml"/><Relationship Id="rId6" Type="http://schemas.openxmlformats.org/officeDocument/2006/relationships/tags" Target="../tags/tag87.xml"/><Relationship Id="rId5" Type="http://schemas.openxmlformats.org/officeDocument/2006/relationships/tags" Target="../tags/tag86.xml"/><Relationship Id="rId4" Type="http://schemas.openxmlformats.org/officeDocument/2006/relationships/tags" Target="../tags/tag85.xml"/></Relationships>
</file>

<file path=ppt/slides/_rels/slide15.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tags" Target="../tags/tag90.xml"/><Relationship Id="rId7" Type="http://schemas.openxmlformats.org/officeDocument/2006/relationships/notesSlide" Target="../notesSlides/notesSlide15.xml"/><Relationship Id="rId2" Type="http://schemas.openxmlformats.org/officeDocument/2006/relationships/tags" Target="../tags/tag89.xml"/><Relationship Id="rId1" Type="http://schemas.openxmlformats.org/officeDocument/2006/relationships/tags" Target="../tags/tag88.xml"/><Relationship Id="rId6" Type="http://schemas.openxmlformats.org/officeDocument/2006/relationships/slideLayout" Target="../slideLayouts/slideLayout3.xml"/><Relationship Id="rId5" Type="http://schemas.openxmlformats.org/officeDocument/2006/relationships/tags" Target="../tags/tag92.xml"/><Relationship Id="rId4" Type="http://schemas.openxmlformats.org/officeDocument/2006/relationships/tags" Target="../tags/tag91.xml"/></Relationships>
</file>

<file path=ppt/slides/_rels/slide16.xml.rels><?xml version="1.0" encoding="UTF-8" standalone="yes"?>
<Relationships xmlns="http://schemas.openxmlformats.org/package/2006/relationships"><Relationship Id="rId3" Type="http://schemas.openxmlformats.org/officeDocument/2006/relationships/tags" Target="../tags/tag95.xml"/><Relationship Id="rId2" Type="http://schemas.openxmlformats.org/officeDocument/2006/relationships/tags" Target="../tags/tag94.xml"/><Relationship Id="rId1" Type="http://schemas.openxmlformats.org/officeDocument/2006/relationships/tags" Target="../tags/tag93.xml"/><Relationship Id="rId6" Type="http://schemas.openxmlformats.org/officeDocument/2006/relationships/notesSlide" Target="../notesSlides/notesSlide16.xml"/><Relationship Id="rId5" Type="http://schemas.openxmlformats.org/officeDocument/2006/relationships/slideLayout" Target="../slideLayouts/slideLayout3.xml"/><Relationship Id="rId4" Type="http://schemas.openxmlformats.org/officeDocument/2006/relationships/tags" Target="../tags/tag96.xml"/></Relationships>
</file>

<file path=ppt/slides/_rels/slide17.xml.rels><?xml version="1.0" encoding="UTF-8" standalone="yes"?>
<Relationships xmlns="http://schemas.openxmlformats.org/package/2006/relationships"><Relationship Id="rId3" Type="http://schemas.openxmlformats.org/officeDocument/2006/relationships/tags" Target="../tags/tag99.xml"/><Relationship Id="rId7" Type="http://schemas.openxmlformats.org/officeDocument/2006/relationships/notesSlide" Target="../notesSlides/notesSlide17.xml"/><Relationship Id="rId2" Type="http://schemas.openxmlformats.org/officeDocument/2006/relationships/tags" Target="../tags/tag98.xml"/><Relationship Id="rId1" Type="http://schemas.openxmlformats.org/officeDocument/2006/relationships/tags" Target="../tags/tag97.xml"/><Relationship Id="rId6" Type="http://schemas.openxmlformats.org/officeDocument/2006/relationships/slideLayout" Target="../slideLayouts/slideLayout3.xml"/><Relationship Id="rId5" Type="http://schemas.openxmlformats.org/officeDocument/2006/relationships/tags" Target="../tags/tag101.xml"/><Relationship Id="rId4" Type="http://schemas.openxmlformats.org/officeDocument/2006/relationships/tags" Target="../tags/tag100.xml"/></Relationships>
</file>

<file path=ppt/slides/_rels/slide18.xml.rels><?xml version="1.0" encoding="UTF-8" standalone="yes"?>
<Relationships xmlns="http://schemas.openxmlformats.org/package/2006/relationships"><Relationship Id="rId3" Type="http://schemas.openxmlformats.org/officeDocument/2006/relationships/tags" Target="../tags/tag104.xml"/><Relationship Id="rId2" Type="http://schemas.openxmlformats.org/officeDocument/2006/relationships/tags" Target="../tags/tag103.xml"/><Relationship Id="rId1" Type="http://schemas.openxmlformats.org/officeDocument/2006/relationships/tags" Target="../tags/tag102.xml"/><Relationship Id="rId6" Type="http://schemas.openxmlformats.org/officeDocument/2006/relationships/notesSlide" Target="../notesSlides/notesSlide18.xml"/><Relationship Id="rId5" Type="http://schemas.openxmlformats.org/officeDocument/2006/relationships/slideLayout" Target="../slideLayouts/slideLayout18.xml"/><Relationship Id="rId4" Type="http://schemas.openxmlformats.org/officeDocument/2006/relationships/tags" Target="../tags/tag105.xml"/></Relationships>
</file>

<file path=ppt/slides/_rels/slide19.xml.rels><?xml version="1.0" encoding="UTF-8" standalone="yes"?>
<Relationships xmlns="http://schemas.openxmlformats.org/package/2006/relationships"><Relationship Id="rId3" Type="http://schemas.openxmlformats.org/officeDocument/2006/relationships/tags" Target="../tags/tag108.xml"/><Relationship Id="rId2" Type="http://schemas.openxmlformats.org/officeDocument/2006/relationships/tags" Target="../tags/tag107.xml"/><Relationship Id="rId1" Type="http://schemas.openxmlformats.org/officeDocument/2006/relationships/tags" Target="../tags/tag106.xml"/><Relationship Id="rId6" Type="http://schemas.openxmlformats.org/officeDocument/2006/relationships/notesSlide" Target="../notesSlides/notesSlide19.xml"/><Relationship Id="rId5" Type="http://schemas.openxmlformats.org/officeDocument/2006/relationships/slideLayout" Target="../slideLayouts/slideLayout3.xml"/><Relationship Id="rId4" Type="http://schemas.openxmlformats.org/officeDocument/2006/relationships/tags" Target="../tags/tag109.xml"/></Relationships>
</file>

<file path=ppt/slides/_rels/slide2.xml.rels><?xml version="1.0" encoding="UTF-8" standalone="yes"?>
<Relationships xmlns="http://schemas.openxmlformats.org/package/2006/relationships"><Relationship Id="rId3" Type="http://schemas.openxmlformats.org/officeDocument/2006/relationships/tags" Target="../tags/tag9.xml"/><Relationship Id="rId2" Type="http://schemas.openxmlformats.org/officeDocument/2006/relationships/tags" Target="../tags/tag8.xml"/><Relationship Id="rId1" Type="http://schemas.openxmlformats.org/officeDocument/2006/relationships/tags" Target="../tags/tag7.xml"/><Relationship Id="rId6" Type="http://schemas.openxmlformats.org/officeDocument/2006/relationships/notesSlide" Target="../notesSlides/notesSlide2.xml"/><Relationship Id="rId5" Type="http://schemas.openxmlformats.org/officeDocument/2006/relationships/slideLayout" Target="../slideLayouts/slideLayout3.xml"/><Relationship Id="rId4" Type="http://schemas.openxmlformats.org/officeDocument/2006/relationships/tags" Target="../tags/tag10.xml"/></Relationships>
</file>

<file path=ppt/slides/_rels/slide20.xml.rels><?xml version="1.0" encoding="UTF-8" standalone="yes"?>
<Relationships xmlns="http://schemas.openxmlformats.org/package/2006/relationships"><Relationship Id="rId3" Type="http://schemas.openxmlformats.org/officeDocument/2006/relationships/tags" Target="../tags/tag112.xml"/><Relationship Id="rId2" Type="http://schemas.openxmlformats.org/officeDocument/2006/relationships/tags" Target="../tags/tag111.xml"/><Relationship Id="rId1" Type="http://schemas.openxmlformats.org/officeDocument/2006/relationships/tags" Target="../tags/tag110.xml"/><Relationship Id="rId6" Type="http://schemas.openxmlformats.org/officeDocument/2006/relationships/notesSlide" Target="../notesSlides/notesSlide20.xml"/><Relationship Id="rId5" Type="http://schemas.openxmlformats.org/officeDocument/2006/relationships/slideLayout" Target="../slideLayouts/slideLayout3.xml"/><Relationship Id="rId4" Type="http://schemas.openxmlformats.org/officeDocument/2006/relationships/tags" Target="../tags/tag113.xml"/></Relationships>
</file>

<file path=ppt/slides/_rels/slide3.xml.rels><?xml version="1.0" encoding="UTF-8" standalone="yes"?>
<Relationships xmlns="http://schemas.openxmlformats.org/package/2006/relationships"><Relationship Id="rId8" Type="http://schemas.openxmlformats.org/officeDocument/2006/relationships/tags" Target="../tags/tag18.xml"/><Relationship Id="rId13" Type="http://schemas.openxmlformats.org/officeDocument/2006/relationships/tags" Target="../tags/tag23.xml"/><Relationship Id="rId3" Type="http://schemas.openxmlformats.org/officeDocument/2006/relationships/tags" Target="../tags/tag13.xml"/><Relationship Id="rId7" Type="http://schemas.openxmlformats.org/officeDocument/2006/relationships/tags" Target="../tags/tag17.xml"/><Relationship Id="rId12" Type="http://schemas.openxmlformats.org/officeDocument/2006/relationships/tags" Target="../tags/tag22.xml"/><Relationship Id="rId17" Type="http://schemas.openxmlformats.org/officeDocument/2006/relationships/notesSlide" Target="../notesSlides/notesSlide3.xml"/><Relationship Id="rId2" Type="http://schemas.openxmlformats.org/officeDocument/2006/relationships/tags" Target="../tags/tag12.xml"/><Relationship Id="rId16" Type="http://schemas.openxmlformats.org/officeDocument/2006/relationships/slideLayout" Target="../slideLayouts/slideLayout3.xml"/><Relationship Id="rId1" Type="http://schemas.openxmlformats.org/officeDocument/2006/relationships/tags" Target="../tags/tag11.xml"/><Relationship Id="rId6" Type="http://schemas.openxmlformats.org/officeDocument/2006/relationships/tags" Target="../tags/tag16.xml"/><Relationship Id="rId11" Type="http://schemas.openxmlformats.org/officeDocument/2006/relationships/tags" Target="../tags/tag21.xml"/><Relationship Id="rId5" Type="http://schemas.openxmlformats.org/officeDocument/2006/relationships/tags" Target="../tags/tag15.xml"/><Relationship Id="rId15" Type="http://schemas.openxmlformats.org/officeDocument/2006/relationships/tags" Target="../tags/tag25.xml"/><Relationship Id="rId10" Type="http://schemas.openxmlformats.org/officeDocument/2006/relationships/tags" Target="../tags/tag20.xml"/><Relationship Id="rId4" Type="http://schemas.openxmlformats.org/officeDocument/2006/relationships/tags" Target="../tags/tag14.xml"/><Relationship Id="rId9" Type="http://schemas.openxmlformats.org/officeDocument/2006/relationships/tags" Target="../tags/tag19.xml"/><Relationship Id="rId14" Type="http://schemas.openxmlformats.org/officeDocument/2006/relationships/tags" Target="../tags/tag24.xml"/></Relationships>
</file>

<file path=ppt/slides/_rels/slide4.xml.rels><?xml version="1.0" encoding="UTF-8" standalone="yes"?>
<Relationships xmlns="http://schemas.openxmlformats.org/package/2006/relationships"><Relationship Id="rId3" Type="http://schemas.openxmlformats.org/officeDocument/2006/relationships/tags" Target="../tags/tag28.xml"/><Relationship Id="rId7" Type="http://schemas.openxmlformats.org/officeDocument/2006/relationships/notesSlide" Target="../notesSlides/notesSlide4.xml"/><Relationship Id="rId2" Type="http://schemas.openxmlformats.org/officeDocument/2006/relationships/tags" Target="../tags/tag27.xml"/><Relationship Id="rId1" Type="http://schemas.openxmlformats.org/officeDocument/2006/relationships/tags" Target="../tags/tag26.xml"/><Relationship Id="rId6" Type="http://schemas.openxmlformats.org/officeDocument/2006/relationships/slideLayout" Target="../slideLayouts/slideLayout3.xml"/><Relationship Id="rId5" Type="http://schemas.openxmlformats.org/officeDocument/2006/relationships/tags" Target="../tags/tag30.xml"/><Relationship Id="rId4" Type="http://schemas.openxmlformats.org/officeDocument/2006/relationships/tags" Target="../tags/tag29.xml"/></Relationships>
</file>

<file path=ppt/slides/_rels/slide5.xml.rels><?xml version="1.0" encoding="UTF-8" standalone="yes"?>
<Relationships xmlns="http://schemas.openxmlformats.org/package/2006/relationships"><Relationship Id="rId8" Type="http://schemas.openxmlformats.org/officeDocument/2006/relationships/slideLayout" Target="../slideLayouts/slideLayout3.xml"/><Relationship Id="rId3" Type="http://schemas.openxmlformats.org/officeDocument/2006/relationships/tags" Target="../tags/tag33.xml"/><Relationship Id="rId7" Type="http://schemas.openxmlformats.org/officeDocument/2006/relationships/tags" Target="../tags/tag37.xml"/><Relationship Id="rId2" Type="http://schemas.openxmlformats.org/officeDocument/2006/relationships/tags" Target="../tags/tag32.xml"/><Relationship Id="rId1" Type="http://schemas.openxmlformats.org/officeDocument/2006/relationships/tags" Target="../tags/tag31.xml"/><Relationship Id="rId6" Type="http://schemas.openxmlformats.org/officeDocument/2006/relationships/tags" Target="../tags/tag36.xml"/><Relationship Id="rId11" Type="http://schemas.openxmlformats.org/officeDocument/2006/relationships/chart" Target="../charts/chart2.xml"/><Relationship Id="rId5" Type="http://schemas.openxmlformats.org/officeDocument/2006/relationships/tags" Target="../tags/tag35.xml"/><Relationship Id="rId10" Type="http://schemas.openxmlformats.org/officeDocument/2006/relationships/chart" Target="../charts/chart1.xml"/><Relationship Id="rId4" Type="http://schemas.openxmlformats.org/officeDocument/2006/relationships/tags" Target="../tags/tag34.xml"/><Relationship Id="rId9"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8" Type="http://schemas.openxmlformats.org/officeDocument/2006/relationships/notesSlide" Target="../notesSlides/notesSlide6.xml"/><Relationship Id="rId3" Type="http://schemas.openxmlformats.org/officeDocument/2006/relationships/tags" Target="../tags/tag40.xml"/><Relationship Id="rId7" Type="http://schemas.openxmlformats.org/officeDocument/2006/relationships/slideLayout" Target="../slideLayouts/slideLayout3.xml"/><Relationship Id="rId2" Type="http://schemas.openxmlformats.org/officeDocument/2006/relationships/tags" Target="../tags/tag39.xml"/><Relationship Id="rId1" Type="http://schemas.openxmlformats.org/officeDocument/2006/relationships/tags" Target="../tags/tag38.xml"/><Relationship Id="rId6" Type="http://schemas.openxmlformats.org/officeDocument/2006/relationships/tags" Target="../tags/tag43.xml"/><Relationship Id="rId11" Type="http://schemas.openxmlformats.org/officeDocument/2006/relationships/chart" Target="../charts/chart4.xml"/><Relationship Id="rId5" Type="http://schemas.openxmlformats.org/officeDocument/2006/relationships/tags" Target="../tags/tag42.xml"/><Relationship Id="rId10" Type="http://schemas.openxmlformats.org/officeDocument/2006/relationships/chart" Target="../charts/chart3.xml"/><Relationship Id="rId4" Type="http://schemas.openxmlformats.org/officeDocument/2006/relationships/tags" Target="../tags/tag41.xml"/><Relationship Id="rId9" Type="http://schemas.openxmlformats.org/officeDocument/2006/relationships/image" Target="../media/image6.jpeg"/></Relationships>
</file>

<file path=ppt/slides/_rels/slide7.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tags" Target="../tags/tag46.xml"/><Relationship Id="rId7" Type="http://schemas.openxmlformats.org/officeDocument/2006/relationships/notesSlide" Target="../notesSlides/notesSlide7.xml"/><Relationship Id="rId2" Type="http://schemas.openxmlformats.org/officeDocument/2006/relationships/tags" Target="../tags/tag45.xml"/><Relationship Id="rId1" Type="http://schemas.openxmlformats.org/officeDocument/2006/relationships/tags" Target="../tags/tag44.xml"/><Relationship Id="rId6" Type="http://schemas.openxmlformats.org/officeDocument/2006/relationships/slideLayout" Target="../slideLayouts/slideLayout3.xml"/><Relationship Id="rId5" Type="http://schemas.openxmlformats.org/officeDocument/2006/relationships/tags" Target="../tags/tag48.xml"/><Relationship Id="rId4" Type="http://schemas.openxmlformats.org/officeDocument/2006/relationships/tags" Target="../tags/tag47.xml"/></Relationships>
</file>

<file path=ppt/slides/_rels/slide8.xml.rels><?xml version="1.0" encoding="UTF-8" standalone="yes"?>
<Relationships xmlns="http://schemas.openxmlformats.org/package/2006/relationships"><Relationship Id="rId8" Type="http://schemas.openxmlformats.org/officeDocument/2006/relationships/chart" Target="../charts/chart5.xml"/><Relationship Id="rId3" Type="http://schemas.openxmlformats.org/officeDocument/2006/relationships/tags" Target="../tags/tag51.xml"/><Relationship Id="rId7" Type="http://schemas.openxmlformats.org/officeDocument/2006/relationships/notesSlide" Target="../notesSlides/notesSlide8.xml"/><Relationship Id="rId2" Type="http://schemas.openxmlformats.org/officeDocument/2006/relationships/tags" Target="../tags/tag50.xml"/><Relationship Id="rId1" Type="http://schemas.openxmlformats.org/officeDocument/2006/relationships/tags" Target="../tags/tag49.xml"/><Relationship Id="rId6" Type="http://schemas.openxmlformats.org/officeDocument/2006/relationships/slideLayout" Target="../slideLayouts/slideLayout3.xml"/><Relationship Id="rId5" Type="http://schemas.openxmlformats.org/officeDocument/2006/relationships/tags" Target="../tags/tag53.xml"/><Relationship Id="rId4" Type="http://schemas.openxmlformats.org/officeDocument/2006/relationships/tags" Target="../tags/tag52.xml"/></Relationships>
</file>

<file path=ppt/slides/_rels/slide9.xml.rels><?xml version="1.0" encoding="UTF-8" standalone="yes"?>
<Relationships xmlns="http://schemas.openxmlformats.org/package/2006/relationships"><Relationship Id="rId8" Type="http://schemas.openxmlformats.org/officeDocument/2006/relationships/notesSlide" Target="../notesSlides/notesSlide9.xml"/><Relationship Id="rId3" Type="http://schemas.openxmlformats.org/officeDocument/2006/relationships/tags" Target="../tags/tag56.xml"/><Relationship Id="rId7" Type="http://schemas.openxmlformats.org/officeDocument/2006/relationships/slideLayout" Target="../slideLayouts/slideLayout4.xml"/><Relationship Id="rId2" Type="http://schemas.openxmlformats.org/officeDocument/2006/relationships/tags" Target="../tags/tag55.xml"/><Relationship Id="rId1" Type="http://schemas.openxmlformats.org/officeDocument/2006/relationships/tags" Target="../tags/tag54.xml"/><Relationship Id="rId6" Type="http://schemas.openxmlformats.org/officeDocument/2006/relationships/tags" Target="../tags/tag59.xml"/><Relationship Id="rId5" Type="http://schemas.openxmlformats.org/officeDocument/2006/relationships/tags" Target="../tags/tag58.xml"/><Relationship Id="rId10" Type="http://schemas.openxmlformats.org/officeDocument/2006/relationships/chart" Target="../charts/chart7.xml"/><Relationship Id="rId4" Type="http://schemas.openxmlformats.org/officeDocument/2006/relationships/tags" Target="../tags/tag57.xml"/><Relationship Id="rId9" Type="http://schemas.openxmlformats.org/officeDocument/2006/relationships/chart" Target="../charts/char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a:extLst>
              <a:ext uri="{FF2B5EF4-FFF2-40B4-BE49-F238E27FC236}">
                <a16:creationId xmlns:a16="http://schemas.microsoft.com/office/drawing/2014/main" id="{FF5F7D89-2D57-4897-82CC-F4888C562972}"/>
              </a:ext>
            </a:extLst>
          </p:cNvPr>
          <p:cNvSpPr txBox="1"/>
          <p:nvPr>
            <p:custDataLst>
              <p:tags r:id="rId1"/>
            </p:custDataLst>
          </p:nvPr>
        </p:nvSpPr>
        <p:spPr>
          <a:xfrm>
            <a:off x="1160781" y="-560342"/>
            <a:ext cx="10411697" cy="523220"/>
          </a:xfrm>
          <a:prstGeom prst="rect">
            <a:avLst/>
          </a:prstGeom>
          <a:noFill/>
        </p:spPr>
        <p:txBody>
          <a:bodyPr wrap="square" rtlCol="0">
            <a:spAutoFit/>
          </a:bodyPr>
          <a:lstStyle/>
          <a:p>
            <a:r>
              <a:rPr lang="fr-CA" sz="1400" dirty="0">
                <a:latin typeface="Arial" panose="020B0604020202020204" pitchFamily="34" charset="0"/>
                <a:cs typeface="Arial" panose="020B0604020202020204" pitchFamily="34" charset="0"/>
              </a:rPr>
              <a:t>Description de la diapositive : Présentation des principales constatations du Sondage de référence sur les mesures d’adaptation au travail dans la fonction publique fédérale.</a:t>
            </a:r>
          </a:p>
        </p:txBody>
      </p:sp>
      <p:sp>
        <p:nvSpPr>
          <p:cNvPr id="2" name="Title 1"/>
          <p:cNvSpPr>
            <a:spLocks noGrp="1"/>
          </p:cNvSpPr>
          <p:nvPr>
            <p:ph type="title"/>
          </p:nvPr>
        </p:nvSpPr>
        <p:spPr>
          <a:xfrm>
            <a:off x="928799" y="892800"/>
            <a:ext cx="10411697" cy="3125471"/>
          </a:xfrm>
        </p:spPr>
        <p:txBody>
          <a:bodyPr/>
          <a:lstStyle/>
          <a:p>
            <a:r>
              <a:rPr lang="fr-FR" sz="3200" dirty="0">
                <a:solidFill>
                  <a:schemeClr val="accent1"/>
                </a:solidFill>
                <a:latin typeface="Arial" panose="020B0604020202020204" pitchFamily="34" charset="0"/>
                <a:ea typeface="Arial" panose="020B0604020202020204" pitchFamily="34" charset="0"/>
                <a:cs typeface="Arial" panose="020B0604020202020204" pitchFamily="34" charset="0"/>
              </a:rPr>
              <a:t>Analyse de référence des résultats du Sondage sur les mesures d’adaptation au travail dans la fonction publique fédérale de mai 2019</a:t>
            </a:r>
            <a:br>
              <a:rPr lang="fr-CA" sz="3900" kern="1200" dirty="0">
                <a:solidFill>
                  <a:schemeClr val="accent1"/>
                </a:solidFill>
                <a:effectLst/>
                <a:latin typeface="Arial" panose="020B0604020202020204" pitchFamily="34" charset="0"/>
                <a:ea typeface="Arial" panose="020B0604020202020204" pitchFamily="34" charset="0"/>
                <a:cs typeface="Arial" panose="020B0604020202020204" pitchFamily="34" charset="0"/>
              </a:rPr>
            </a:br>
            <a:r>
              <a:rPr lang="fr-CA" sz="3900" kern="1200" dirty="0">
                <a:solidFill>
                  <a:schemeClr val="accent1"/>
                </a:solidFill>
                <a:effectLst/>
                <a:latin typeface="Arial" panose="020B0604020202020204" pitchFamily="34" charset="0"/>
                <a:ea typeface="Arial" panose="020B0604020202020204" pitchFamily="34" charset="0"/>
                <a:cs typeface="Arial" panose="020B0604020202020204" pitchFamily="34" charset="0"/>
              </a:rPr>
              <a:t> </a:t>
            </a:r>
            <a:br>
              <a:rPr lang="fr-CA" sz="3900" kern="1200" dirty="0">
                <a:solidFill>
                  <a:schemeClr val="accent1"/>
                </a:solidFill>
                <a:effectLst/>
                <a:latin typeface="Arial" panose="020B0604020202020204" pitchFamily="34" charset="0"/>
                <a:ea typeface="Arial" panose="020B0604020202020204" pitchFamily="34" charset="0"/>
                <a:cs typeface="Arial" panose="020B0604020202020204" pitchFamily="34" charset="0"/>
              </a:rPr>
            </a:br>
            <a:r>
              <a:rPr lang="fr-CA" sz="2400" kern="1200" dirty="0">
                <a:solidFill>
                  <a:schemeClr val="accent1"/>
                </a:solidFill>
                <a:effectLst/>
                <a:latin typeface="Arial" panose="020B0604020202020204" pitchFamily="34" charset="0"/>
                <a:ea typeface="Arial" panose="020B0604020202020204" pitchFamily="34" charset="0"/>
                <a:cs typeface="Arial" panose="020B0604020202020204" pitchFamily="34" charset="0"/>
              </a:rPr>
              <a:t>Document de présentation – septembre 2019</a:t>
            </a:r>
            <a:endParaRPr lang="en-CA" dirty="0">
              <a:solidFill>
                <a:schemeClr val="accent1"/>
              </a:solidFill>
              <a:effectLst/>
            </a:endParaRPr>
          </a:p>
        </p:txBody>
      </p:sp>
      <p:sp>
        <p:nvSpPr>
          <p:cNvPr id="8" name="Subtitle 2">
            <a:extLst>
              <a:ext uri="{FF2B5EF4-FFF2-40B4-BE49-F238E27FC236}">
                <a16:creationId xmlns:a16="http://schemas.microsoft.com/office/drawing/2014/main" id="{08C97C9C-69A7-476D-B21B-4D47D3374215}"/>
              </a:ext>
            </a:extLst>
          </p:cNvPr>
          <p:cNvSpPr txBox="1"/>
          <p:nvPr>
            <p:custDataLst>
              <p:tags r:id="rId2"/>
            </p:custDataLst>
          </p:nvPr>
        </p:nvSpPr>
        <p:spPr>
          <a:xfrm>
            <a:off x="929638" y="3719582"/>
            <a:ext cx="4785362" cy="707886"/>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1800" kern="1200">
                <a:solidFill>
                  <a:schemeClr val="tx1"/>
                </a:solidFill>
                <a:latin typeface="Cordia New" panose="020B0304020202020204" pitchFamily="34" charset="-34"/>
                <a:ea typeface="+mn-ea"/>
                <a:cs typeface="Cordia New" panose="020B0304020202020204" pitchFamily="34" charset="-34"/>
              </a:defRPr>
            </a:lvl1pPr>
            <a:lvl2pPr marL="685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Cordia New" panose="020B0304020202020204" pitchFamily="34" charset="-34"/>
                <a:ea typeface="+mn-ea"/>
                <a:cs typeface="Cordia New" panose="020B0304020202020204" pitchFamily="34" charset="-34"/>
              </a:defRPr>
            </a:lvl2pPr>
            <a:lvl3pPr marL="1143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Cordia New" panose="020B0304020202020204" pitchFamily="34" charset="-34"/>
                <a:ea typeface="+mn-ea"/>
                <a:cs typeface="Cordia New" panose="020B0304020202020204" pitchFamily="34" charset="-34"/>
              </a:defRPr>
            </a:lvl3pPr>
            <a:lvl4pPr marL="16002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Cordia New" panose="020B0304020202020204" pitchFamily="34" charset="-34"/>
                <a:ea typeface="+mn-ea"/>
                <a:cs typeface="Cordia New" panose="020B0304020202020204" pitchFamily="34" charset="-34"/>
              </a:defRPr>
            </a:lvl4pPr>
            <a:lvl5pPr marL="20574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Cordia New" panose="020B0304020202020204" pitchFamily="34" charset="-34"/>
                <a:ea typeface="+mn-ea"/>
                <a:cs typeface="Cordia New" panose="020B0304020202020204" pitchFamily="34" charset="-34"/>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fr-CA" sz="1600" b="1" dirty="0">
                <a:solidFill>
                  <a:schemeClr val="accent1"/>
                </a:solidFill>
                <a:latin typeface="Arial" panose="020B0604020202020204" pitchFamily="34" charset="0"/>
                <a:cs typeface="Arial" panose="020B0604020202020204" pitchFamily="34" charset="0"/>
              </a:rPr>
              <a:t>À l’intention du Bureau de l’accessibilité au sein de la fonction publique (BAFP), Secrétariat du Conseil du Trésor du Canada (SCT)</a:t>
            </a:r>
          </a:p>
        </p:txBody>
      </p:sp>
      <p:sp>
        <p:nvSpPr>
          <p:cNvPr id="9" name="Subtitle 2">
            <a:extLst>
              <a:ext uri="{FF2B5EF4-FFF2-40B4-BE49-F238E27FC236}">
                <a16:creationId xmlns:a16="http://schemas.microsoft.com/office/drawing/2014/main" id="{266FAC92-D8E8-493F-A921-376A1A0C8C4C}"/>
              </a:ext>
            </a:extLst>
          </p:cNvPr>
          <p:cNvSpPr txBox="1"/>
          <p:nvPr>
            <p:custDataLst>
              <p:tags r:id="rId3"/>
            </p:custDataLst>
          </p:nvPr>
        </p:nvSpPr>
        <p:spPr>
          <a:xfrm>
            <a:off x="929638" y="4645978"/>
            <a:ext cx="4276725" cy="898480"/>
          </a:xfrm>
          <a:prstGeom prst="rect">
            <a:avLst/>
          </a:prstGeom>
        </p:spPr>
        <p:txBody>
          <a:bodyPr vert="horz" lIns="91440" tIns="45720" rIns="91440" bIns="45720" rtlCol="0" anchor="ctr" anchorCtr="0">
            <a:normAutofit/>
          </a:bodyPr>
          <a:lstStyle>
            <a:lvl1pPr marL="0" indent="0" algn="l" defTabSz="914400" rtl="0" eaLnBrk="1" latinLnBrk="0" hangingPunct="1">
              <a:lnSpc>
                <a:spcPct val="90000"/>
              </a:lnSpc>
              <a:spcBef>
                <a:spcPts val="1000"/>
              </a:spcBef>
              <a:buFont typeface="Arial" panose="020B0604020202020204" pitchFamily="34" charset="0"/>
              <a:buNone/>
              <a:defRPr sz="2000" b="0" kern="1200">
                <a:solidFill>
                  <a:schemeClr val="bg1"/>
                </a:solidFill>
                <a:latin typeface="Montserrat"/>
                <a:ea typeface="+mn-ea"/>
                <a:cs typeface="Cordia New" panose="020B0304020202020204" pitchFamily="34" charset="-34"/>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Cordia New" panose="020B0304020202020204" pitchFamily="34" charset="-34"/>
                <a:ea typeface="+mn-ea"/>
                <a:cs typeface="Cordia New" panose="020B0304020202020204" pitchFamily="34" charset="-34"/>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Cordia New" panose="020B0304020202020204" pitchFamily="34" charset="-34"/>
                <a:ea typeface="+mn-ea"/>
                <a:cs typeface="Cordia New" panose="020B0304020202020204" pitchFamily="34" charset="-34"/>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Cordia New" panose="020B0304020202020204" pitchFamily="34" charset="-34"/>
                <a:ea typeface="+mn-ea"/>
                <a:cs typeface="Cordia New" panose="020B0304020202020204" pitchFamily="34" charset="-34"/>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Cordia New" panose="020B0304020202020204" pitchFamily="34" charset="-34"/>
                <a:ea typeface="+mn-ea"/>
                <a:cs typeface="Cordia New" panose="020B0304020202020204" pitchFamily="34" charset="-34"/>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fr-CA" sz="1600" dirty="0">
                <a:solidFill>
                  <a:schemeClr val="accent1"/>
                </a:solidFill>
                <a:latin typeface="Arial" panose="020B0604020202020204" pitchFamily="34" charset="0"/>
                <a:ea typeface="Times New Roman" panose="02020603050405020304" pitchFamily="18" charset="0"/>
                <a:cs typeface="Arial" panose="020B0604020202020204" pitchFamily="34" charset="0"/>
              </a:rPr>
              <a:t>Numéro du contrat : 24062-20-377</a:t>
            </a:r>
          </a:p>
          <a:p>
            <a:r>
              <a:rPr lang="fr-CA" sz="1600" dirty="0">
                <a:solidFill>
                  <a:schemeClr val="accent1"/>
                </a:solidFill>
                <a:latin typeface="Arial" panose="020B0604020202020204" pitchFamily="34" charset="0"/>
                <a:ea typeface="Times New Roman" panose="02020603050405020304" pitchFamily="18" charset="0"/>
                <a:cs typeface="Arial" panose="020B0604020202020204" pitchFamily="34" charset="0"/>
              </a:rPr>
              <a:t>Date du contrat initial : le 22 juillet 2019</a:t>
            </a:r>
          </a:p>
        </p:txBody>
      </p:sp>
      <p:sp>
        <p:nvSpPr>
          <p:cNvPr id="3" name="TextBox 2">
            <a:extLst>
              <a:ext uri="{FF2B5EF4-FFF2-40B4-BE49-F238E27FC236}">
                <a16:creationId xmlns:a16="http://schemas.microsoft.com/office/drawing/2014/main" id="{84250812-3F49-4B41-A501-B797E9DBC452}"/>
              </a:ext>
            </a:extLst>
          </p:cNvPr>
          <p:cNvSpPr txBox="1"/>
          <p:nvPr>
            <p:custDataLst>
              <p:tags r:id="rId4"/>
            </p:custDataLst>
          </p:nvPr>
        </p:nvSpPr>
        <p:spPr>
          <a:xfrm>
            <a:off x="6301625" y="4402720"/>
            <a:ext cx="5487922" cy="1384995"/>
          </a:xfrm>
          <a:prstGeom prst="rect">
            <a:avLst/>
          </a:prstGeom>
          <a:noFill/>
        </p:spPr>
        <p:txBody>
          <a:bodyPr wrap="square" rtlCol="0">
            <a:spAutoFit/>
          </a:bodyPr>
          <a:lstStyle/>
          <a:p>
            <a:r>
              <a:rPr lang="fr-CA" sz="1400" dirty="0">
                <a:solidFill>
                  <a:srgbClr val="4F2684"/>
                </a:solidFill>
                <a:latin typeface="Arial" panose="020B0604020202020204" pitchFamily="34" charset="0"/>
                <a:cs typeface="Arial" panose="020B0604020202020204" pitchFamily="34" charset="0"/>
              </a:rPr>
              <a:t>Le Bureau de l’accessibilité au sein de la fonction publique s’est efforcé de veiller à ce que ce document soit accessible. D’autres formats sont disponibles ou peuvent être fournis sur demande. Pour obtenir un autre format ou pour formuler des commentaires sur l’accessibilité du présent document, envoyez un courriel à l’adresse </a:t>
            </a:r>
            <a:r>
              <a:rPr lang="fr-CA" sz="1400" dirty="0">
                <a:solidFill>
                  <a:srgbClr val="4F2684"/>
                </a:solidFill>
                <a:latin typeface="Arial" panose="020B0604020202020204" pitchFamily="34" charset="0"/>
                <a:cs typeface="Arial" panose="020B0604020202020204" pitchFamily="34" charset="0"/>
                <a:hlinkClick r:id="rId8"/>
              </a:rPr>
              <a:t>accessibility.accessibilite@tbs-sct.gc.ca</a:t>
            </a:r>
            <a:r>
              <a:rPr lang="fr-CA" sz="1400" dirty="0">
                <a:solidFill>
                  <a:srgbClr val="4F2684"/>
                </a:solidFill>
                <a:latin typeface="Arial" panose="020B0604020202020204" pitchFamily="34" charset="0"/>
                <a:cs typeface="Arial" panose="020B0604020202020204" pitchFamily="34" charset="0"/>
              </a:rPr>
              <a:t>.</a:t>
            </a:r>
            <a:endParaRPr lang="fr-CA" sz="1400" dirty="0">
              <a:solidFill>
                <a:srgbClr val="4F2684"/>
              </a:solidFill>
              <a:latin typeface="Arial" panose="020B0604020202020204" pitchFamily="34" charset="0"/>
              <a:ea typeface="Calibri" panose="020F0502020204030204" pitchFamily="34" charset="0"/>
              <a:cs typeface="Arial" panose="020B0604020202020204" pitchFamily="34" charset="0"/>
            </a:endParaRPr>
          </a:p>
        </p:txBody>
      </p:sp>
      <p:sp>
        <p:nvSpPr>
          <p:cNvPr id="10" name="TextBox 9">
            <a:extLst>
              <a:ext uri="{FF2B5EF4-FFF2-40B4-BE49-F238E27FC236}">
                <a16:creationId xmlns:a16="http://schemas.microsoft.com/office/drawing/2014/main" id="{4E085507-D20C-452A-B732-34BBC0DCABEB}"/>
              </a:ext>
            </a:extLst>
          </p:cNvPr>
          <p:cNvSpPr txBox="1"/>
          <p:nvPr>
            <p:custDataLst>
              <p:tags r:id="rId5"/>
            </p:custDataLst>
          </p:nvPr>
        </p:nvSpPr>
        <p:spPr>
          <a:xfrm>
            <a:off x="6676521" y="6134100"/>
            <a:ext cx="5736590" cy="707886"/>
          </a:xfrm>
          <a:prstGeom prst="rect">
            <a:avLst/>
          </a:prstGeom>
          <a:noFill/>
        </p:spPr>
        <p:txBody>
          <a:bodyPr wrap="square" rtlCol="0">
            <a:spAutoFit/>
          </a:bodyPr>
          <a:lstStyle/>
          <a:p>
            <a:r>
              <a:rPr lang="fr-CA" sz="4000" dirty="0">
                <a:solidFill>
                  <a:schemeClr val="accent1"/>
                </a:solidFill>
                <a:latin typeface="Arial" panose="020B0604020202020204" pitchFamily="34" charset="0"/>
                <a:cs typeface="Arial" panose="020B0604020202020204" pitchFamily="34" charset="0"/>
              </a:rPr>
              <a:t>Environics Research</a:t>
            </a:r>
          </a:p>
        </p:txBody>
      </p:sp>
    </p:spTree>
    <p:extLst>
      <p:ext uri="{BB962C8B-B14F-4D97-AF65-F5344CB8AC3E}">
        <p14:creationId xmlns:p14="http://schemas.microsoft.com/office/powerpoint/2010/main" val="3617385807"/>
      </p:ext>
    </p:extLst>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D6918E5D-ECAF-4E62-9259-9B35A5D91387}"/>
              </a:ext>
            </a:extLst>
          </p:cNvPr>
          <p:cNvSpPr txBox="1"/>
          <p:nvPr>
            <p:custDataLst>
              <p:tags r:id="rId1"/>
            </p:custDataLst>
          </p:nvPr>
        </p:nvSpPr>
        <p:spPr>
          <a:xfrm>
            <a:off x="266874" y="-762074"/>
            <a:ext cx="11526753" cy="646331"/>
          </a:xfrm>
          <a:prstGeom prst="rect">
            <a:avLst/>
          </a:prstGeom>
          <a:noFill/>
        </p:spPr>
        <p:txBody>
          <a:bodyPr wrap="square" rtlCol="0">
            <a:spAutoFit/>
          </a:bodyPr>
          <a:lstStyle/>
          <a:p>
            <a:r>
              <a:rPr lang="fr-CA" dirty="0">
                <a:latin typeface="Arial" panose="020B0604020202020204" pitchFamily="34" charset="0"/>
                <a:cs typeface="Arial" panose="020B0604020202020204" pitchFamily="34" charset="0"/>
              </a:rPr>
              <a:t>Description de la diapositive : Une diapositive qui présente un graphique montrant les experts fonctionnels impliqués dans les demandes liée à un handicap.</a:t>
            </a:r>
          </a:p>
        </p:txBody>
      </p:sp>
      <p:sp>
        <p:nvSpPr>
          <p:cNvPr id="10" name="Title 1">
            <a:extLst>
              <a:ext uri="{FF2B5EF4-FFF2-40B4-BE49-F238E27FC236}">
                <a16:creationId xmlns:a16="http://schemas.microsoft.com/office/drawing/2014/main" id="{F9165F89-9DBF-4C64-87B4-D5BE9D3DEA27}"/>
              </a:ext>
            </a:extLst>
          </p:cNvPr>
          <p:cNvSpPr>
            <a:spLocks noGrp="1"/>
          </p:cNvSpPr>
          <p:nvPr>
            <p:ph type="title"/>
            <p:custDataLst>
              <p:tags r:id="rId2"/>
            </p:custDataLst>
          </p:nvPr>
        </p:nvSpPr>
        <p:spPr>
          <a:xfrm>
            <a:off x="378917" y="266831"/>
            <a:ext cx="11147586" cy="812530"/>
          </a:xfrm>
        </p:spPr>
        <p:txBody>
          <a:bodyPr/>
          <a:lstStyle/>
          <a:p>
            <a:r>
              <a:rPr lang="fr-CA" dirty="0">
                <a:latin typeface="Arial" panose="020B0604020202020204" pitchFamily="34" charset="0"/>
                <a:cs typeface="Arial" panose="020B0604020202020204" pitchFamily="34" charset="0"/>
              </a:rPr>
              <a:t>De nombreux domaines fonctionnels peuvent participer au traitement d’une demande liée à un handicap</a:t>
            </a:r>
          </a:p>
        </p:txBody>
      </p:sp>
      <p:graphicFrame>
        <p:nvGraphicFramePr>
          <p:cNvPr id="15" name="Chart Placeholder 7" descr="Figure 8 : Domaines fonctionnels particpant au traitement d'une demande liée à un handicap.&#10;Description:  Un graphique à barres présentant les résultats. Résultats des employés : Superviseur immédiat de l’employé 87 %, La haute direction 37 %, Médecin ou spécialiste de l’extérieur de la fonction publique 31 %, Conseiller en ressources humaines 17 %, Conseiller en relations de travail 15 %, Représentant syndical 14 %, Gestion des installations 13 %, Conseiller en santé et sécurité au travail 11 %, Service des TI du ministère 9 %, Mon avocat personnel ou assistant 9 %, Conseiller en gestion des handicap 6 %, Services partagés Canada (Programme AATIA) 4 %, Médecin ou spécialiste de Santé Canada 4 %, Autre employé des services administratifs, ministériels ou d’adaptation 3 %. Résultats des superviseurs : Superviseur immédiat de l’employé / moi 90 %, La haute direction 51 %, Médecin ou spécialiste de l’extérieur de la fonction publique 40 %, Conseiller en ressources humaines 25 %, Conseiller en relations de travail 42 %, Représentant syndical 18 %, Gestion des installations 25 %, Conseiller en santé et sécurité au travail 23 %, Service des TI du ministère 16 %, Mon avocat personnel ou assistant, ou celui de l’employé 8 %, Conseiller en gestion des handicaps 14 %, Services partagés Canada (Programme AATIA) 7 %, Médecin ou spécialiste de Santé Canada 9 %, Autre employé des services administratifs, ministériels ou d’adaptation 2 %.">
            <a:extLst>
              <a:ext uri="{FF2B5EF4-FFF2-40B4-BE49-F238E27FC236}">
                <a16:creationId xmlns:a16="http://schemas.microsoft.com/office/drawing/2014/main" id="{0582F864-0B6B-413E-9E5D-DC73AC1908B8}"/>
              </a:ext>
            </a:extLst>
          </p:cNvPr>
          <p:cNvGraphicFramePr>
            <a:graphicFrameLocks/>
          </p:cNvGraphicFramePr>
          <p:nvPr>
            <p:custDataLst>
              <p:tags r:id="rId3"/>
            </p:custDataLst>
            <p:extLst>
              <p:ext uri="{D42A27DB-BD31-4B8C-83A1-F6EECF244321}">
                <p14:modId xmlns:p14="http://schemas.microsoft.com/office/powerpoint/2010/main" val="434484454"/>
              </p:ext>
            </p:extLst>
          </p:nvPr>
        </p:nvGraphicFramePr>
        <p:xfrm>
          <a:off x="146004" y="1004463"/>
          <a:ext cx="11768487" cy="4869961"/>
        </p:xfrm>
        <a:graphic>
          <a:graphicData uri="http://schemas.openxmlformats.org/drawingml/2006/chart">
            <c:chart xmlns:c="http://schemas.openxmlformats.org/drawingml/2006/chart" xmlns:r="http://schemas.openxmlformats.org/officeDocument/2006/relationships" r:id="rId8"/>
          </a:graphicData>
        </a:graphic>
      </p:graphicFrame>
      <p:sp>
        <p:nvSpPr>
          <p:cNvPr id="8" name="Rectangle 7" descr="Figure 8 : Un graphique à barres des résultats. Résultats relatifs aux employés : Superviseur immédiat de l’employé 87 %, La haute direction  37 %, Médecin ou spécialiste de l’extérieur de la fonction publique 31 %, Conseiller en ressources humaines 17 %, Conseiller en relations de travail 15 %, Représentant syndical 14 %, Gestion des installations 13 %, Conseiller en santé et sécurité au travail 11 %, Service des TI du ministère 9 %, Mon avocat personnel ou assistant 9 %, Conseiller en gestion des handicaps 6 %, Services partagés Canada (Programme AATIA) 4%, Médecin ou spécialiste de Santé Canada 4 %, Autre employé des services administratifs, ministériels ou d’adaptation 3 %. Résultats relatifs aux superviseurs : Superviseur immédiat de l’employé/moi 90 %, La haute direction 51 %, Médecin ou spécialiste de l’extérieur de la fonction publique 40 %, Conseiller en ressources humaines 25 %, Conseiller en relations de travail 42 %, Représentant syndical 18 %, Gestion des installation 25 %, Conseiller en santé et sécurité au travail 23 %, Service des TI du ministère 16 %, Mon avocat personnel ou assistant, ou celui de l’employé 8 %, Conseiller en gestion des handicaps 14 %, Services partagés Canada (Programme AATIA) 7 %, Médecin ou spécialiste de Santé Canada 9 %, Autre employé des services administratifs, ministériels ou d’adaptation 2%">
            <a:extLst>
              <a:ext uri="{FF2B5EF4-FFF2-40B4-BE49-F238E27FC236}">
                <a16:creationId xmlns:a16="http://schemas.microsoft.com/office/drawing/2014/main" id="{EA6A370A-E0B6-4E9E-AF43-F3D4F9863701}"/>
              </a:ext>
            </a:extLst>
          </p:cNvPr>
          <p:cNvSpPr/>
          <p:nvPr>
            <p:custDataLst>
              <p:tags r:id="rId4"/>
            </p:custDataLst>
          </p:nvPr>
        </p:nvSpPr>
        <p:spPr>
          <a:xfrm>
            <a:off x="378914" y="6139685"/>
            <a:ext cx="11302669" cy="430887"/>
          </a:xfrm>
          <a:prstGeom prst="rect">
            <a:avLst/>
          </a:prstGeom>
        </p:spPr>
        <p:txBody>
          <a:bodyPr wrap="square">
            <a:spAutoFit/>
          </a:bodyPr>
          <a:lstStyle/>
          <a:p>
            <a:pPr>
              <a:defRPr/>
            </a:pPr>
            <a:r>
              <a:rPr lang="fr-FR" sz="1100" dirty="0">
                <a:solidFill>
                  <a:srgbClr val="4F2684"/>
                </a:solidFill>
                <a:latin typeface="Arial" panose="020B0604020202020204" pitchFamily="34" charset="0"/>
                <a:cs typeface="Arial" panose="020B0604020202020204" pitchFamily="34" charset="0"/>
              </a:rPr>
              <a:t>Q13 et Q40. Pour autant que vous sachiez, qui a participé à la gestion de la demande de mesure d’adaptation de votre employé / de votre demande de mesure d’adaptation?</a:t>
            </a:r>
            <a:r>
              <a:rPr lang="en-US" sz="1100" dirty="0">
                <a:solidFill>
                  <a:srgbClr val="4F2684"/>
                </a:solidFill>
                <a:latin typeface="Arial" panose="020B0604020202020204" pitchFamily="34" charset="0"/>
                <a:cs typeface="Arial" panose="020B0604020202020204" pitchFamily="34" charset="0"/>
              </a:rPr>
              <a:t> </a:t>
            </a:r>
            <a:r>
              <a:rPr lang="fr-CA" sz="1100" dirty="0">
                <a:solidFill>
                  <a:schemeClr val="accent1"/>
                </a:solidFill>
                <a:latin typeface="Arial" panose="020B0604020202020204" pitchFamily="34" charset="0"/>
                <a:cs typeface="Arial" panose="020B0604020202020204" pitchFamily="34" charset="0"/>
              </a:rPr>
              <a:t>(Inclut les demandes de mesures d’adaptation liées à un handicap seulement : superviseurs n = 1 753; employés n = 3 247)</a:t>
            </a:r>
            <a:endParaRPr kumimoji="0" lang="en-US" sz="1100" b="0" i="0" u="none" strike="noStrike" kern="1200" cap="none" spc="0" normalizeH="0" baseline="0" noProof="0" dirty="0">
              <a:ln>
                <a:noFill/>
              </a:ln>
              <a:solidFill>
                <a:srgbClr val="4F2684"/>
              </a:solidFill>
              <a:effectLst/>
              <a:uLnTx/>
              <a:uFillTx/>
              <a:latin typeface="Arial" panose="020B0604020202020204" pitchFamily="34" charset="0"/>
              <a:ea typeface="+mn-ea"/>
              <a:cs typeface="Arial" panose="020B0604020202020204" pitchFamily="34" charset="0"/>
            </a:endParaRPr>
          </a:p>
        </p:txBody>
      </p:sp>
      <p:sp>
        <p:nvSpPr>
          <p:cNvPr id="6" name="Slide Number Placeholder 2">
            <a:extLst>
              <a:ext uri="{FF2B5EF4-FFF2-40B4-BE49-F238E27FC236}">
                <a16:creationId xmlns:a16="http://schemas.microsoft.com/office/drawing/2014/main" id="{28EF30CA-3638-4A0C-9789-936034CD1642}"/>
              </a:ext>
            </a:extLst>
          </p:cNvPr>
          <p:cNvSpPr txBox="1">
            <a:spLocks/>
          </p:cNvSpPr>
          <p:nvPr>
            <p:custDataLst>
              <p:tags r:id="rId5"/>
            </p:custDataLst>
          </p:nvPr>
        </p:nvSpPr>
        <p:spPr>
          <a:xfrm>
            <a:off x="9349946" y="6470708"/>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1800" kern="1200">
                <a:solidFill>
                  <a:schemeClr val="bg1"/>
                </a:solidFill>
                <a:latin typeface="Cordia New" panose="020B0304020202020204" pitchFamily="34" charset="-34"/>
                <a:ea typeface="+mn-ea"/>
                <a:cs typeface="Cordia New" panose="020B0304020202020204" pitchFamily="34" charset="-34"/>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r" defTabSz="914400" rtl="0" eaLnBrk="1" fontAlgn="auto" latinLnBrk="0" hangingPunct="1">
              <a:lnSpc>
                <a:spcPct val="100000"/>
              </a:lnSpc>
              <a:spcBef>
                <a:spcPts val="0"/>
              </a:spcBef>
              <a:spcAft>
                <a:spcPts val="0"/>
              </a:spcAft>
              <a:buClrTx/>
              <a:buSzTx/>
              <a:buFontTx/>
              <a:buNone/>
              <a:tabLst/>
              <a:defRPr/>
            </a:pPr>
            <a:fld id="{227929AD-272B-2940-8998-9A3EA3187C9C}" type="slidenum">
              <a:rPr kumimoji="0" lang="en-US" sz="1400" b="1" i="0" u="none" strike="noStrike" kern="1200" cap="none" spc="0" normalizeH="0" baseline="0" noProof="0" smtClean="0">
                <a:ln>
                  <a:noFill/>
                </a:ln>
                <a:solidFill>
                  <a:prstClr val="black"/>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US" sz="14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162122822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D6918E5D-ECAF-4E62-9259-9B35A5D91387}"/>
              </a:ext>
            </a:extLst>
          </p:cNvPr>
          <p:cNvSpPr txBox="1"/>
          <p:nvPr>
            <p:custDataLst>
              <p:tags r:id="rId1"/>
            </p:custDataLst>
          </p:nvPr>
        </p:nvSpPr>
        <p:spPr>
          <a:xfrm>
            <a:off x="1316075" y="-567325"/>
            <a:ext cx="10591209" cy="523220"/>
          </a:xfrm>
          <a:prstGeom prst="rect">
            <a:avLst/>
          </a:prstGeom>
          <a:noFill/>
        </p:spPr>
        <p:txBody>
          <a:bodyPr wrap="square" rtlCol="0">
            <a:spAutoFit/>
          </a:bodyPr>
          <a:lstStyle/>
          <a:p>
            <a:r>
              <a:rPr lang="fr-CA" sz="1400" dirty="0">
                <a:latin typeface="Arial" panose="020B0604020202020204" pitchFamily="34" charset="0"/>
                <a:cs typeface="Arial" panose="020B0604020202020204" pitchFamily="34" charset="0"/>
              </a:rPr>
              <a:t>Description de la diapositive : Une diapositive qui présente un graphique montrant les délais avant l’application des mesures d’adaptation et un tableau qui expose les motifs expliquant ces derniers</a:t>
            </a:r>
          </a:p>
        </p:txBody>
      </p:sp>
      <p:sp>
        <p:nvSpPr>
          <p:cNvPr id="2" name="Title 1"/>
          <p:cNvSpPr>
            <a:spLocks noGrp="1"/>
          </p:cNvSpPr>
          <p:nvPr>
            <p:ph type="title"/>
            <p:custDataLst>
              <p:tags r:id="rId2"/>
            </p:custDataLst>
          </p:nvPr>
        </p:nvSpPr>
        <p:spPr>
          <a:xfrm>
            <a:off x="384506" y="187043"/>
            <a:ext cx="10591209" cy="701731"/>
          </a:xfrm>
        </p:spPr>
        <p:txBody>
          <a:bodyPr/>
          <a:lstStyle/>
          <a:p>
            <a:r>
              <a:rPr lang="fr-CA" sz="2400" dirty="0">
                <a:latin typeface="Arial" panose="020B0604020202020204" pitchFamily="34" charset="0"/>
                <a:cs typeface="Arial" panose="020B0604020202020204" pitchFamily="34" charset="0"/>
              </a:rPr>
              <a:t>On observe un écart de perception en ce qui concerne la mise en œuvre des mesures d’adaptation et les motifs des retards</a:t>
            </a:r>
          </a:p>
        </p:txBody>
      </p:sp>
      <p:graphicFrame>
        <p:nvGraphicFramePr>
          <p:cNvPr id="15" name="Chart Placeholder 7" descr="Figure 9 : Délais avant la mise en place des mesures d’adaptation.&#10;Description : Un graphique à barres présentant les résultats relatifs aux demandes des employés et des superviseurs&#10;Employés : &#10;Moins de 2 semaines : 30 %&#10;De 2 semaines à moins de 2 mois : 30 %&#10;De 2 mois à moins de 6 mois : 14 %&#10;6 mois ou plus : 9 %&#10;La mesure d’adaptation est en place, mais elle ne fonctionne pas adéquatement : 9 %&#10;La mesure d’adaptation n’est pas encore en place, mais elle a été approuvée : 9 %&#10;Superviseurs :&#10;Moins de 2 semaines : 34 %&#10;De 2 semaines à moins de 2 mois : 40 %&#10;De 2 mois à moins de 6 mois : 14 %&#10;6 mois ou plus : 5 %&#10;La mesure d’adaptation est en place, mais elle ne fonctionne pas adéquatement : 3 %&#10;La mesure d’adaptation n’est pas encore en place, mais elle a été approuvée : 4 %.">
            <a:extLst>
              <a:ext uri="{FF2B5EF4-FFF2-40B4-BE49-F238E27FC236}">
                <a16:creationId xmlns:a16="http://schemas.microsoft.com/office/drawing/2014/main" id="{0582F864-0B6B-413E-9E5D-DC73AC1908B8}"/>
              </a:ext>
            </a:extLst>
          </p:cNvPr>
          <p:cNvGraphicFramePr/>
          <p:nvPr>
            <p:custDataLst>
              <p:tags r:id="rId3"/>
            </p:custDataLst>
            <p:extLst>
              <p:ext uri="{D42A27DB-BD31-4B8C-83A1-F6EECF244321}">
                <p14:modId xmlns:p14="http://schemas.microsoft.com/office/powerpoint/2010/main" val="815139788"/>
              </p:ext>
            </p:extLst>
          </p:nvPr>
        </p:nvGraphicFramePr>
        <p:xfrm>
          <a:off x="125974" y="1108940"/>
          <a:ext cx="6396549" cy="4467244"/>
        </p:xfrm>
        <a:graphic>
          <a:graphicData uri="http://schemas.openxmlformats.org/drawingml/2006/chart">
            <c:chart xmlns:c="http://schemas.openxmlformats.org/drawingml/2006/chart" xmlns:r="http://schemas.openxmlformats.org/officeDocument/2006/relationships" r:id="rId9"/>
          </a:graphicData>
        </a:graphic>
      </p:graphicFrame>
      <p:graphicFrame>
        <p:nvGraphicFramePr>
          <p:cNvPr id="12" name="Table 3" descr="Tableau 3 : Motif des retards dans la mise en place des mesures d’adaptation.&#10;Description : Liste des motifs relatifs aux demandes des employés et des superviseurs.">
            <a:extLst>
              <a:ext uri="{FF2B5EF4-FFF2-40B4-BE49-F238E27FC236}">
                <a16:creationId xmlns:a16="http://schemas.microsoft.com/office/drawing/2014/main" id="{6EBF88E7-8AA6-432C-89F6-73AB8B2B0421}"/>
              </a:ext>
            </a:extLst>
          </p:cNvPr>
          <p:cNvGraphicFramePr>
            <a:graphicFrameLocks noGrp="1"/>
          </p:cNvGraphicFramePr>
          <p:nvPr>
            <p:custDataLst>
              <p:tags r:id="rId4"/>
            </p:custDataLst>
            <p:extLst>
              <p:ext uri="{D42A27DB-BD31-4B8C-83A1-F6EECF244321}">
                <p14:modId xmlns:p14="http://schemas.microsoft.com/office/powerpoint/2010/main" val="140132440"/>
              </p:ext>
            </p:extLst>
          </p:nvPr>
        </p:nvGraphicFramePr>
        <p:xfrm>
          <a:off x="4705349" y="1079101"/>
          <a:ext cx="7303527" cy="4268400"/>
        </p:xfrm>
        <a:graphic>
          <a:graphicData uri="http://schemas.openxmlformats.org/drawingml/2006/table">
            <a:tbl>
              <a:tblPr firstRow="1" bandRow="1">
                <a:tableStyleId>{5C22544A-7EE6-4342-B048-85BDC9FD1C3A}</a:tableStyleId>
              </a:tblPr>
              <a:tblGrid>
                <a:gridCol w="4568393">
                  <a:extLst>
                    <a:ext uri="{9D8B030D-6E8A-4147-A177-3AD203B41FA5}">
                      <a16:colId xmlns:a16="http://schemas.microsoft.com/office/drawing/2014/main" val="4123964084"/>
                    </a:ext>
                  </a:extLst>
                </a:gridCol>
                <a:gridCol w="1189879">
                  <a:extLst>
                    <a:ext uri="{9D8B030D-6E8A-4147-A177-3AD203B41FA5}">
                      <a16:colId xmlns:a16="http://schemas.microsoft.com/office/drawing/2014/main" val="2013963918"/>
                    </a:ext>
                  </a:extLst>
                </a:gridCol>
                <a:gridCol w="1545255">
                  <a:extLst>
                    <a:ext uri="{9D8B030D-6E8A-4147-A177-3AD203B41FA5}">
                      <a16:colId xmlns:a16="http://schemas.microsoft.com/office/drawing/2014/main" val="4202011676"/>
                    </a:ext>
                  </a:extLst>
                </a:gridCol>
              </a:tblGrid>
              <a:tr h="431643">
                <a:tc>
                  <a:txBody>
                    <a:bodyPr/>
                    <a:lstStyle/>
                    <a:p>
                      <a:pPr algn="l"/>
                      <a:r>
                        <a:rPr lang="fr-CA" sz="1500" noProof="0" dirty="0">
                          <a:solidFill>
                            <a:schemeClr val="accent1"/>
                          </a:solidFill>
                          <a:latin typeface="Arial" panose="020B0604020202020204" pitchFamily="34" charset="0"/>
                          <a:cs typeface="Arial" panose="020B0604020202020204" pitchFamily="34" charset="0"/>
                        </a:rPr>
                        <a:t>Motif des retards dans la mise en œuvre</a:t>
                      </a:r>
                      <a:r>
                        <a:rPr lang="fr-CA" sz="1500" baseline="0" noProof="0" dirty="0">
                          <a:solidFill>
                            <a:schemeClr val="accent1"/>
                          </a:solidFill>
                          <a:latin typeface="Arial" panose="020B0604020202020204" pitchFamily="34" charset="0"/>
                          <a:cs typeface="Arial" panose="020B0604020202020204" pitchFamily="34" charset="0"/>
                        </a:rPr>
                        <a:t> </a:t>
                      </a:r>
                      <a:r>
                        <a:rPr lang="fr-CA" sz="1500" noProof="0" dirty="0">
                          <a:solidFill>
                            <a:schemeClr val="accent1"/>
                          </a:solidFill>
                          <a:latin typeface="Arial" panose="020B0604020202020204" pitchFamily="34" charset="0"/>
                          <a:cs typeface="Arial" panose="020B0604020202020204" pitchFamily="34" charset="0"/>
                        </a:rPr>
                        <a:t>des mesures d’adaptation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ct val="0"/>
                        </a:spcBef>
                        <a:spcAft>
                          <a:spcPct val="0"/>
                        </a:spcAft>
                        <a:buClrTx/>
                        <a:buSzTx/>
                        <a:buFontTx/>
                        <a:buNone/>
                        <a:defRPr/>
                      </a:pPr>
                      <a:r>
                        <a:rPr lang="fr-CA" sz="1500" b="1" noProof="0" dirty="0">
                          <a:solidFill>
                            <a:schemeClr val="accent1"/>
                          </a:solidFill>
                          <a:latin typeface="Arial" panose="020B0604020202020204" pitchFamily="34" charset="0"/>
                          <a:cs typeface="Arial" panose="020B0604020202020204" pitchFamily="34" charset="0"/>
                        </a:rPr>
                        <a:t>Employés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ct val="0"/>
                        </a:spcBef>
                        <a:spcAft>
                          <a:spcPct val="0"/>
                        </a:spcAft>
                        <a:buClrTx/>
                        <a:buSzTx/>
                        <a:buFontTx/>
                        <a:buNone/>
                        <a:defRPr/>
                      </a:pPr>
                      <a:r>
                        <a:rPr lang="fr-CA" sz="1500" b="1" noProof="0" dirty="0">
                          <a:solidFill>
                            <a:schemeClr val="accent1"/>
                          </a:solidFill>
                          <a:latin typeface="Arial" panose="020B0604020202020204" pitchFamily="34" charset="0"/>
                          <a:cs typeface="Arial" panose="020B0604020202020204" pitchFamily="34" charset="0"/>
                        </a:rPr>
                        <a:t>Superviseurs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906643114"/>
                  </a:ext>
                </a:extLst>
              </a:tr>
              <a:tr h="358440">
                <a:tc>
                  <a:txBody>
                    <a:bodyPr/>
                    <a:lstStyle/>
                    <a:p>
                      <a:pPr marL="0" marR="0">
                        <a:spcBef>
                          <a:spcPct val="0"/>
                        </a:spcBef>
                        <a:spcAft>
                          <a:spcPts val="510"/>
                        </a:spcAft>
                      </a:pPr>
                      <a:r>
                        <a:rPr lang="fr-CA" sz="1500" noProof="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Livraison retardée des produits ou services requis</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spcBef>
                          <a:spcPct val="0"/>
                        </a:spcBef>
                        <a:spcAft>
                          <a:spcPts val="510"/>
                        </a:spcAft>
                      </a:pPr>
                      <a:r>
                        <a:rPr lang="fr-CA" sz="1500" noProof="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28 %</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spcBef>
                          <a:spcPct val="0"/>
                        </a:spcBef>
                        <a:spcAft>
                          <a:spcPts val="510"/>
                        </a:spcAft>
                      </a:pPr>
                      <a:r>
                        <a:rPr lang="fr-CA" sz="1500" noProof="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42 %</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904262245"/>
                  </a:ext>
                </a:extLst>
              </a:tr>
              <a:tr h="358440">
                <a:tc>
                  <a:txBody>
                    <a:bodyPr/>
                    <a:lstStyle/>
                    <a:p>
                      <a:pPr marL="0" marR="0">
                        <a:spcBef>
                          <a:spcPct val="0"/>
                        </a:spcBef>
                        <a:spcAft>
                          <a:spcPts val="510"/>
                        </a:spcAft>
                      </a:pPr>
                      <a:r>
                        <a:rPr lang="fr-CA" sz="1500" noProof="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Installation initiale retardée des produits ou services requis</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spcBef>
                          <a:spcPct val="0"/>
                        </a:spcBef>
                        <a:spcAft>
                          <a:spcPts val="510"/>
                        </a:spcAft>
                      </a:pPr>
                      <a:r>
                        <a:rPr lang="fr-CA" sz="1500" noProof="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17 %</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spcBef>
                          <a:spcPct val="0"/>
                        </a:spcBef>
                        <a:spcAft>
                          <a:spcPts val="510"/>
                        </a:spcAft>
                      </a:pPr>
                      <a:r>
                        <a:rPr lang="fr-CA" sz="1500" noProof="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27 %</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384295089"/>
                  </a:ext>
                </a:extLst>
              </a:tr>
              <a:tr h="358440">
                <a:tc>
                  <a:txBody>
                    <a:bodyPr/>
                    <a:lstStyle/>
                    <a:p>
                      <a:pPr marL="0" marR="0">
                        <a:spcBef>
                          <a:spcPct val="0"/>
                        </a:spcBef>
                        <a:spcAft>
                          <a:spcPts val="510"/>
                        </a:spcAft>
                      </a:pPr>
                      <a:r>
                        <a:rPr lang="fr-CA" sz="1500" noProof="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Plusieurs demandes en attente, bureaucratie ou retards en matière d’approvisionnement</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spcBef>
                          <a:spcPct val="0"/>
                        </a:spcBef>
                        <a:spcAft>
                          <a:spcPts val="510"/>
                        </a:spcAft>
                      </a:pPr>
                      <a:r>
                        <a:rPr lang="fr-CA" sz="1500" noProof="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15 %</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spcBef>
                          <a:spcPct val="0"/>
                        </a:spcBef>
                        <a:spcAft>
                          <a:spcPts val="510"/>
                        </a:spcAft>
                      </a:pPr>
                      <a:r>
                        <a:rPr lang="fr-CA" sz="1500" noProof="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8 %</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301073242"/>
                  </a:ext>
                </a:extLst>
              </a:tr>
              <a:tr h="358440">
                <a:tc>
                  <a:txBody>
                    <a:bodyPr/>
                    <a:lstStyle/>
                    <a:p>
                      <a:pPr marL="0" marR="0">
                        <a:spcBef>
                          <a:spcPct val="0"/>
                        </a:spcBef>
                        <a:spcAft>
                          <a:spcPts val="510"/>
                        </a:spcAft>
                      </a:pPr>
                      <a:r>
                        <a:rPr lang="fr-CA" sz="1500" noProof="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Mauvaise compréhension des exigences par le fournisseur de services interne</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spcBef>
                          <a:spcPct val="0"/>
                        </a:spcBef>
                        <a:spcAft>
                          <a:spcPts val="510"/>
                        </a:spcAft>
                      </a:pPr>
                      <a:r>
                        <a:rPr lang="fr-CA" sz="1500" noProof="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12 %</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spcBef>
                          <a:spcPct val="0"/>
                        </a:spcBef>
                        <a:spcAft>
                          <a:spcPts val="510"/>
                        </a:spcAft>
                      </a:pPr>
                      <a:r>
                        <a:rPr lang="fr-CA" sz="1500" noProof="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17 %</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597200824"/>
                  </a:ext>
                </a:extLst>
              </a:tr>
              <a:tr h="358440">
                <a:tc>
                  <a:txBody>
                    <a:bodyPr/>
                    <a:lstStyle/>
                    <a:p>
                      <a:pPr marL="0" marR="0">
                        <a:spcBef>
                          <a:spcPct val="0"/>
                        </a:spcBef>
                        <a:spcAft>
                          <a:spcPts val="510"/>
                        </a:spcAft>
                      </a:pPr>
                      <a:r>
                        <a:rPr lang="fr-CA" sz="1500" noProof="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Retards de communication</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spcBef>
                          <a:spcPct val="0"/>
                        </a:spcBef>
                        <a:spcAft>
                          <a:spcPts val="510"/>
                        </a:spcAft>
                      </a:pPr>
                      <a:r>
                        <a:rPr lang="fr-CA" sz="1500" noProof="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10 %</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spcBef>
                          <a:spcPct val="0"/>
                        </a:spcBef>
                        <a:spcAft>
                          <a:spcPts val="510"/>
                        </a:spcAft>
                      </a:pPr>
                      <a:r>
                        <a:rPr lang="fr-CA" sz="1500" noProof="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3 %</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749904973"/>
                  </a:ext>
                </a:extLst>
              </a:tr>
              <a:tr h="358440">
                <a:tc>
                  <a:txBody>
                    <a:bodyPr/>
                    <a:lstStyle/>
                    <a:p>
                      <a:pPr marL="0" marR="0">
                        <a:spcBef>
                          <a:spcPct val="0"/>
                        </a:spcBef>
                        <a:spcAft>
                          <a:spcPts val="510"/>
                        </a:spcAft>
                      </a:pPr>
                      <a:r>
                        <a:rPr lang="fr-CA" sz="1500" noProof="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Manque de coopération de la gestion</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spcBef>
                          <a:spcPct val="0"/>
                        </a:spcBef>
                        <a:spcAft>
                          <a:spcPts val="510"/>
                        </a:spcAft>
                      </a:pPr>
                      <a:r>
                        <a:rPr lang="fr-CA" sz="1500" noProof="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10 %</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spcBef>
                          <a:spcPct val="0"/>
                        </a:spcBef>
                        <a:spcAft>
                          <a:spcPts val="510"/>
                        </a:spcAft>
                      </a:pPr>
                      <a:r>
                        <a:rPr lang="fr-CA" sz="1500" noProof="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2 %</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989892505"/>
                  </a:ext>
                </a:extLst>
              </a:tr>
              <a:tr h="358440">
                <a:tc>
                  <a:txBody>
                    <a:bodyPr/>
                    <a:lstStyle/>
                    <a:p>
                      <a:pPr marL="0" marR="0">
                        <a:spcBef>
                          <a:spcPct val="0"/>
                        </a:spcBef>
                        <a:spcAft>
                          <a:spcPts val="510"/>
                        </a:spcAft>
                      </a:pPr>
                      <a:r>
                        <a:rPr lang="fr-CA" sz="1500" noProof="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Retards dans l’obtention de renseignements auprès d’un médecin ou d’un spécialiste </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spcBef>
                          <a:spcPct val="0"/>
                        </a:spcBef>
                        <a:spcAft>
                          <a:spcPts val="510"/>
                        </a:spcAft>
                      </a:pPr>
                      <a:r>
                        <a:rPr lang="fr-CA" sz="1500" noProof="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8 %</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spcBef>
                          <a:spcPct val="0"/>
                        </a:spcBef>
                        <a:spcAft>
                          <a:spcPts val="510"/>
                        </a:spcAft>
                      </a:pPr>
                      <a:r>
                        <a:rPr lang="fr-CA" sz="1500" noProof="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23 %</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488344153"/>
                  </a:ext>
                </a:extLst>
              </a:tr>
              <a:tr h="358440">
                <a:tc>
                  <a:txBody>
                    <a:bodyPr/>
                    <a:lstStyle/>
                    <a:p>
                      <a:pPr marL="0" marR="0">
                        <a:spcBef>
                          <a:spcPct val="0"/>
                        </a:spcBef>
                        <a:spcAft>
                          <a:spcPts val="510"/>
                        </a:spcAft>
                      </a:pPr>
                      <a:r>
                        <a:rPr lang="fr-CA" sz="1500" noProof="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Problème d’installation ou de mise en place</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spcBef>
                          <a:spcPct val="0"/>
                        </a:spcBef>
                        <a:spcAft>
                          <a:spcPts val="510"/>
                        </a:spcAft>
                      </a:pPr>
                      <a:r>
                        <a:rPr lang="fr-CA" sz="1500" noProof="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8 %</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spcBef>
                          <a:spcPct val="0"/>
                        </a:spcBef>
                        <a:spcAft>
                          <a:spcPts val="510"/>
                        </a:spcAft>
                      </a:pPr>
                      <a:r>
                        <a:rPr lang="fr-CA" sz="1500" noProof="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12 %</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744614065"/>
                  </a:ext>
                </a:extLst>
              </a:tr>
              <a:tr h="358440">
                <a:tc>
                  <a:txBody>
                    <a:bodyPr/>
                    <a:lstStyle/>
                    <a:p>
                      <a:pPr marL="0" marR="0">
                        <a:spcBef>
                          <a:spcPct val="0"/>
                        </a:spcBef>
                        <a:spcAft>
                          <a:spcPts val="510"/>
                        </a:spcAft>
                      </a:pPr>
                      <a:r>
                        <a:rPr lang="fr-CA" sz="1500" noProof="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Incompatibilité de la mesure d’adaptation avec les systèmes en place </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spcBef>
                          <a:spcPct val="0"/>
                        </a:spcBef>
                        <a:spcAft>
                          <a:spcPts val="510"/>
                        </a:spcAft>
                      </a:pPr>
                      <a:r>
                        <a:rPr lang="fr-CA" sz="1500" noProof="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6 %</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spcBef>
                          <a:spcPct val="0"/>
                        </a:spcBef>
                        <a:spcAft>
                          <a:spcPts val="510"/>
                        </a:spcAft>
                      </a:pPr>
                      <a:r>
                        <a:rPr lang="fr-CA" sz="1500" noProof="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10 %</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085423518"/>
                  </a:ext>
                </a:extLst>
              </a:tr>
            </a:tbl>
          </a:graphicData>
        </a:graphic>
      </p:graphicFrame>
      <p:sp>
        <p:nvSpPr>
          <p:cNvPr id="8" name="Rectangle 7">
            <a:extLst>
              <a:ext uri="{FF2B5EF4-FFF2-40B4-BE49-F238E27FC236}">
                <a16:creationId xmlns:a16="http://schemas.microsoft.com/office/drawing/2014/main" id="{EA6A370A-E0B6-4E9E-AF43-F3D4F9863701}"/>
              </a:ext>
            </a:extLst>
          </p:cNvPr>
          <p:cNvSpPr/>
          <p:nvPr>
            <p:custDataLst>
              <p:tags r:id="rId5"/>
            </p:custDataLst>
          </p:nvPr>
        </p:nvSpPr>
        <p:spPr>
          <a:xfrm>
            <a:off x="266700" y="5554893"/>
            <a:ext cx="11431778" cy="1107996"/>
          </a:xfrm>
          <a:prstGeom prst="rect">
            <a:avLst/>
          </a:prstGeom>
        </p:spPr>
        <p:txBody>
          <a:bodyPr wrap="square">
            <a:spAutoFit/>
          </a:bodyPr>
          <a:lstStyle/>
          <a:p>
            <a:r>
              <a:rPr lang="fr-CA" sz="1100" dirty="0">
                <a:solidFill>
                  <a:schemeClr val="accent1"/>
                </a:solidFill>
                <a:latin typeface="Arial" panose="020B0604020202020204" pitchFamily="34" charset="0"/>
                <a:cs typeface="Arial" panose="020B0604020202020204" pitchFamily="34" charset="0"/>
              </a:rPr>
              <a:t>Q23 et Q50. Combien de temps a-t-il fallu pour mettre en place la mesure d’adaptation pour votre employé / votre mesure d’adaptation et s’assurer qu’elle fonctionnait adéquatement (y compris la formation connexe) après l’approbation de la demande? (Inclut les demandes de mesures d’adaptation liées à un handicap seulement : superviseurs n = 1 658; employés n = 2 679)</a:t>
            </a:r>
          </a:p>
          <a:p>
            <a:r>
              <a:rPr lang="fr-CA" sz="1100" dirty="0">
                <a:solidFill>
                  <a:schemeClr val="accent1"/>
                </a:solidFill>
                <a:latin typeface="Arial" panose="020B0604020202020204" pitchFamily="34" charset="0"/>
                <a:cs typeface="Arial" panose="020B0604020202020204" pitchFamily="34" charset="0"/>
              </a:rPr>
              <a:t>Q24 et Q51. Autant que vous sachiez, quelles étaient les raisons du retard, s’il a fallu (ou s’il faut) plus d’un mois avant que la mesure d’adaptation approuvée pour votre employé / votre mesure d’adaptation approuvée puisse être mise en œuvre de façon satisfaisante? (Inclut les demandes de mesures d’adaptation liées à un handicap seulement : superviseurs n = 645; employés n = 1 345)</a:t>
            </a:r>
          </a:p>
        </p:txBody>
      </p:sp>
      <p:sp>
        <p:nvSpPr>
          <p:cNvPr id="6" name="Slide Number Placeholder 2">
            <a:extLst>
              <a:ext uri="{FF2B5EF4-FFF2-40B4-BE49-F238E27FC236}">
                <a16:creationId xmlns:a16="http://schemas.microsoft.com/office/drawing/2014/main" id="{28EF30CA-3638-4A0C-9789-936034CD1642}"/>
              </a:ext>
            </a:extLst>
          </p:cNvPr>
          <p:cNvSpPr txBox="1"/>
          <p:nvPr>
            <p:custDataLst>
              <p:tags r:id="rId6"/>
            </p:custDataLst>
          </p:nvPr>
        </p:nvSpPr>
        <p:spPr>
          <a:xfrm>
            <a:off x="9349946" y="6470708"/>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1800" kern="1200">
                <a:solidFill>
                  <a:schemeClr val="bg1"/>
                </a:solidFill>
                <a:latin typeface="Cordia New" panose="020B0304020202020204" pitchFamily="34" charset="-34"/>
                <a:ea typeface="+mn-ea"/>
                <a:cs typeface="Cordia New" panose="020B0304020202020204" pitchFamily="34" charset="-34"/>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227929AD-272B-2940-8998-9A3EA3187C9C}" type="slidenum">
              <a:rPr lang="fr-CA" sz="1400" b="1" smtClean="0">
                <a:solidFill>
                  <a:schemeClr val="tx1"/>
                </a:solidFill>
                <a:latin typeface="Arial" panose="020B0604020202020204" pitchFamily="34" charset="0"/>
                <a:cs typeface="Arial" panose="020B0604020202020204" pitchFamily="34" charset="0"/>
              </a:rPr>
              <a:t>11</a:t>
            </a:fld>
            <a:endParaRPr lang="fr-CA" sz="1400" b="1"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65256158"/>
      </p:ext>
    </p:extLst>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BA28B8CE-82D8-4A2F-BB3A-923E615BF014}"/>
              </a:ext>
            </a:extLst>
          </p:cNvPr>
          <p:cNvSpPr txBox="1"/>
          <p:nvPr>
            <p:custDataLst>
              <p:tags r:id="rId1"/>
            </p:custDataLst>
          </p:nvPr>
        </p:nvSpPr>
        <p:spPr>
          <a:xfrm>
            <a:off x="131681" y="-615810"/>
            <a:ext cx="12268425" cy="523220"/>
          </a:xfrm>
          <a:prstGeom prst="rect">
            <a:avLst/>
          </a:prstGeom>
          <a:noFill/>
        </p:spPr>
        <p:txBody>
          <a:bodyPr wrap="square" rtlCol="0">
            <a:spAutoFit/>
          </a:bodyPr>
          <a:lstStyle/>
          <a:p>
            <a:r>
              <a:rPr lang="fr-CA" sz="1400" dirty="0">
                <a:latin typeface="Arial" panose="020B0604020202020204" pitchFamily="34" charset="0"/>
                <a:cs typeface="Arial" panose="020B0604020202020204" pitchFamily="34" charset="0"/>
              </a:rPr>
              <a:t>Description de la diapositive : Une diapositive qui présente deux tableaux montrant les sources et les raisons les plus courantes du rejet des demandes d’adaptation</a:t>
            </a:r>
          </a:p>
        </p:txBody>
      </p:sp>
      <p:graphicFrame>
        <p:nvGraphicFramePr>
          <p:cNvPr id="3" name="Table 4" descr="Tableau 4 : Sources les plus courantes du rejet des demandes d’adaptation.&#10;Description : Liste des sources relatives aux demandes des employés et des superviseurs.&#10;">
            <a:extLst>
              <a:ext uri="{FF2B5EF4-FFF2-40B4-BE49-F238E27FC236}">
                <a16:creationId xmlns:a16="http://schemas.microsoft.com/office/drawing/2014/main" id="{FAABEBB3-915F-4758-BFFD-0380AF04956E}"/>
              </a:ext>
            </a:extLst>
          </p:cNvPr>
          <p:cNvGraphicFramePr>
            <a:graphicFrameLocks noGrp="1"/>
          </p:cNvGraphicFramePr>
          <p:nvPr>
            <p:custDataLst>
              <p:tags r:id="rId2"/>
            </p:custDataLst>
            <p:extLst>
              <p:ext uri="{D42A27DB-BD31-4B8C-83A1-F6EECF244321}">
                <p14:modId xmlns:p14="http://schemas.microsoft.com/office/powerpoint/2010/main" val="3709643035"/>
              </p:ext>
            </p:extLst>
          </p:nvPr>
        </p:nvGraphicFramePr>
        <p:xfrm>
          <a:off x="2041148" y="990318"/>
          <a:ext cx="7485584" cy="2150735"/>
        </p:xfrm>
        <a:graphic>
          <a:graphicData uri="http://schemas.openxmlformats.org/drawingml/2006/table">
            <a:tbl>
              <a:tblPr firstRow="1" bandRow="1">
                <a:tableStyleId>{5C22544A-7EE6-4342-B048-85BDC9FD1C3A}</a:tableStyleId>
              </a:tblPr>
              <a:tblGrid>
                <a:gridCol w="4242270">
                  <a:extLst>
                    <a:ext uri="{9D8B030D-6E8A-4147-A177-3AD203B41FA5}">
                      <a16:colId xmlns:a16="http://schemas.microsoft.com/office/drawing/2014/main" val="1885620763"/>
                    </a:ext>
                  </a:extLst>
                </a:gridCol>
                <a:gridCol w="1472571">
                  <a:extLst>
                    <a:ext uri="{9D8B030D-6E8A-4147-A177-3AD203B41FA5}">
                      <a16:colId xmlns:a16="http://schemas.microsoft.com/office/drawing/2014/main" val="728183811"/>
                    </a:ext>
                  </a:extLst>
                </a:gridCol>
                <a:gridCol w="1770743">
                  <a:extLst>
                    <a:ext uri="{9D8B030D-6E8A-4147-A177-3AD203B41FA5}">
                      <a16:colId xmlns:a16="http://schemas.microsoft.com/office/drawing/2014/main" val="1239658197"/>
                    </a:ext>
                  </a:extLst>
                </a:gridCol>
              </a:tblGrid>
              <a:tr h="348623">
                <a:tc>
                  <a:txBody>
                    <a:bodyPr/>
                    <a:lstStyle/>
                    <a:p>
                      <a:pPr marL="0" marR="0" lvl="0" indent="0" algn="ctr" defTabSz="914400" rtl="0" eaLnBrk="1" fontAlgn="auto" latinLnBrk="0" hangingPunct="1">
                        <a:lnSpc>
                          <a:spcPct val="100000"/>
                        </a:lnSpc>
                        <a:spcBef>
                          <a:spcPct val="0"/>
                        </a:spcBef>
                        <a:spcAft>
                          <a:spcPct val="0"/>
                        </a:spcAft>
                        <a:buClrTx/>
                        <a:buSzTx/>
                        <a:buFontTx/>
                        <a:buNone/>
                        <a:defRPr/>
                      </a:pPr>
                      <a:r>
                        <a:rPr lang="fr-CA" sz="1600" noProof="0" dirty="0">
                          <a:solidFill>
                            <a:schemeClr val="accent1"/>
                          </a:solidFill>
                          <a:latin typeface="Arial" panose="020B0604020202020204" pitchFamily="34" charset="0"/>
                          <a:cs typeface="Arial" panose="020B0604020202020204" pitchFamily="34" charset="0"/>
                        </a:rPr>
                        <a:t>Sources les plus courantes du rejet des demandes de mesures d’adaptation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fr-CA" sz="1600" noProof="0" dirty="0">
                          <a:solidFill>
                            <a:schemeClr val="accent1"/>
                          </a:solidFill>
                          <a:latin typeface="Arial" panose="020B0604020202020204" pitchFamily="34" charset="0"/>
                          <a:cs typeface="Arial" panose="020B0604020202020204" pitchFamily="34" charset="0"/>
                        </a:rPr>
                        <a:t>Employés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fr-CA" sz="1600" noProof="0" dirty="0">
                          <a:solidFill>
                            <a:schemeClr val="accent1"/>
                          </a:solidFill>
                          <a:latin typeface="Arial" panose="020B0604020202020204" pitchFamily="34" charset="0"/>
                          <a:cs typeface="Arial" panose="020B0604020202020204" pitchFamily="34" charset="0"/>
                        </a:rPr>
                        <a:t>Superviseurs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615183804"/>
                  </a:ext>
                </a:extLst>
              </a:tr>
              <a:tr h="314323">
                <a:tc>
                  <a:txBody>
                    <a:bodyPr/>
                    <a:lstStyle/>
                    <a:p>
                      <a:pPr marL="0" marR="0" lvl="0" indent="0" algn="l" defTabSz="914400" rtl="0" eaLnBrk="1" fontAlgn="auto" latinLnBrk="0" hangingPunct="1">
                        <a:lnSpc>
                          <a:spcPct val="100000"/>
                        </a:lnSpc>
                        <a:spcBef>
                          <a:spcPct val="0"/>
                        </a:spcBef>
                        <a:spcAft>
                          <a:spcPct val="0"/>
                        </a:spcAft>
                        <a:buClrTx/>
                        <a:buSzTx/>
                        <a:buFontTx/>
                        <a:buNone/>
                        <a:defRPr/>
                      </a:pPr>
                      <a:r>
                        <a:rPr lang="fr-CA" sz="1400" b="0" kern="1200" noProof="0" dirty="0">
                          <a:solidFill>
                            <a:schemeClr val="tx1"/>
                          </a:solidFill>
                          <a:latin typeface="Arial" panose="020B0604020202020204" pitchFamily="34" charset="0"/>
                          <a:ea typeface="+mn-ea"/>
                          <a:cs typeface="Arial" panose="020B0604020202020204" pitchFamily="34" charset="0"/>
                        </a:rPr>
                        <a:t>Superviseur immédiat de l’employé</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spcBef>
                          <a:spcPct val="0"/>
                        </a:spcBef>
                        <a:spcAft>
                          <a:spcPts val="510"/>
                        </a:spcAft>
                      </a:pPr>
                      <a:r>
                        <a:rPr lang="fr-CA" sz="1400" noProof="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47 %</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spcBef>
                          <a:spcPct val="0"/>
                        </a:spcBef>
                        <a:spcAft>
                          <a:spcPts val="510"/>
                        </a:spcAft>
                      </a:pPr>
                      <a:r>
                        <a:rPr lang="fr-CA" sz="1400" noProof="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22 %</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164976947"/>
                  </a:ext>
                </a:extLst>
              </a:tr>
              <a:tr h="314323">
                <a:tc>
                  <a:txBody>
                    <a:bodyPr/>
                    <a:lstStyle/>
                    <a:p>
                      <a:pPr marL="0" marR="0" lvl="0" indent="0" algn="l" defTabSz="914400" rtl="0" eaLnBrk="1" fontAlgn="auto" latinLnBrk="0" hangingPunct="1">
                        <a:lnSpc>
                          <a:spcPct val="100000"/>
                        </a:lnSpc>
                        <a:spcBef>
                          <a:spcPct val="0"/>
                        </a:spcBef>
                        <a:spcAft>
                          <a:spcPct val="0"/>
                        </a:spcAft>
                        <a:buClrTx/>
                        <a:buSzTx/>
                        <a:buFontTx/>
                        <a:buNone/>
                        <a:defRPr/>
                      </a:pPr>
                      <a:r>
                        <a:rPr lang="fr-CA" sz="1400" b="0" kern="1200" noProof="0" dirty="0">
                          <a:solidFill>
                            <a:schemeClr val="tx1"/>
                          </a:solidFill>
                          <a:latin typeface="Arial" panose="020B0604020202020204" pitchFamily="34" charset="0"/>
                          <a:ea typeface="+mn-ea"/>
                          <a:cs typeface="Arial" panose="020B0604020202020204" pitchFamily="34" charset="0"/>
                        </a:rPr>
                        <a:t>Haute direction</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spcBef>
                          <a:spcPct val="0"/>
                        </a:spcBef>
                        <a:spcAft>
                          <a:spcPts val="510"/>
                        </a:spcAft>
                      </a:pPr>
                      <a:r>
                        <a:rPr lang="fr-CA" sz="1400" noProof="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36 %</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spcBef>
                          <a:spcPct val="0"/>
                        </a:spcBef>
                        <a:spcAft>
                          <a:spcPts val="510"/>
                        </a:spcAft>
                      </a:pPr>
                      <a:r>
                        <a:rPr lang="fr-CA" sz="1400" noProof="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53 %</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697083523"/>
                  </a:ext>
                </a:extLst>
              </a:tr>
              <a:tr h="314323">
                <a:tc>
                  <a:txBody>
                    <a:bodyPr/>
                    <a:lstStyle/>
                    <a:p>
                      <a:pPr marL="0" marR="0" algn="l">
                        <a:spcBef>
                          <a:spcPct val="0"/>
                        </a:spcBef>
                        <a:spcAft>
                          <a:spcPts val="510"/>
                        </a:spcAft>
                      </a:pPr>
                      <a:r>
                        <a:rPr lang="fr-CA" sz="1400" noProof="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Relations de travail</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spcBef>
                          <a:spcPct val="0"/>
                        </a:spcBef>
                        <a:spcAft>
                          <a:spcPts val="510"/>
                        </a:spcAft>
                      </a:pPr>
                      <a:r>
                        <a:rPr lang="fr-CA" sz="1400" noProof="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2 %</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spcBef>
                          <a:spcPct val="0"/>
                        </a:spcBef>
                        <a:spcAft>
                          <a:spcPts val="510"/>
                        </a:spcAft>
                      </a:pPr>
                      <a:r>
                        <a:rPr lang="fr-CA" sz="1400" noProof="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8 %</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9975179"/>
                  </a:ext>
                </a:extLst>
              </a:tr>
              <a:tr h="314323">
                <a:tc>
                  <a:txBody>
                    <a:bodyPr/>
                    <a:lstStyle/>
                    <a:p>
                      <a:pPr marL="0" marR="0" algn="l">
                        <a:spcBef>
                          <a:spcPct val="0"/>
                        </a:spcBef>
                        <a:spcAft>
                          <a:spcPts val="510"/>
                        </a:spcAft>
                      </a:pPr>
                      <a:r>
                        <a:rPr lang="fr-CA" sz="1400" noProof="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Autre</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spcBef>
                          <a:spcPct val="0"/>
                        </a:spcBef>
                        <a:spcAft>
                          <a:spcPts val="510"/>
                        </a:spcAft>
                      </a:pPr>
                      <a:r>
                        <a:rPr lang="fr-CA" sz="1400" noProof="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9 %</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spcBef>
                          <a:spcPct val="0"/>
                        </a:spcBef>
                        <a:spcAft>
                          <a:spcPts val="510"/>
                        </a:spcAft>
                      </a:pPr>
                      <a:r>
                        <a:rPr lang="fr-CA" sz="1400" noProof="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18 %</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606563375"/>
                  </a:ext>
                </a:extLst>
              </a:tr>
              <a:tr h="314323">
                <a:tc>
                  <a:txBody>
                    <a:bodyPr/>
                    <a:lstStyle/>
                    <a:p>
                      <a:pPr marL="0" marR="0" algn="l">
                        <a:spcBef>
                          <a:spcPct val="0"/>
                        </a:spcBef>
                        <a:spcAft>
                          <a:spcPts val="510"/>
                        </a:spcAft>
                      </a:pPr>
                      <a:r>
                        <a:rPr lang="fr-CA" sz="1400" noProof="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La décision est toujours attendue</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spcBef>
                          <a:spcPct val="0"/>
                        </a:spcBef>
                        <a:spcAft>
                          <a:spcPts val="510"/>
                        </a:spcAft>
                      </a:pPr>
                      <a:r>
                        <a:rPr lang="fr-CA" sz="1400" noProof="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20 %</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spcBef>
                          <a:spcPct val="0"/>
                        </a:spcBef>
                        <a:spcAft>
                          <a:spcPts val="510"/>
                        </a:spcAft>
                      </a:pPr>
                      <a:r>
                        <a:rPr lang="fr-CA" sz="1400" noProof="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8 %</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89107401"/>
                  </a:ext>
                </a:extLst>
              </a:tr>
            </a:tbl>
          </a:graphicData>
        </a:graphic>
      </p:graphicFrame>
      <p:graphicFrame>
        <p:nvGraphicFramePr>
          <p:cNvPr id="14" name="Table 5" descr="Tableau 5 : Raisons courantes du rejet des demandes d’adaptation.&#10;Description : Liste des raisons relatives aux demandes des employés et des superviseurs.">
            <a:extLst>
              <a:ext uri="{FF2B5EF4-FFF2-40B4-BE49-F238E27FC236}">
                <a16:creationId xmlns:a16="http://schemas.microsoft.com/office/drawing/2014/main" id="{1C92FFC8-0720-4BBE-BA23-5F827DFCB43F}"/>
              </a:ext>
            </a:extLst>
          </p:cNvPr>
          <p:cNvGraphicFramePr>
            <a:graphicFrameLocks noGrp="1"/>
          </p:cNvGraphicFramePr>
          <p:nvPr>
            <p:custDataLst>
              <p:tags r:id="rId3"/>
            </p:custDataLst>
            <p:extLst>
              <p:ext uri="{D42A27DB-BD31-4B8C-83A1-F6EECF244321}">
                <p14:modId xmlns:p14="http://schemas.microsoft.com/office/powerpoint/2010/main" val="3023234726"/>
              </p:ext>
            </p:extLst>
          </p:nvPr>
        </p:nvGraphicFramePr>
        <p:xfrm>
          <a:off x="568838" y="3388468"/>
          <a:ext cx="10504171" cy="2459355"/>
        </p:xfrm>
        <a:graphic>
          <a:graphicData uri="http://schemas.openxmlformats.org/drawingml/2006/table">
            <a:tbl>
              <a:tblPr firstRow="1" bandRow="1">
                <a:tableStyleId>{5C22544A-7EE6-4342-B048-85BDC9FD1C3A}</a:tableStyleId>
              </a:tblPr>
              <a:tblGrid>
                <a:gridCol w="7573080">
                  <a:extLst>
                    <a:ext uri="{9D8B030D-6E8A-4147-A177-3AD203B41FA5}">
                      <a16:colId xmlns:a16="http://schemas.microsoft.com/office/drawing/2014/main" val="1885620763"/>
                    </a:ext>
                  </a:extLst>
                </a:gridCol>
                <a:gridCol w="1415441">
                  <a:extLst>
                    <a:ext uri="{9D8B030D-6E8A-4147-A177-3AD203B41FA5}">
                      <a16:colId xmlns:a16="http://schemas.microsoft.com/office/drawing/2014/main" val="728183811"/>
                    </a:ext>
                  </a:extLst>
                </a:gridCol>
                <a:gridCol w="1515650">
                  <a:extLst>
                    <a:ext uri="{9D8B030D-6E8A-4147-A177-3AD203B41FA5}">
                      <a16:colId xmlns:a16="http://schemas.microsoft.com/office/drawing/2014/main" val="1239658197"/>
                    </a:ext>
                  </a:extLst>
                </a:gridCol>
              </a:tblGrid>
              <a:tr h="348623">
                <a:tc>
                  <a:txBody>
                    <a:bodyPr/>
                    <a:lstStyle/>
                    <a:p>
                      <a:pPr marL="0" marR="0" lvl="0" indent="0" algn="ctr" defTabSz="914400" rtl="0" eaLnBrk="1" fontAlgn="auto" latinLnBrk="0" hangingPunct="1">
                        <a:lnSpc>
                          <a:spcPct val="100000"/>
                        </a:lnSpc>
                        <a:spcBef>
                          <a:spcPct val="0"/>
                        </a:spcBef>
                        <a:spcAft>
                          <a:spcPct val="0"/>
                        </a:spcAft>
                        <a:buClrTx/>
                        <a:buSzTx/>
                        <a:buFontTx/>
                        <a:buNone/>
                        <a:defRPr/>
                      </a:pPr>
                      <a:r>
                        <a:rPr lang="fr-CA" sz="1600" noProof="0" dirty="0">
                          <a:solidFill>
                            <a:schemeClr val="accent1"/>
                          </a:solidFill>
                          <a:latin typeface="Arial" panose="020B0604020202020204" pitchFamily="34" charset="0"/>
                          <a:cs typeface="Arial" panose="020B0604020202020204" pitchFamily="34" charset="0"/>
                        </a:rPr>
                        <a:t>Raisons les plus courantes du rejet des demandes</a:t>
                      </a:r>
                      <a:r>
                        <a:rPr lang="fr-CA" sz="1600" baseline="0" noProof="0" dirty="0">
                          <a:solidFill>
                            <a:schemeClr val="accent1"/>
                          </a:solidFill>
                          <a:latin typeface="Arial" panose="020B0604020202020204" pitchFamily="34" charset="0"/>
                          <a:cs typeface="Arial" panose="020B0604020202020204" pitchFamily="34" charset="0"/>
                        </a:rPr>
                        <a:t> de mesures</a:t>
                      </a:r>
                      <a:r>
                        <a:rPr lang="fr-CA" sz="1600" noProof="0" dirty="0">
                          <a:solidFill>
                            <a:schemeClr val="accent1"/>
                          </a:solidFill>
                          <a:latin typeface="Arial" panose="020B0604020202020204" pitchFamily="34" charset="0"/>
                          <a:cs typeface="Arial" panose="020B0604020202020204" pitchFamily="34" charset="0"/>
                        </a:rPr>
                        <a:t> d’adaptation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fr-CA" sz="1600" noProof="0" dirty="0">
                          <a:solidFill>
                            <a:schemeClr val="accent1"/>
                          </a:solidFill>
                          <a:latin typeface="Arial" panose="020B0604020202020204" pitchFamily="34" charset="0"/>
                          <a:cs typeface="Arial" panose="020B0604020202020204" pitchFamily="34" charset="0"/>
                        </a:rPr>
                        <a:t>Employés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fr-CA" sz="1600" noProof="0" dirty="0">
                          <a:solidFill>
                            <a:schemeClr val="accent1"/>
                          </a:solidFill>
                          <a:latin typeface="Arial" panose="020B0604020202020204" pitchFamily="34" charset="0"/>
                          <a:cs typeface="Arial" panose="020B0604020202020204" pitchFamily="34" charset="0"/>
                        </a:rPr>
                        <a:t>Superviseurs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615183804"/>
                  </a:ext>
                </a:extLst>
              </a:tr>
              <a:tr h="314323">
                <a:tc>
                  <a:txBody>
                    <a:bodyPr/>
                    <a:lstStyle/>
                    <a:p>
                      <a:pPr marL="0" marR="0">
                        <a:spcBef>
                          <a:spcPct val="0"/>
                        </a:spcBef>
                        <a:spcAft>
                          <a:spcPts val="510"/>
                        </a:spcAft>
                      </a:pPr>
                      <a:r>
                        <a:rPr lang="fr-CA" sz="1400" noProof="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La haute direction ou le superviseur n’étaient pas d’accord pour dire qu’il était nécessaire de mettre en œuvre une mesure d’adaptation</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spcBef>
                          <a:spcPct val="0"/>
                        </a:spcBef>
                        <a:spcAft>
                          <a:spcPts val="510"/>
                        </a:spcAft>
                      </a:pPr>
                      <a:r>
                        <a:rPr lang="fr-CA" sz="1400" noProof="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31 %</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spcBef>
                          <a:spcPct val="0"/>
                        </a:spcBef>
                        <a:spcAft>
                          <a:spcPts val="510"/>
                        </a:spcAft>
                      </a:pPr>
                      <a:r>
                        <a:rPr lang="fr-CA" sz="1400" noProof="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15 %</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164976947"/>
                  </a:ext>
                </a:extLst>
              </a:tr>
              <a:tr h="314323">
                <a:tc>
                  <a:txBody>
                    <a:bodyPr/>
                    <a:lstStyle/>
                    <a:p>
                      <a:pPr marL="0" marR="0">
                        <a:spcBef>
                          <a:spcPct val="0"/>
                        </a:spcBef>
                        <a:spcAft>
                          <a:spcPts val="510"/>
                        </a:spcAft>
                      </a:pPr>
                      <a:r>
                        <a:rPr lang="fr-CA" sz="1400" noProof="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Le superviseur était en désaccord avec les conclusions du médecin</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spcBef>
                          <a:spcPct val="0"/>
                        </a:spcBef>
                        <a:spcAft>
                          <a:spcPts val="510"/>
                        </a:spcAft>
                      </a:pPr>
                      <a:r>
                        <a:rPr lang="fr-CA" sz="1400" noProof="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24 %</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spcBef>
                          <a:spcPct val="0"/>
                        </a:spcBef>
                        <a:spcAft>
                          <a:spcPts val="510"/>
                        </a:spcAft>
                      </a:pPr>
                      <a:r>
                        <a:rPr lang="fr-CA" sz="1400" noProof="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9 %</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697083523"/>
                  </a:ext>
                </a:extLst>
              </a:tr>
              <a:tr h="314323">
                <a:tc>
                  <a:txBody>
                    <a:bodyPr/>
                    <a:lstStyle/>
                    <a:p>
                      <a:pPr marL="0" marR="0">
                        <a:spcBef>
                          <a:spcPct val="0"/>
                        </a:spcBef>
                        <a:spcAft>
                          <a:spcPts val="510"/>
                        </a:spcAft>
                      </a:pPr>
                      <a:r>
                        <a:rPr lang="fr-CA" sz="1400" noProof="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Le superviseur ne voulait pas modifier de politiques</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spcBef>
                          <a:spcPct val="0"/>
                        </a:spcBef>
                        <a:spcAft>
                          <a:spcPts val="510"/>
                        </a:spcAft>
                      </a:pPr>
                      <a:r>
                        <a:rPr lang="fr-CA" sz="1400" noProof="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19 %</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spcBef>
                          <a:spcPct val="0"/>
                        </a:spcBef>
                        <a:spcAft>
                          <a:spcPts val="510"/>
                        </a:spcAft>
                      </a:pPr>
                      <a:r>
                        <a:rPr lang="fr-CA" sz="1400" noProof="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7 %</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9975179"/>
                  </a:ext>
                </a:extLst>
              </a:tr>
              <a:tr h="314323">
                <a:tc>
                  <a:txBody>
                    <a:bodyPr/>
                    <a:lstStyle/>
                    <a:p>
                      <a:pPr marL="0" marR="0">
                        <a:spcBef>
                          <a:spcPts val="0"/>
                        </a:spcBef>
                        <a:spcAft>
                          <a:spcPts val="510"/>
                        </a:spcAft>
                      </a:pPr>
                      <a:r>
                        <a:rPr lang="fr-CA" sz="1400" kern="1200" dirty="0">
                          <a:solidFill>
                            <a:srgbClr val="000000"/>
                          </a:solidFill>
                          <a:latin typeface="Arial" panose="020B0604020202020204" pitchFamily="34" charset="0"/>
                          <a:ea typeface="Times New Roman" panose="02020603050405020304" pitchFamily="18" charset="0"/>
                          <a:cs typeface="Arial" panose="020B0604020202020204" pitchFamily="34" charset="0"/>
                        </a:rPr>
                        <a:t>Exi</a:t>
                      </a:r>
                      <a:r>
                        <a:rPr lang="fr-CA" sz="1400" dirty="0">
                          <a:solidFill>
                            <a:srgbClr val="000000"/>
                          </a:solidFill>
                          <a:latin typeface="Arial" panose="020B0604020202020204" pitchFamily="34" charset="0"/>
                          <a:ea typeface="Times New Roman" panose="02020603050405020304" pitchFamily="18" charset="0"/>
                          <a:cs typeface="Arial" panose="020B0604020202020204" pitchFamily="34" charset="0"/>
                        </a:rPr>
                        <a:t>gences opérationnelles ou exigences du client</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spcBef>
                          <a:spcPct val="0"/>
                        </a:spcBef>
                        <a:spcAft>
                          <a:spcPts val="510"/>
                        </a:spcAft>
                      </a:pPr>
                      <a:r>
                        <a:rPr lang="fr-CA" sz="1400" noProof="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9 %</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spcBef>
                          <a:spcPct val="0"/>
                        </a:spcBef>
                        <a:spcAft>
                          <a:spcPts val="510"/>
                        </a:spcAft>
                      </a:pPr>
                      <a:r>
                        <a:rPr lang="fr-CA" sz="1400" noProof="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20 %</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606563375"/>
                  </a:ext>
                </a:extLst>
              </a:tr>
              <a:tr h="314323">
                <a:tc>
                  <a:txBody>
                    <a:bodyPr/>
                    <a:lstStyle/>
                    <a:p>
                      <a:pPr marL="0" marR="0">
                        <a:spcBef>
                          <a:spcPct val="0"/>
                        </a:spcBef>
                        <a:spcAft>
                          <a:spcPts val="510"/>
                        </a:spcAft>
                      </a:pPr>
                      <a:r>
                        <a:rPr lang="fr-CA" sz="1400" noProof="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Le rapport du spécialiste n’a pas démontré adéquatement la nécessité des mesures d’adaptation demandées</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spcBef>
                          <a:spcPct val="0"/>
                        </a:spcBef>
                        <a:spcAft>
                          <a:spcPts val="510"/>
                        </a:spcAft>
                      </a:pPr>
                      <a:r>
                        <a:rPr lang="fr-CA" sz="1400" noProof="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8 %</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spcBef>
                          <a:spcPct val="0"/>
                        </a:spcBef>
                        <a:spcAft>
                          <a:spcPts val="510"/>
                        </a:spcAft>
                      </a:pPr>
                      <a:r>
                        <a:rPr lang="fr-CA" sz="1400" noProof="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34 %</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89107401"/>
                  </a:ext>
                </a:extLst>
              </a:tr>
              <a:tr h="314323">
                <a:tc>
                  <a:txBody>
                    <a:bodyPr/>
                    <a:lstStyle/>
                    <a:p>
                      <a:pPr marL="0" marR="0">
                        <a:spcBef>
                          <a:spcPct val="0"/>
                        </a:spcBef>
                        <a:spcAft>
                          <a:spcPts val="510"/>
                        </a:spcAft>
                      </a:pPr>
                      <a:r>
                        <a:rPr lang="fr-CA" sz="1400" noProof="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On n’a pas fourni de certificat médical </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spcBef>
                          <a:spcPct val="0"/>
                        </a:spcBef>
                        <a:spcAft>
                          <a:spcPts val="510"/>
                        </a:spcAft>
                      </a:pPr>
                      <a:r>
                        <a:rPr lang="fr-CA" sz="1400" noProof="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5 %</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spcBef>
                          <a:spcPct val="0"/>
                        </a:spcBef>
                        <a:spcAft>
                          <a:spcPts val="510"/>
                        </a:spcAft>
                      </a:pPr>
                      <a:r>
                        <a:rPr lang="fr-CA" sz="1400" noProof="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13 %</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086631123"/>
                  </a:ext>
                </a:extLst>
              </a:tr>
            </a:tbl>
          </a:graphicData>
        </a:graphic>
      </p:graphicFrame>
      <p:sp>
        <p:nvSpPr>
          <p:cNvPr id="8" name="Rectangle 7">
            <a:extLst>
              <a:ext uri="{FF2B5EF4-FFF2-40B4-BE49-F238E27FC236}">
                <a16:creationId xmlns:a16="http://schemas.microsoft.com/office/drawing/2014/main" id="{EA6A370A-E0B6-4E9E-AF43-F3D4F9863701}"/>
              </a:ext>
            </a:extLst>
          </p:cNvPr>
          <p:cNvSpPr/>
          <p:nvPr>
            <p:custDataLst>
              <p:tags r:id="rId4"/>
            </p:custDataLst>
          </p:nvPr>
        </p:nvSpPr>
        <p:spPr>
          <a:xfrm>
            <a:off x="384505" y="5971413"/>
            <a:ext cx="10826420" cy="769441"/>
          </a:xfrm>
          <a:prstGeom prst="rect">
            <a:avLst/>
          </a:prstGeom>
        </p:spPr>
        <p:txBody>
          <a:bodyPr wrap="square">
            <a:spAutoFit/>
          </a:bodyPr>
          <a:lstStyle/>
          <a:p>
            <a:r>
              <a:rPr lang="fr-CA" sz="1100" dirty="0">
                <a:solidFill>
                  <a:schemeClr val="accent1"/>
                </a:solidFill>
                <a:latin typeface="Arial" panose="020B0604020202020204" pitchFamily="34" charset="0"/>
                <a:cs typeface="Arial" panose="020B0604020202020204" pitchFamily="34" charset="0"/>
              </a:rPr>
              <a:t>Q25 et Q52. Qui a rejeté la demande de mesures d’adaptation? (Inclut les demandes de mesures d’adaptation liées à un handicap seulement : superviseurs n = 95; employés n = 569)</a:t>
            </a:r>
          </a:p>
          <a:p>
            <a:pPr indent="-519113"/>
            <a:r>
              <a:rPr lang="fr-CA" sz="1100" dirty="0">
                <a:solidFill>
                  <a:schemeClr val="accent1"/>
                </a:solidFill>
                <a:latin typeface="Arial" panose="020B0604020202020204" pitchFamily="34" charset="0"/>
                <a:cs typeface="Arial" panose="020B0604020202020204" pitchFamily="34" charset="0"/>
              </a:rPr>
              <a:t>Q26 et Q53. Quelles étaient les raisons du rejet de cette demande de mesures d’adaptation? (Inclut les demandes de mesures d’adaptation liées à un handicap seulement : superviseurs n = 95; employés n = 569) </a:t>
            </a:r>
          </a:p>
        </p:txBody>
      </p:sp>
      <p:sp>
        <p:nvSpPr>
          <p:cNvPr id="7" name="Slide Number Placeholder 2">
            <a:extLst>
              <a:ext uri="{FF2B5EF4-FFF2-40B4-BE49-F238E27FC236}">
                <a16:creationId xmlns:a16="http://schemas.microsoft.com/office/drawing/2014/main" id="{8BD461B0-99C6-4B88-A991-37B6C936C08D}"/>
              </a:ext>
            </a:extLst>
          </p:cNvPr>
          <p:cNvSpPr txBox="1"/>
          <p:nvPr>
            <p:custDataLst>
              <p:tags r:id="rId5"/>
            </p:custDataLst>
          </p:nvPr>
        </p:nvSpPr>
        <p:spPr>
          <a:xfrm>
            <a:off x="9349946" y="6470708"/>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1800" kern="1200">
                <a:solidFill>
                  <a:schemeClr val="bg1"/>
                </a:solidFill>
                <a:latin typeface="Cordia New" panose="020B0304020202020204" pitchFamily="34" charset="-34"/>
                <a:ea typeface="+mn-ea"/>
                <a:cs typeface="Cordia New" panose="020B0304020202020204" pitchFamily="34" charset="-34"/>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227929AD-272B-2940-8998-9A3EA3187C9C}" type="slidenum">
              <a:rPr lang="fr-CA" sz="1400" b="1" smtClean="0">
                <a:solidFill>
                  <a:schemeClr val="tx1"/>
                </a:solidFill>
                <a:latin typeface="Arial" panose="020B0604020202020204" pitchFamily="34" charset="0"/>
                <a:cs typeface="Arial" panose="020B0604020202020204" pitchFamily="34" charset="0"/>
              </a:rPr>
              <a:t>12</a:t>
            </a:fld>
            <a:endParaRPr lang="fr-CA" sz="1400" b="1" dirty="0">
              <a:solidFill>
                <a:schemeClr val="tx1"/>
              </a:solidFill>
              <a:latin typeface="Arial" panose="020B0604020202020204" pitchFamily="34" charset="0"/>
              <a:cs typeface="Arial" panose="020B0604020202020204" pitchFamily="34" charset="0"/>
            </a:endParaRPr>
          </a:p>
        </p:txBody>
      </p:sp>
      <p:sp>
        <p:nvSpPr>
          <p:cNvPr id="10" name="Title 1"/>
          <p:cNvSpPr>
            <a:spLocks noGrp="1"/>
          </p:cNvSpPr>
          <p:nvPr>
            <p:ph type="title"/>
            <p:custDataLst>
              <p:tags r:id="rId6"/>
            </p:custDataLst>
          </p:nvPr>
        </p:nvSpPr>
        <p:spPr>
          <a:xfrm>
            <a:off x="384507" y="180286"/>
            <a:ext cx="11241436" cy="701731"/>
          </a:xfrm>
        </p:spPr>
        <p:txBody>
          <a:bodyPr/>
          <a:lstStyle/>
          <a:p>
            <a:r>
              <a:rPr lang="fr-FR" sz="2400" dirty="0">
                <a:latin typeface="Arial" panose="020B0604020202020204" pitchFamily="34" charset="0"/>
                <a:cs typeface="Arial" panose="020B0604020202020204" pitchFamily="34" charset="0"/>
              </a:rPr>
              <a:t>On observe des divergences quant aux sources et aux raisons perçues du rejet des demandes d’adaptation</a:t>
            </a:r>
            <a:endParaRPr lang="fr-CA"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7298711"/>
      </p:ext>
    </p:extLst>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E6D7161A-7153-4B07-A9A8-39BD8AE51D63}"/>
              </a:ext>
            </a:extLst>
          </p:cNvPr>
          <p:cNvSpPr txBox="1"/>
          <p:nvPr>
            <p:custDataLst>
              <p:tags r:id="rId1"/>
            </p:custDataLst>
          </p:nvPr>
        </p:nvSpPr>
        <p:spPr>
          <a:xfrm>
            <a:off x="1127532" y="-648914"/>
            <a:ext cx="10411695" cy="523220"/>
          </a:xfrm>
          <a:prstGeom prst="rect">
            <a:avLst/>
          </a:prstGeom>
          <a:noFill/>
        </p:spPr>
        <p:txBody>
          <a:bodyPr wrap="square" rtlCol="0">
            <a:spAutoFit/>
          </a:bodyPr>
          <a:lstStyle/>
          <a:p>
            <a:r>
              <a:rPr lang="fr-CA" sz="1400" dirty="0">
                <a:latin typeface="Arial" panose="020B0604020202020204" pitchFamily="34" charset="0"/>
                <a:cs typeface="Arial" panose="020B0604020202020204" pitchFamily="34" charset="0"/>
              </a:rPr>
              <a:t>Description de la diapositive : Une diapositive qui contient un tableau énumérant les réponses les plus courantes au rejet de la demande d’adaptation</a:t>
            </a:r>
          </a:p>
        </p:txBody>
      </p:sp>
      <p:sp>
        <p:nvSpPr>
          <p:cNvPr id="2" name="Title 1">
            <a:extLst>
              <a:ext uri="{FF2B5EF4-FFF2-40B4-BE49-F238E27FC236}">
                <a16:creationId xmlns:a16="http://schemas.microsoft.com/office/drawing/2014/main" id="{4E10C77D-1663-4D06-9C96-B9865EFA5F0D}"/>
              </a:ext>
            </a:extLst>
          </p:cNvPr>
          <p:cNvSpPr>
            <a:spLocks noGrp="1"/>
          </p:cNvSpPr>
          <p:nvPr>
            <p:ph type="title"/>
            <p:custDataLst>
              <p:tags r:id="rId2"/>
            </p:custDataLst>
          </p:nvPr>
        </p:nvSpPr>
        <p:spPr>
          <a:xfrm>
            <a:off x="384505" y="120881"/>
            <a:ext cx="11038238" cy="1034129"/>
          </a:xfrm>
        </p:spPr>
        <p:txBody>
          <a:bodyPr/>
          <a:lstStyle/>
          <a:p>
            <a:r>
              <a:rPr lang="fr-CA" sz="2400" dirty="0">
                <a:latin typeface="Arial" panose="020B0604020202020204" pitchFamily="34" charset="0"/>
                <a:cs typeface="Arial" panose="020B0604020202020204" pitchFamily="34" charset="0"/>
              </a:rPr>
              <a:t>La plupart des employés ne font pas appel lorsque leur demande est rejetée : plus de deux employés sur cinq estiment que cela ne changerait rien et un employé sur trois craint des conséquences négatives</a:t>
            </a:r>
          </a:p>
        </p:txBody>
      </p:sp>
      <p:graphicFrame>
        <p:nvGraphicFramePr>
          <p:cNvPr id="7" name="Table 6" descr="Tableau 6 : Réponses les plus courantes au rejet de la demande d’adaptation.&#10;Description : Liste des réponses relatives aux demandes des employés.">
            <a:extLst>
              <a:ext uri="{FF2B5EF4-FFF2-40B4-BE49-F238E27FC236}">
                <a16:creationId xmlns:a16="http://schemas.microsoft.com/office/drawing/2014/main" id="{1529938F-FFF8-41C1-BE5C-E0A8A14EF2D2}"/>
              </a:ext>
            </a:extLst>
          </p:cNvPr>
          <p:cNvGraphicFramePr>
            <a:graphicFrameLocks noGrp="1"/>
          </p:cNvGraphicFramePr>
          <p:nvPr>
            <p:custDataLst>
              <p:tags r:id="rId3"/>
            </p:custDataLst>
            <p:extLst>
              <p:ext uri="{D42A27DB-BD31-4B8C-83A1-F6EECF244321}">
                <p14:modId xmlns:p14="http://schemas.microsoft.com/office/powerpoint/2010/main" val="3997720956"/>
              </p:ext>
            </p:extLst>
          </p:nvPr>
        </p:nvGraphicFramePr>
        <p:xfrm>
          <a:off x="1793151" y="1186022"/>
          <a:ext cx="8115300" cy="4907673"/>
        </p:xfrm>
        <a:graphic>
          <a:graphicData uri="http://schemas.openxmlformats.org/drawingml/2006/table">
            <a:tbl>
              <a:tblPr firstRow="1" bandRow="1">
                <a:tableStyleId>{5C22544A-7EE6-4342-B048-85BDC9FD1C3A}</a:tableStyleId>
              </a:tblPr>
              <a:tblGrid>
                <a:gridCol w="6898003">
                  <a:extLst>
                    <a:ext uri="{9D8B030D-6E8A-4147-A177-3AD203B41FA5}">
                      <a16:colId xmlns:a16="http://schemas.microsoft.com/office/drawing/2014/main" val="4123964084"/>
                    </a:ext>
                  </a:extLst>
                </a:gridCol>
                <a:gridCol w="1217297">
                  <a:extLst>
                    <a:ext uri="{9D8B030D-6E8A-4147-A177-3AD203B41FA5}">
                      <a16:colId xmlns:a16="http://schemas.microsoft.com/office/drawing/2014/main" val="2013963918"/>
                    </a:ext>
                  </a:extLst>
                </a:gridCol>
              </a:tblGrid>
              <a:tr h="373954">
                <a:tc>
                  <a:txBody>
                    <a:bodyPr/>
                    <a:lstStyle/>
                    <a:p>
                      <a:pPr algn="l"/>
                      <a:r>
                        <a:rPr lang="fr-CA" sz="1600" b="1" kern="1200" noProof="0" dirty="0">
                          <a:solidFill>
                            <a:schemeClr val="accent1"/>
                          </a:solidFill>
                          <a:latin typeface="Arial" panose="020B0604020202020204" pitchFamily="34" charset="0"/>
                          <a:ea typeface="+mn-ea"/>
                          <a:cs typeface="Arial" panose="020B0604020202020204" pitchFamily="34" charset="0"/>
                        </a:rPr>
                        <a:t>Réponse au rejet des demandes (raisons principales)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ct val="0"/>
                        </a:spcBef>
                        <a:spcAft>
                          <a:spcPct val="0"/>
                        </a:spcAft>
                        <a:buClrTx/>
                        <a:buSzTx/>
                        <a:buFontTx/>
                        <a:buNone/>
                        <a:defRPr/>
                      </a:pPr>
                      <a:r>
                        <a:rPr lang="fr-CA" sz="1600" b="1" kern="1200" noProof="0" dirty="0">
                          <a:solidFill>
                            <a:schemeClr val="accent1"/>
                          </a:solidFill>
                          <a:latin typeface="Arial" panose="020B0604020202020204" pitchFamily="34" charset="0"/>
                          <a:ea typeface="+mn-ea"/>
                          <a:cs typeface="Arial" panose="020B0604020202020204" pitchFamily="34" charset="0"/>
                        </a:rPr>
                        <a:t>Employés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906643114"/>
                  </a:ext>
                </a:extLst>
              </a:tr>
              <a:tr h="271965">
                <a:tc>
                  <a:txBody>
                    <a:bodyPr/>
                    <a:lstStyle/>
                    <a:p>
                      <a:pPr marL="0" marR="0" algn="l">
                        <a:spcBef>
                          <a:spcPct val="0"/>
                        </a:spcBef>
                        <a:spcAft>
                          <a:spcPts val="510"/>
                        </a:spcAft>
                      </a:pPr>
                      <a:r>
                        <a:rPr lang="fr-CA" sz="1400" b="1" noProof="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Net : N’ont pas fait appel</a:t>
                      </a:r>
                      <a:endParaRPr lang="fr-CA" sz="1400" noProof="0" dirty="0">
                        <a:solidFill>
                          <a:srgbClr val="000000"/>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spcBef>
                          <a:spcPct val="0"/>
                        </a:spcBef>
                        <a:spcAft>
                          <a:spcPts val="510"/>
                        </a:spcAft>
                      </a:pPr>
                      <a:r>
                        <a:rPr lang="fr-CA" sz="1400" b="1" noProof="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69 %</a:t>
                      </a:r>
                      <a:endParaRPr lang="fr-CA" sz="1400" noProof="0" dirty="0">
                        <a:solidFill>
                          <a:srgbClr val="000000"/>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904262245"/>
                  </a:ext>
                </a:extLst>
              </a:tr>
              <a:tr h="273931">
                <a:tc>
                  <a:txBody>
                    <a:bodyPr/>
                    <a:lstStyle/>
                    <a:p>
                      <a:pPr marL="115888" marR="0" indent="0" algn="l">
                        <a:spcBef>
                          <a:spcPct val="0"/>
                        </a:spcBef>
                        <a:spcAft>
                          <a:spcPts val="510"/>
                        </a:spcAft>
                      </a:pPr>
                      <a:r>
                        <a:rPr lang="fr-CA" sz="1400" noProof="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N’ont pas fait appel parce qu’ils étaient d’avis que cela ne changerait rien</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spcBef>
                          <a:spcPct val="0"/>
                        </a:spcBef>
                        <a:spcAft>
                          <a:spcPts val="510"/>
                        </a:spcAft>
                      </a:pPr>
                      <a:r>
                        <a:rPr lang="fr-CA" sz="1400" noProof="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44 %</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301073242"/>
                  </a:ext>
                </a:extLst>
              </a:tr>
              <a:tr h="273931">
                <a:tc>
                  <a:txBody>
                    <a:bodyPr/>
                    <a:lstStyle/>
                    <a:p>
                      <a:pPr marL="115888" marR="0" indent="0" algn="l" defTabSz="914400" rtl="0" eaLnBrk="1" latinLnBrk="0" hangingPunct="1">
                        <a:spcBef>
                          <a:spcPct val="0"/>
                        </a:spcBef>
                        <a:spcAft>
                          <a:spcPts val="510"/>
                        </a:spcAft>
                      </a:pPr>
                      <a:r>
                        <a:rPr lang="fr-CA" sz="1400" kern="1200" noProof="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N’ont pas fait appel par peur des conséquences négatives</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spcBef>
                          <a:spcPct val="0"/>
                        </a:spcBef>
                        <a:spcAft>
                          <a:spcPts val="510"/>
                        </a:spcAft>
                      </a:pPr>
                      <a:r>
                        <a:rPr lang="fr-CA" sz="1400" noProof="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32 %</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488344153"/>
                  </a:ext>
                </a:extLst>
              </a:tr>
              <a:tr h="273931">
                <a:tc>
                  <a:txBody>
                    <a:bodyPr/>
                    <a:lstStyle/>
                    <a:p>
                      <a:pPr marL="115888" marR="0" indent="0" algn="l" defTabSz="914400" rtl="0" eaLnBrk="1" latinLnBrk="0" hangingPunct="1">
                        <a:spcBef>
                          <a:spcPct val="0"/>
                        </a:spcBef>
                        <a:spcAft>
                          <a:spcPts val="510"/>
                        </a:spcAft>
                      </a:pPr>
                      <a:r>
                        <a:rPr lang="fr-CA" sz="1400" kern="1200" noProof="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N’ont pas fait appel par crainte de nuire à leur relation avec leur superviseur</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spcBef>
                          <a:spcPct val="0"/>
                        </a:spcBef>
                        <a:spcAft>
                          <a:spcPts val="510"/>
                        </a:spcAft>
                      </a:pPr>
                      <a:r>
                        <a:rPr lang="fr-CA" sz="1400" noProof="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28 %</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744614065"/>
                  </a:ext>
                </a:extLst>
              </a:tr>
              <a:tr h="273931">
                <a:tc>
                  <a:txBody>
                    <a:bodyPr/>
                    <a:lstStyle/>
                    <a:p>
                      <a:pPr marL="115888" marR="0" indent="0" algn="l" defTabSz="914400" rtl="0" eaLnBrk="1" latinLnBrk="0" hangingPunct="1">
                        <a:spcBef>
                          <a:spcPct val="0"/>
                        </a:spcBef>
                        <a:spcAft>
                          <a:spcPts val="510"/>
                        </a:spcAft>
                      </a:pPr>
                      <a:r>
                        <a:rPr lang="fr-CA" sz="1400" kern="1200" noProof="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N’ont pas fait appel pour d’autres raisons</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spcBef>
                          <a:spcPct val="0"/>
                        </a:spcBef>
                        <a:spcAft>
                          <a:spcPts val="510"/>
                        </a:spcAft>
                      </a:pPr>
                      <a:r>
                        <a:rPr lang="fr-CA" sz="1400" noProof="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12 %</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085423518"/>
                  </a:ext>
                </a:extLst>
              </a:tr>
              <a:tr h="273931">
                <a:tc>
                  <a:txBody>
                    <a:bodyPr/>
                    <a:lstStyle/>
                    <a:p>
                      <a:pPr marL="115888" marR="0" indent="0" algn="l" defTabSz="914400" rtl="0" eaLnBrk="1" latinLnBrk="0" hangingPunct="1">
                        <a:spcBef>
                          <a:spcPct val="0"/>
                        </a:spcBef>
                        <a:spcAft>
                          <a:spcPts val="510"/>
                        </a:spcAft>
                      </a:pPr>
                      <a:r>
                        <a:rPr lang="fr-CA" sz="1400" kern="1200" noProof="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N’ont pas fait appel parce qu’ils ont quitté leur emploi</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spcBef>
                          <a:spcPct val="0"/>
                        </a:spcBef>
                        <a:spcAft>
                          <a:spcPts val="510"/>
                        </a:spcAft>
                      </a:pPr>
                      <a:r>
                        <a:rPr lang="fr-CA" sz="1400" noProof="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7 %</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829798531"/>
                  </a:ext>
                </a:extLst>
              </a:tr>
              <a:tr h="273931">
                <a:tc>
                  <a:txBody>
                    <a:bodyPr/>
                    <a:lstStyle/>
                    <a:p>
                      <a:pPr marL="115888" marR="0" indent="0" algn="l" defTabSz="914400" rtl="0" eaLnBrk="1" latinLnBrk="0" hangingPunct="1">
                        <a:spcBef>
                          <a:spcPct val="0"/>
                        </a:spcBef>
                        <a:spcAft>
                          <a:spcPts val="510"/>
                        </a:spcAft>
                      </a:pPr>
                      <a:r>
                        <a:rPr lang="fr-CA" sz="1400" kern="1200" noProof="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Ont tenté de changer de poste ou de ministère</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spcBef>
                          <a:spcPct val="0"/>
                        </a:spcBef>
                        <a:spcAft>
                          <a:spcPts val="510"/>
                        </a:spcAft>
                      </a:pPr>
                      <a:r>
                        <a:rPr lang="fr-CA" sz="1400" noProof="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5 %</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309830623"/>
                  </a:ext>
                </a:extLst>
              </a:tr>
              <a:tr h="273931">
                <a:tc>
                  <a:txBody>
                    <a:bodyPr/>
                    <a:lstStyle/>
                    <a:p>
                      <a:pPr marL="115888" marR="0" indent="0" algn="l" defTabSz="914400" rtl="0" eaLnBrk="1" latinLnBrk="0" hangingPunct="1">
                        <a:spcBef>
                          <a:spcPct val="0"/>
                        </a:spcBef>
                        <a:spcAft>
                          <a:spcPts val="510"/>
                        </a:spcAft>
                      </a:pPr>
                      <a:r>
                        <a:rPr lang="fr-CA" sz="1400" kern="1200" noProof="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N’ont pas fait appel parce qu’ils ont commencé une période de congé de maladie prolongé </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spcBef>
                          <a:spcPct val="0"/>
                        </a:spcBef>
                        <a:spcAft>
                          <a:spcPts val="510"/>
                        </a:spcAft>
                      </a:pPr>
                      <a:r>
                        <a:rPr lang="fr-CA" sz="1400" noProof="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4 %</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493651502"/>
                  </a:ext>
                </a:extLst>
              </a:tr>
              <a:tr h="273931">
                <a:tc>
                  <a:txBody>
                    <a:bodyPr/>
                    <a:lstStyle/>
                    <a:p>
                      <a:pPr marL="0" marR="0" algn="l" defTabSz="914400" rtl="0" eaLnBrk="1" latinLnBrk="0" hangingPunct="1">
                        <a:spcBef>
                          <a:spcPct val="0"/>
                        </a:spcBef>
                        <a:spcAft>
                          <a:spcPts val="510"/>
                        </a:spcAft>
                      </a:pPr>
                      <a:r>
                        <a:rPr lang="fr-CA" sz="1400" b="1" kern="1200" noProof="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Net : Ont fait appel (ou ont à tout le moins pris des mesures)</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spcBef>
                          <a:spcPct val="0"/>
                        </a:spcBef>
                        <a:spcAft>
                          <a:spcPts val="510"/>
                        </a:spcAft>
                      </a:pPr>
                      <a:r>
                        <a:rPr lang="fr-CA" sz="1400" b="1" noProof="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39 %</a:t>
                      </a:r>
                      <a:endParaRPr lang="fr-CA" sz="1400" noProof="0" dirty="0">
                        <a:solidFill>
                          <a:srgbClr val="000000"/>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722078972"/>
                  </a:ext>
                </a:extLst>
              </a:tr>
              <a:tr h="273931">
                <a:tc>
                  <a:txBody>
                    <a:bodyPr/>
                    <a:lstStyle/>
                    <a:p>
                      <a:pPr marL="115888" marR="0" indent="0" algn="l" defTabSz="914400" rtl="0" eaLnBrk="1" latinLnBrk="0" hangingPunct="1">
                        <a:spcBef>
                          <a:spcPct val="0"/>
                        </a:spcBef>
                        <a:spcAft>
                          <a:spcPts val="510"/>
                        </a:spcAft>
                      </a:pPr>
                      <a:r>
                        <a:rPr lang="fr-CA" sz="1400" kern="1200" noProof="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Ont demandé conseil à un représentant syndical</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spcBef>
                          <a:spcPct val="0"/>
                        </a:spcBef>
                        <a:spcAft>
                          <a:spcPts val="510"/>
                        </a:spcAft>
                      </a:pPr>
                      <a:r>
                        <a:rPr lang="fr-CA" sz="1400" noProof="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27 %</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184125506"/>
                  </a:ext>
                </a:extLst>
              </a:tr>
              <a:tr h="273931">
                <a:tc>
                  <a:txBody>
                    <a:bodyPr/>
                    <a:lstStyle/>
                    <a:p>
                      <a:pPr marL="115888" marR="0" indent="0" algn="l" defTabSz="914400" rtl="0" eaLnBrk="1" latinLnBrk="0" hangingPunct="1">
                        <a:spcBef>
                          <a:spcPct val="0"/>
                        </a:spcBef>
                        <a:spcAft>
                          <a:spcPts val="510"/>
                        </a:spcAft>
                      </a:pPr>
                      <a:r>
                        <a:rPr lang="fr-CA" sz="1400" kern="1200" noProof="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Ont demandé conseil à un médecin</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spcBef>
                          <a:spcPct val="0"/>
                        </a:spcBef>
                        <a:spcAft>
                          <a:spcPts val="510"/>
                        </a:spcAft>
                      </a:pPr>
                      <a:r>
                        <a:rPr lang="fr-CA" sz="1400" noProof="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13 %</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517741549"/>
                  </a:ext>
                </a:extLst>
              </a:tr>
              <a:tr h="273931">
                <a:tc>
                  <a:txBody>
                    <a:bodyPr/>
                    <a:lstStyle/>
                    <a:p>
                      <a:pPr marL="115888" marR="0" indent="0" algn="l" defTabSz="914400" rtl="0" eaLnBrk="1" latinLnBrk="0" hangingPunct="1">
                        <a:spcBef>
                          <a:spcPct val="0"/>
                        </a:spcBef>
                        <a:spcAft>
                          <a:spcPts val="510"/>
                        </a:spcAft>
                      </a:pPr>
                      <a:r>
                        <a:rPr lang="fr-CA" sz="1400" kern="1200" noProof="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Ont déposé une plainte ou un grief</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spcBef>
                          <a:spcPct val="0"/>
                        </a:spcBef>
                        <a:spcAft>
                          <a:spcPts val="510"/>
                        </a:spcAft>
                      </a:pPr>
                      <a:r>
                        <a:rPr lang="fr-CA" sz="1400" noProof="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12 %</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873361278"/>
                  </a:ext>
                </a:extLst>
              </a:tr>
              <a:tr h="273931">
                <a:tc>
                  <a:txBody>
                    <a:bodyPr/>
                    <a:lstStyle/>
                    <a:p>
                      <a:pPr marL="115888" marR="0" indent="0" algn="l" defTabSz="914400" rtl="0" eaLnBrk="1" latinLnBrk="0" hangingPunct="1">
                        <a:spcBef>
                          <a:spcPct val="0"/>
                        </a:spcBef>
                        <a:spcAft>
                          <a:spcPts val="510"/>
                        </a:spcAft>
                      </a:pPr>
                      <a:r>
                        <a:rPr lang="fr-CA" sz="1400" kern="1200" noProof="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Ont transmis la question à un gestionnaire de niveau supérieur</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spcBef>
                          <a:spcPct val="0"/>
                        </a:spcBef>
                        <a:spcAft>
                          <a:spcPts val="510"/>
                        </a:spcAft>
                      </a:pPr>
                      <a:r>
                        <a:rPr lang="fr-CA" sz="1400" noProof="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11 %</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562074858"/>
                  </a:ext>
                </a:extLst>
              </a:tr>
              <a:tr h="273931">
                <a:tc>
                  <a:txBody>
                    <a:bodyPr/>
                    <a:lstStyle/>
                    <a:p>
                      <a:pPr marL="115888" marR="0" indent="0" algn="l" defTabSz="914400" rtl="0" eaLnBrk="1" latinLnBrk="0" hangingPunct="1">
                        <a:spcBef>
                          <a:spcPct val="0"/>
                        </a:spcBef>
                        <a:spcAft>
                          <a:spcPts val="510"/>
                        </a:spcAft>
                      </a:pPr>
                      <a:r>
                        <a:rPr lang="fr-CA" sz="1400" kern="1200" noProof="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Ont demandé un avis juridique</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spcBef>
                          <a:spcPct val="0"/>
                        </a:spcBef>
                        <a:spcAft>
                          <a:spcPts val="510"/>
                        </a:spcAft>
                      </a:pPr>
                      <a:r>
                        <a:rPr lang="fr-CA" sz="1400" noProof="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6 %</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127809417"/>
                  </a:ext>
                </a:extLst>
              </a:tr>
              <a:tr h="273931">
                <a:tc>
                  <a:txBody>
                    <a:bodyPr/>
                    <a:lstStyle/>
                    <a:p>
                      <a:pPr marL="115888" marR="0" indent="0" algn="l" defTabSz="914400" rtl="0" eaLnBrk="1" latinLnBrk="0" hangingPunct="1">
                        <a:spcBef>
                          <a:spcPct val="0"/>
                        </a:spcBef>
                        <a:spcAft>
                          <a:spcPts val="510"/>
                        </a:spcAft>
                      </a:pPr>
                      <a:r>
                        <a:rPr lang="fr-CA" sz="1400" kern="1200" noProof="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Ont soumis de nouveau leur demande ou tentent toujours de la faire accepter</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spcBef>
                          <a:spcPct val="0"/>
                        </a:spcBef>
                        <a:spcAft>
                          <a:spcPts val="510"/>
                        </a:spcAft>
                      </a:pPr>
                      <a:r>
                        <a:rPr lang="fr-CA" sz="1400" noProof="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4 %</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309429362"/>
                  </a:ext>
                </a:extLst>
              </a:tr>
              <a:tr h="273931">
                <a:tc>
                  <a:txBody>
                    <a:bodyPr/>
                    <a:lstStyle/>
                    <a:p>
                      <a:pPr marL="0" marR="0" algn="l" defTabSz="914400" rtl="0" eaLnBrk="1" latinLnBrk="0" hangingPunct="1">
                        <a:spcBef>
                          <a:spcPct val="0"/>
                        </a:spcBef>
                        <a:spcAft>
                          <a:spcPts val="510"/>
                        </a:spcAft>
                      </a:pPr>
                      <a:r>
                        <a:rPr lang="fr-CA" sz="1400" b="1" kern="1200" noProof="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Le processus est toujours en cours / en attente d’une décision</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spcBef>
                          <a:spcPct val="0"/>
                        </a:spcBef>
                        <a:spcAft>
                          <a:spcPts val="510"/>
                        </a:spcAft>
                      </a:pPr>
                      <a:r>
                        <a:rPr lang="fr-CA" sz="1400" b="1" noProof="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13 %</a:t>
                      </a:r>
                      <a:endParaRPr lang="fr-CA" sz="1400" noProof="0" dirty="0">
                        <a:solidFill>
                          <a:srgbClr val="000000"/>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81889635"/>
                  </a:ext>
                </a:extLst>
              </a:tr>
            </a:tbl>
          </a:graphicData>
        </a:graphic>
      </p:graphicFrame>
      <p:sp>
        <p:nvSpPr>
          <p:cNvPr id="4" name="Rectangle 3">
            <a:extLst>
              <a:ext uri="{FF2B5EF4-FFF2-40B4-BE49-F238E27FC236}">
                <a16:creationId xmlns:a16="http://schemas.microsoft.com/office/drawing/2014/main" id="{3F2BFD19-AB7B-4D0A-911C-72D4B2910419}"/>
              </a:ext>
            </a:extLst>
          </p:cNvPr>
          <p:cNvSpPr/>
          <p:nvPr>
            <p:custDataLst>
              <p:tags r:id="rId4"/>
            </p:custDataLst>
          </p:nvPr>
        </p:nvSpPr>
        <p:spPr>
          <a:xfrm>
            <a:off x="384505" y="6276981"/>
            <a:ext cx="10932592" cy="427147"/>
          </a:xfrm>
          <a:prstGeom prst="rect">
            <a:avLst/>
          </a:prstGeom>
        </p:spPr>
        <p:txBody>
          <a:bodyPr wrap="square">
            <a:spAutoFit/>
          </a:bodyPr>
          <a:lstStyle/>
          <a:p>
            <a:pPr indent="-519113"/>
            <a:r>
              <a:rPr lang="fr-CA" sz="1100" dirty="0">
                <a:solidFill>
                  <a:schemeClr val="accent1"/>
                </a:solidFill>
                <a:latin typeface="Arial" panose="020B0604020202020204" pitchFamily="34" charset="0"/>
                <a:cs typeface="Arial" panose="020B0604020202020204" pitchFamily="34" charset="0"/>
              </a:rPr>
              <a:t>Q54. Comment avez-vous répondu à la décision de votre organisation de rejeter votre demande de mesures d’adaptation? (Inclut les demandes d’adaptation liées à un handicap seulement : employés n = 568) </a:t>
            </a:r>
          </a:p>
        </p:txBody>
      </p:sp>
      <p:sp>
        <p:nvSpPr>
          <p:cNvPr id="5" name="Slide Number Placeholder 2">
            <a:extLst>
              <a:ext uri="{FF2B5EF4-FFF2-40B4-BE49-F238E27FC236}">
                <a16:creationId xmlns:a16="http://schemas.microsoft.com/office/drawing/2014/main" id="{FD614E48-2E54-4F77-99D2-3ADD2202F630}"/>
              </a:ext>
            </a:extLst>
          </p:cNvPr>
          <p:cNvSpPr txBox="1"/>
          <p:nvPr>
            <p:custDataLst>
              <p:tags r:id="rId5"/>
            </p:custDataLst>
          </p:nvPr>
        </p:nvSpPr>
        <p:spPr>
          <a:xfrm>
            <a:off x="9349946" y="6470708"/>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1800" kern="1200">
                <a:solidFill>
                  <a:schemeClr val="bg1"/>
                </a:solidFill>
                <a:latin typeface="Cordia New" panose="020B0304020202020204" pitchFamily="34" charset="-34"/>
                <a:ea typeface="+mn-ea"/>
                <a:cs typeface="Cordia New" panose="020B0304020202020204" pitchFamily="34" charset="-34"/>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227929AD-272B-2940-8998-9A3EA3187C9C}" type="slidenum">
              <a:rPr lang="fr-CA" sz="1400" b="1" smtClean="0">
                <a:solidFill>
                  <a:schemeClr val="tx1"/>
                </a:solidFill>
                <a:latin typeface="Arial" panose="020B0604020202020204" pitchFamily="34" charset="0"/>
                <a:cs typeface="Arial" panose="020B0604020202020204" pitchFamily="34" charset="0"/>
              </a:rPr>
              <a:t>13</a:t>
            </a:fld>
            <a:endParaRPr lang="fr-CA" sz="1400" b="1"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393262547"/>
      </p:ext>
    </p:extLst>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1130481D-26A0-48D4-9AAD-28ED74A382BE}"/>
              </a:ext>
            </a:extLst>
          </p:cNvPr>
          <p:cNvSpPr txBox="1"/>
          <p:nvPr>
            <p:custDataLst>
              <p:tags r:id="rId1"/>
            </p:custDataLst>
          </p:nvPr>
        </p:nvSpPr>
        <p:spPr>
          <a:xfrm>
            <a:off x="384507" y="-415568"/>
            <a:ext cx="11931204" cy="307777"/>
          </a:xfrm>
          <a:prstGeom prst="rect">
            <a:avLst/>
          </a:prstGeom>
          <a:noFill/>
        </p:spPr>
        <p:txBody>
          <a:bodyPr wrap="square" rtlCol="0">
            <a:spAutoFit/>
          </a:bodyPr>
          <a:lstStyle/>
          <a:p>
            <a:r>
              <a:rPr lang="fr-CA" sz="1400" dirty="0">
                <a:latin typeface="Arial" panose="020B0604020202020204" pitchFamily="34" charset="0"/>
                <a:cs typeface="Arial" panose="020B0604020202020204" pitchFamily="34" charset="0"/>
              </a:rPr>
              <a:t>Description de la diapositive : Un tableau soulignant les différences entre les demandes d’adaptation liées et non liées à un handicap</a:t>
            </a:r>
          </a:p>
        </p:txBody>
      </p:sp>
      <p:sp>
        <p:nvSpPr>
          <p:cNvPr id="2" name="Title 1"/>
          <p:cNvSpPr>
            <a:spLocks noGrp="1"/>
          </p:cNvSpPr>
          <p:nvPr>
            <p:ph type="title"/>
            <p:custDataLst>
              <p:tags r:id="rId2"/>
            </p:custDataLst>
          </p:nvPr>
        </p:nvSpPr>
        <p:spPr>
          <a:xfrm>
            <a:off x="384507" y="301473"/>
            <a:ext cx="11241436" cy="701731"/>
          </a:xfrm>
        </p:spPr>
        <p:txBody>
          <a:bodyPr/>
          <a:lstStyle/>
          <a:p>
            <a:r>
              <a:rPr lang="fr-CA" sz="2400" dirty="0">
                <a:latin typeface="Arial" panose="020B0604020202020204" pitchFamily="34" charset="0"/>
                <a:cs typeface="Arial" panose="020B0604020202020204" pitchFamily="34" charset="0"/>
              </a:rPr>
              <a:t>Comparativement aux demandes liées à un handicap, les demandes non liées à un handicap sont traitées plus rapidement, mais elles sont moins susceptibles d’être approuvées</a:t>
            </a:r>
          </a:p>
        </p:txBody>
      </p:sp>
      <p:graphicFrame>
        <p:nvGraphicFramePr>
          <p:cNvPr id="3" name="Table 7" descr="Tableau 7 : Éléments des demandes des superviseurs qui diffèrent selon qu’elles sont liées ou non à un handicap.&#10;Description : Liste des éléments des demandes liées ou non à un handicap.">
            <a:extLst>
              <a:ext uri="{FF2B5EF4-FFF2-40B4-BE49-F238E27FC236}">
                <a16:creationId xmlns:a16="http://schemas.microsoft.com/office/drawing/2014/main" id="{E403B0D6-B51D-4750-976F-66FC8772F1FB}"/>
              </a:ext>
            </a:extLst>
          </p:cNvPr>
          <p:cNvGraphicFramePr>
            <a:graphicFrameLocks noGrp="1"/>
          </p:cNvGraphicFramePr>
          <p:nvPr>
            <p:custDataLst>
              <p:tags r:id="rId3"/>
            </p:custDataLst>
            <p:extLst>
              <p:ext uri="{D42A27DB-BD31-4B8C-83A1-F6EECF244321}">
                <p14:modId xmlns:p14="http://schemas.microsoft.com/office/powerpoint/2010/main" val="2648405002"/>
              </p:ext>
            </p:extLst>
          </p:nvPr>
        </p:nvGraphicFramePr>
        <p:xfrm>
          <a:off x="691271" y="1336275"/>
          <a:ext cx="10789920" cy="1075508"/>
        </p:xfrm>
        <a:graphic>
          <a:graphicData uri="http://schemas.openxmlformats.org/drawingml/2006/table">
            <a:tbl>
              <a:tblPr firstRow="1" bandRow="1">
                <a:tableStyleId>{5C22544A-7EE6-4342-B048-85BDC9FD1C3A}</a:tableStyleId>
              </a:tblPr>
              <a:tblGrid>
                <a:gridCol w="3840480">
                  <a:extLst>
                    <a:ext uri="{9D8B030D-6E8A-4147-A177-3AD203B41FA5}">
                      <a16:colId xmlns:a16="http://schemas.microsoft.com/office/drawing/2014/main" val="2346273511"/>
                    </a:ext>
                  </a:extLst>
                </a:gridCol>
                <a:gridCol w="3474720">
                  <a:extLst>
                    <a:ext uri="{9D8B030D-6E8A-4147-A177-3AD203B41FA5}">
                      <a16:colId xmlns:a16="http://schemas.microsoft.com/office/drawing/2014/main" val="2120697777"/>
                    </a:ext>
                  </a:extLst>
                </a:gridCol>
                <a:gridCol w="3474720">
                  <a:extLst>
                    <a:ext uri="{9D8B030D-6E8A-4147-A177-3AD203B41FA5}">
                      <a16:colId xmlns:a16="http://schemas.microsoft.com/office/drawing/2014/main" val="3768800243"/>
                    </a:ext>
                  </a:extLst>
                </a:gridCol>
              </a:tblGrid>
              <a:tr h="235173">
                <a:tc>
                  <a:txBody>
                    <a:bodyPr/>
                    <a:lstStyle/>
                    <a:p>
                      <a:pPr marL="0" marR="0" lvl="0" indent="0" algn="ctr" defTabSz="914400" rtl="0" eaLnBrk="1" fontAlgn="auto" latinLnBrk="0" hangingPunct="1">
                        <a:lnSpc>
                          <a:spcPct val="100000"/>
                        </a:lnSpc>
                        <a:spcBef>
                          <a:spcPct val="0"/>
                        </a:spcBef>
                        <a:spcAft>
                          <a:spcPct val="0"/>
                        </a:spcAft>
                        <a:buClrTx/>
                        <a:buSzTx/>
                        <a:buFontTx/>
                        <a:buNone/>
                        <a:defRPr/>
                      </a:pPr>
                      <a:r>
                        <a:rPr lang="fr-CA" sz="1800" b="1" kern="1200" noProof="0" dirty="0">
                          <a:solidFill>
                            <a:schemeClr val="accent1"/>
                          </a:solidFill>
                          <a:latin typeface="Arial" panose="020B0604020202020204" pitchFamily="34" charset="0"/>
                          <a:ea typeface="+mn-ea"/>
                          <a:cs typeface="Arial" panose="020B0604020202020204" pitchFamily="34" charset="0"/>
                        </a:rPr>
                        <a:t>Demandes soumises par un superviseur : élément</a:t>
                      </a:r>
                      <a:endParaRPr lang="fr-CA" noProof="0" dirty="0">
                        <a:solidFill>
                          <a:schemeClr val="accent1"/>
                        </a:solidFill>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fr-CA" noProof="0" dirty="0">
                          <a:solidFill>
                            <a:schemeClr val="accent1"/>
                          </a:solidFill>
                          <a:latin typeface="Arial" panose="020B0604020202020204" pitchFamily="34" charset="0"/>
                          <a:cs typeface="Arial" panose="020B0604020202020204" pitchFamily="34" charset="0"/>
                        </a:rPr>
                        <a:t>Demandes liées à un handicap</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fr-CA" noProof="0" dirty="0">
                          <a:solidFill>
                            <a:schemeClr val="accent1"/>
                          </a:solidFill>
                          <a:latin typeface="Arial" panose="020B0604020202020204" pitchFamily="34" charset="0"/>
                          <a:cs typeface="Arial" panose="020B0604020202020204" pitchFamily="34" charset="0"/>
                        </a:rPr>
                        <a:t>Demandes non liées à un handicap</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707794385"/>
                  </a:ext>
                </a:extLst>
              </a:tr>
              <a:tr h="435428">
                <a:tc>
                  <a:txBody>
                    <a:bodyPr/>
                    <a:lstStyle/>
                    <a:p>
                      <a:pPr marL="0" indent="0">
                        <a:buFont typeface="Arial" panose="020B0604020202020204" pitchFamily="34" charset="0"/>
                        <a:buNone/>
                      </a:pPr>
                      <a:r>
                        <a:rPr lang="fr-CA" sz="1600" noProof="0" dirty="0">
                          <a:latin typeface="Arial" panose="020B0604020202020204" pitchFamily="34" charset="0"/>
                          <a:cs typeface="Arial" panose="020B0604020202020204" pitchFamily="34" charset="0"/>
                        </a:rPr>
                        <a:t>Font appel aux Relations de travail</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285750" indent="-285750">
                        <a:buFont typeface="Arial" panose="020B0604020202020204" pitchFamily="34" charset="0"/>
                        <a:buChar char="•"/>
                      </a:pPr>
                      <a:r>
                        <a:rPr lang="fr-CA" sz="1600" noProof="0" dirty="0">
                          <a:latin typeface="Arial" panose="020B0604020202020204" pitchFamily="34" charset="0"/>
                          <a:cs typeface="Arial" panose="020B0604020202020204" pitchFamily="34" charset="0"/>
                        </a:rPr>
                        <a:t>Souvent (42 %)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285750" marR="0" lvl="0" indent="-285750" algn="l" defTabSz="914400" rtl="0" eaLnBrk="1" fontAlgn="auto" latinLnBrk="0" hangingPunct="1">
                        <a:lnSpc>
                          <a:spcPct val="100000"/>
                        </a:lnSpc>
                        <a:spcBef>
                          <a:spcPct val="0"/>
                        </a:spcBef>
                        <a:spcAft>
                          <a:spcPct val="0"/>
                        </a:spcAft>
                        <a:buClrTx/>
                        <a:buSzTx/>
                        <a:buFont typeface="Arial" panose="020B0604020202020204" pitchFamily="34" charset="0"/>
                        <a:buChar char="•"/>
                        <a:defRPr/>
                      </a:pPr>
                      <a:r>
                        <a:rPr lang="fr-CA" sz="1600" noProof="0" dirty="0">
                          <a:latin typeface="Arial" panose="020B0604020202020204" pitchFamily="34" charset="0"/>
                          <a:cs typeface="Arial" panose="020B0604020202020204" pitchFamily="34" charset="0"/>
                        </a:rPr>
                        <a:t>Rarement (6 %)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68898911"/>
                  </a:ext>
                </a:extLst>
              </a:tr>
            </a:tbl>
          </a:graphicData>
        </a:graphic>
      </p:graphicFrame>
      <p:graphicFrame>
        <p:nvGraphicFramePr>
          <p:cNvPr id="8" name="Table 7" descr="Tableau 8 : Éléments des demandes des employés qui diffèrent selon qu’elles sont liées ou non à un handicap.&#10;Description : Liste des éléments des demandes liées ou non à un handicap.">
            <a:extLst>
              <a:ext uri="{FF2B5EF4-FFF2-40B4-BE49-F238E27FC236}">
                <a16:creationId xmlns:a16="http://schemas.microsoft.com/office/drawing/2014/main" id="{1EC9E080-01E4-48F7-B9ED-415AA6C51D9F}"/>
              </a:ext>
            </a:extLst>
          </p:cNvPr>
          <p:cNvGraphicFramePr>
            <a:graphicFrameLocks noGrp="1"/>
          </p:cNvGraphicFramePr>
          <p:nvPr>
            <p:custDataLst>
              <p:tags r:id="rId4"/>
            </p:custDataLst>
            <p:extLst>
              <p:ext uri="{D42A27DB-BD31-4B8C-83A1-F6EECF244321}">
                <p14:modId xmlns:p14="http://schemas.microsoft.com/office/powerpoint/2010/main" val="722711037"/>
              </p:ext>
            </p:extLst>
          </p:nvPr>
        </p:nvGraphicFramePr>
        <p:xfrm>
          <a:off x="691271" y="2774517"/>
          <a:ext cx="10789920" cy="2956560"/>
        </p:xfrm>
        <a:graphic>
          <a:graphicData uri="http://schemas.openxmlformats.org/drawingml/2006/table">
            <a:tbl>
              <a:tblPr firstRow="1" bandRow="1">
                <a:tableStyleId>{5C22544A-7EE6-4342-B048-85BDC9FD1C3A}</a:tableStyleId>
              </a:tblPr>
              <a:tblGrid>
                <a:gridCol w="3840480">
                  <a:extLst>
                    <a:ext uri="{9D8B030D-6E8A-4147-A177-3AD203B41FA5}">
                      <a16:colId xmlns:a16="http://schemas.microsoft.com/office/drawing/2014/main" val="2346273511"/>
                    </a:ext>
                  </a:extLst>
                </a:gridCol>
                <a:gridCol w="3474720">
                  <a:extLst>
                    <a:ext uri="{9D8B030D-6E8A-4147-A177-3AD203B41FA5}">
                      <a16:colId xmlns:a16="http://schemas.microsoft.com/office/drawing/2014/main" val="2120697777"/>
                    </a:ext>
                  </a:extLst>
                </a:gridCol>
                <a:gridCol w="3474720">
                  <a:extLst>
                    <a:ext uri="{9D8B030D-6E8A-4147-A177-3AD203B41FA5}">
                      <a16:colId xmlns:a16="http://schemas.microsoft.com/office/drawing/2014/main" val="3768800243"/>
                    </a:ext>
                  </a:extLst>
                </a:gridCol>
              </a:tblGrid>
              <a:tr h="370840">
                <a:tc>
                  <a:txBody>
                    <a:bodyPr/>
                    <a:lstStyle/>
                    <a:p>
                      <a:pPr algn="ctr"/>
                      <a:r>
                        <a:rPr lang="fr-CA" noProof="0" dirty="0">
                          <a:solidFill>
                            <a:schemeClr val="accent1"/>
                          </a:solidFill>
                          <a:latin typeface="Arial" panose="020B0604020202020204" pitchFamily="34" charset="0"/>
                          <a:cs typeface="Arial" panose="020B0604020202020204" pitchFamily="34" charset="0"/>
                        </a:rPr>
                        <a:t>Demandes soumises par un employé : éléments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fr-CA" noProof="0" dirty="0">
                          <a:solidFill>
                            <a:schemeClr val="accent1"/>
                          </a:solidFill>
                          <a:latin typeface="Arial" panose="020B0604020202020204" pitchFamily="34" charset="0"/>
                          <a:cs typeface="Arial" panose="020B0604020202020204" pitchFamily="34" charset="0"/>
                        </a:rPr>
                        <a:t>Demandes liées à un handicap</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fr-CA" noProof="0" dirty="0">
                          <a:solidFill>
                            <a:schemeClr val="accent1"/>
                          </a:solidFill>
                          <a:latin typeface="Arial" panose="020B0604020202020204" pitchFamily="34" charset="0"/>
                          <a:cs typeface="Arial" panose="020B0604020202020204" pitchFamily="34" charset="0"/>
                        </a:rPr>
                        <a:t>Demandes non liées à un handicap</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707794385"/>
                  </a:ext>
                </a:extLst>
              </a:tr>
              <a:tr h="370840">
                <a:tc>
                  <a:txBody>
                    <a:bodyPr/>
                    <a:lstStyle/>
                    <a:p>
                      <a:pPr marL="0" indent="0">
                        <a:buFont typeface="Arial" panose="020B0604020202020204" pitchFamily="34" charset="0"/>
                        <a:buNone/>
                      </a:pPr>
                      <a:r>
                        <a:rPr lang="fr-CA" sz="1600" noProof="0" dirty="0">
                          <a:latin typeface="Arial" panose="020B0604020202020204" pitchFamily="34" charset="0"/>
                          <a:cs typeface="Arial" panose="020B0604020202020204" pitchFamily="34" charset="0"/>
                        </a:rPr>
                        <a:t>Durée du </a:t>
                      </a:r>
                      <a:r>
                        <a:rPr lang="fr-CA" sz="1600" baseline="0" noProof="0" dirty="0">
                          <a:latin typeface="Arial" panose="020B0604020202020204" pitchFamily="34" charset="0"/>
                          <a:cs typeface="Arial" panose="020B0604020202020204" pitchFamily="34" charset="0"/>
                        </a:rPr>
                        <a:t>processus décisionnel</a:t>
                      </a:r>
                      <a:endParaRPr lang="fr-CA" sz="1600" noProof="0" dirty="0">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285750" indent="-285750">
                        <a:buFont typeface="Arial" panose="020B0604020202020204" pitchFamily="34" charset="0"/>
                        <a:buChar char="•"/>
                      </a:pPr>
                      <a:r>
                        <a:rPr lang="fr-CA" sz="1600" noProof="0" dirty="0">
                          <a:latin typeface="Arial" panose="020B0604020202020204" pitchFamily="34" charset="0"/>
                          <a:cs typeface="Arial" panose="020B0604020202020204" pitchFamily="34" charset="0"/>
                        </a:rPr>
                        <a:t>Plus longs (34 % moins de 2 semaines)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285750" indent="-285750">
                        <a:buFont typeface="Arial" panose="020B0604020202020204" pitchFamily="34" charset="0"/>
                        <a:buChar char="•"/>
                      </a:pPr>
                      <a:r>
                        <a:rPr lang="fr-CA" sz="1600" noProof="0" dirty="0">
                          <a:latin typeface="Arial" panose="020B0604020202020204" pitchFamily="34" charset="0"/>
                          <a:cs typeface="Arial" panose="020B0604020202020204" pitchFamily="34" charset="0"/>
                        </a:rPr>
                        <a:t>Plus courts (61 % moins de 2 semaines)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20372410"/>
                  </a:ext>
                </a:extLst>
              </a:tr>
              <a:tr h="370840">
                <a:tc>
                  <a:txBody>
                    <a:bodyPr/>
                    <a:lstStyle/>
                    <a:p>
                      <a:pPr marL="0" indent="0">
                        <a:buFont typeface="Arial" panose="020B0604020202020204" pitchFamily="34" charset="0"/>
                        <a:buNone/>
                      </a:pPr>
                      <a:r>
                        <a:rPr lang="fr-CA" sz="1600" noProof="0" dirty="0">
                          <a:latin typeface="Arial" panose="020B0604020202020204" pitchFamily="34" charset="0"/>
                          <a:cs typeface="Arial" panose="020B0604020202020204" pitchFamily="34" charset="0"/>
                        </a:rPr>
                        <a:t>Taux d’approbation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285750" indent="-285750">
                        <a:buFont typeface="Arial" panose="020B0604020202020204" pitchFamily="34" charset="0"/>
                        <a:buChar char="•"/>
                      </a:pPr>
                      <a:r>
                        <a:rPr lang="fr-CA" sz="1600" noProof="0" dirty="0">
                          <a:latin typeface="Arial" panose="020B0604020202020204" pitchFamily="34" charset="0"/>
                          <a:cs typeface="Arial" panose="020B0604020202020204" pitchFamily="34" charset="0"/>
                        </a:rPr>
                        <a:t>Taux d’approbation plus élevé (83 %)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285750" indent="-285750">
                        <a:buFont typeface="Arial" panose="020B0604020202020204" pitchFamily="34" charset="0"/>
                        <a:buChar char="•"/>
                      </a:pPr>
                      <a:r>
                        <a:rPr lang="fr-CA" sz="1600" noProof="0" dirty="0">
                          <a:latin typeface="Arial" panose="020B0604020202020204" pitchFamily="34" charset="0"/>
                          <a:cs typeface="Arial" panose="020B0604020202020204" pitchFamily="34" charset="0"/>
                        </a:rPr>
                        <a:t>Taux d’approbation plus faible (67 %)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29954837"/>
                  </a:ext>
                </a:extLst>
              </a:tr>
              <a:tr h="370840">
                <a:tc>
                  <a:txBody>
                    <a:bodyPr/>
                    <a:lstStyle/>
                    <a:p>
                      <a:pPr marL="0" indent="0">
                        <a:buFont typeface="Arial" panose="020B0604020202020204" pitchFamily="34" charset="0"/>
                        <a:buNone/>
                      </a:pPr>
                      <a:r>
                        <a:rPr lang="fr-CA" sz="1600" noProof="0" dirty="0">
                          <a:latin typeface="Arial" panose="020B0604020202020204" pitchFamily="34" charset="0"/>
                          <a:cs typeface="Arial" panose="020B0604020202020204" pitchFamily="34" charset="0"/>
                        </a:rPr>
                        <a:t>Intervention d’un représentant syndical à la suite d’un rejet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285750" indent="-285750">
                        <a:buFont typeface="Arial" panose="020B0604020202020204" pitchFamily="34" charset="0"/>
                        <a:buChar char="•"/>
                      </a:pPr>
                      <a:r>
                        <a:rPr lang="fr-CA" sz="1600" noProof="0" dirty="0">
                          <a:latin typeface="Arial" panose="020B0604020202020204" pitchFamily="34" charset="0"/>
                          <a:cs typeface="Arial" panose="020B0604020202020204" pitchFamily="34" charset="0"/>
                        </a:rPr>
                        <a:t>Souvent (27 %)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285750" indent="-285750">
                        <a:buFont typeface="Arial" panose="020B0604020202020204" pitchFamily="34" charset="0"/>
                        <a:buChar char="•"/>
                      </a:pPr>
                      <a:r>
                        <a:rPr lang="fr-CA" sz="1600" noProof="0" dirty="0">
                          <a:latin typeface="Arial" panose="020B0604020202020204" pitchFamily="34" charset="0"/>
                          <a:cs typeface="Arial" panose="020B0604020202020204" pitchFamily="34" charset="0"/>
                        </a:rPr>
                        <a:t>Rarement (9 %)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644502972"/>
                  </a:ext>
                </a:extLst>
              </a:tr>
              <a:tr h="370840">
                <a:tc>
                  <a:txBody>
                    <a:bodyPr/>
                    <a:lstStyle/>
                    <a:p>
                      <a:pPr marL="0" indent="0">
                        <a:buFont typeface="Arial" panose="020B0604020202020204" pitchFamily="34" charset="0"/>
                        <a:buNone/>
                      </a:pPr>
                      <a:r>
                        <a:rPr lang="fr-CA" sz="1600" noProof="0" dirty="0">
                          <a:latin typeface="Arial" panose="020B0604020202020204" pitchFamily="34" charset="0"/>
                          <a:cs typeface="Arial" panose="020B0604020202020204" pitchFamily="34" charset="0"/>
                        </a:rPr>
                        <a:t>Ne font pas appel par peur des conséquences négatives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285750" indent="-285750">
                        <a:buFont typeface="Arial" panose="020B0604020202020204" pitchFamily="34" charset="0"/>
                        <a:buChar char="•"/>
                      </a:pPr>
                      <a:r>
                        <a:rPr lang="fr-CA" sz="1600" noProof="0" dirty="0">
                          <a:latin typeface="Arial" panose="020B0604020202020204" pitchFamily="34" charset="0"/>
                          <a:cs typeface="Arial" panose="020B0604020202020204" pitchFamily="34" charset="0"/>
                        </a:rPr>
                        <a:t>Parfois (32 %)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285750" marR="0" lvl="0" indent="-285750" algn="l" defTabSz="914400" rtl="0" eaLnBrk="1" fontAlgn="auto" latinLnBrk="0" hangingPunct="1">
                        <a:lnSpc>
                          <a:spcPct val="100000"/>
                        </a:lnSpc>
                        <a:spcBef>
                          <a:spcPct val="0"/>
                        </a:spcBef>
                        <a:spcAft>
                          <a:spcPct val="0"/>
                        </a:spcAft>
                        <a:buClrTx/>
                        <a:buSzTx/>
                        <a:buFont typeface="Arial" panose="020B0604020202020204" pitchFamily="34" charset="0"/>
                        <a:buChar char="•"/>
                        <a:defRPr/>
                      </a:pPr>
                      <a:r>
                        <a:rPr lang="fr-CA" sz="1600" noProof="0" dirty="0">
                          <a:latin typeface="Arial" panose="020B0604020202020204" pitchFamily="34" charset="0"/>
                          <a:cs typeface="Arial" panose="020B0604020202020204" pitchFamily="34" charset="0"/>
                        </a:rPr>
                        <a:t>Souvent (55 %)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15910190"/>
                  </a:ext>
                </a:extLst>
              </a:tr>
            </a:tbl>
          </a:graphicData>
        </a:graphic>
      </p:graphicFrame>
      <p:sp>
        <p:nvSpPr>
          <p:cNvPr id="6" name="Slide Number Placeholder 2">
            <a:extLst>
              <a:ext uri="{FF2B5EF4-FFF2-40B4-BE49-F238E27FC236}">
                <a16:creationId xmlns:a16="http://schemas.microsoft.com/office/drawing/2014/main" id="{E5C8EE87-6F3A-4B1A-91B5-338E323D1026}"/>
              </a:ext>
            </a:extLst>
          </p:cNvPr>
          <p:cNvSpPr txBox="1"/>
          <p:nvPr>
            <p:custDataLst>
              <p:tags r:id="rId5"/>
            </p:custDataLst>
          </p:nvPr>
        </p:nvSpPr>
        <p:spPr>
          <a:xfrm>
            <a:off x="9349946" y="6470708"/>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1800" kern="1200">
                <a:solidFill>
                  <a:schemeClr val="bg1"/>
                </a:solidFill>
                <a:latin typeface="Cordia New" panose="020B0304020202020204" pitchFamily="34" charset="-34"/>
                <a:ea typeface="+mn-ea"/>
                <a:cs typeface="Cordia New" panose="020B0304020202020204" pitchFamily="34" charset="-34"/>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227929AD-272B-2940-8998-9A3EA3187C9C}" type="slidenum">
              <a:rPr lang="fr-CA" sz="1400" b="1" smtClean="0">
                <a:solidFill>
                  <a:schemeClr val="tx1"/>
                </a:solidFill>
                <a:latin typeface="Arial" panose="020B0604020202020204" pitchFamily="34" charset="0"/>
                <a:cs typeface="Arial" panose="020B0604020202020204" pitchFamily="34" charset="0"/>
              </a:rPr>
              <a:t>14</a:t>
            </a:fld>
            <a:endParaRPr lang="fr-CA" sz="1400" b="1" dirty="0">
              <a:solidFill>
                <a:schemeClr val="tx1"/>
              </a:solidFill>
              <a:latin typeface="Arial" panose="020B0604020202020204" pitchFamily="34" charset="0"/>
              <a:cs typeface="Arial" panose="020B0604020202020204" pitchFamily="34" charset="0"/>
            </a:endParaRPr>
          </a:p>
        </p:txBody>
      </p:sp>
      <p:sp>
        <p:nvSpPr>
          <p:cNvPr id="9" name="Rectangle 8">
            <a:extLst>
              <a:ext uri="{FF2B5EF4-FFF2-40B4-BE49-F238E27FC236}">
                <a16:creationId xmlns:a16="http://schemas.microsoft.com/office/drawing/2014/main" id="{B50EA60F-C651-4C80-B5A1-96B1684D2261}"/>
              </a:ext>
            </a:extLst>
          </p:cNvPr>
          <p:cNvSpPr/>
          <p:nvPr>
            <p:custDataLst>
              <p:tags r:id="rId6"/>
            </p:custDataLst>
          </p:nvPr>
        </p:nvSpPr>
        <p:spPr>
          <a:xfrm>
            <a:off x="360803" y="6341259"/>
            <a:ext cx="7119652" cy="261610"/>
          </a:xfrm>
          <a:prstGeom prst="rect">
            <a:avLst/>
          </a:prstGeom>
        </p:spPr>
        <p:txBody>
          <a:bodyPr wrap="square">
            <a:spAutoFit/>
          </a:bodyPr>
          <a:lstStyle/>
          <a:p>
            <a:r>
              <a:rPr lang="fr-CA" sz="1100" dirty="0">
                <a:solidFill>
                  <a:schemeClr val="accent1"/>
                </a:solidFill>
                <a:latin typeface="Arial" panose="020B0604020202020204" pitchFamily="34" charset="0"/>
                <a:cs typeface="Arial" panose="020B0604020202020204" pitchFamily="34" charset="0"/>
              </a:rPr>
              <a:t>Questions multiples; tous les répondants (n = 4 933)  </a:t>
            </a:r>
          </a:p>
        </p:txBody>
      </p:sp>
    </p:spTree>
    <p:extLst>
      <p:ext uri="{BB962C8B-B14F-4D97-AF65-F5344CB8AC3E}">
        <p14:creationId xmlns:p14="http://schemas.microsoft.com/office/powerpoint/2010/main" val="658778695"/>
      </p:ext>
    </p:extLst>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bg>
      <p:bgPr>
        <a:blipFill>
          <a:blip r:embed="rId8"/>
          <a:tile tx="0" ty="0" sx="100000" sy="100000" flip="none" algn="tl"/>
        </a:blipFill>
        <a:effectLst/>
      </p:bgPr>
    </p:bg>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8D15E2D4-6324-4FBF-91F0-39192C7CDC5D}"/>
              </a:ext>
            </a:extLst>
          </p:cNvPr>
          <p:cNvSpPr txBox="1"/>
          <p:nvPr>
            <p:custDataLst>
              <p:tags r:id="rId1"/>
            </p:custDataLst>
          </p:nvPr>
        </p:nvSpPr>
        <p:spPr>
          <a:xfrm>
            <a:off x="890152" y="-568431"/>
            <a:ext cx="10411695" cy="523220"/>
          </a:xfrm>
          <a:prstGeom prst="rect">
            <a:avLst/>
          </a:prstGeom>
          <a:noFill/>
        </p:spPr>
        <p:txBody>
          <a:bodyPr wrap="square" rtlCol="0">
            <a:spAutoFit/>
          </a:bodyPr>
          <a:lstStyle/>
          <a:p>
            <a:r>
              <a:rPr lang="fr-CA" sz="1400" dirty="0">
                <a:latin typeface="Arial" panose="020B0604020202020204" pitchFamily="34" charset="0"/>
                <a:cs typeface="Arial" panose="020B0604020202020204" pitchFamily="34" charset="0"/>
              </a:rPr>
              <a:t>Description de la diapositive : Un tableau soulignant les différences entre les demandes liées à des handicaps visibles ou invisibles</a:t>
            </a:r>
          </a:p>
        </p:txBody>
      </p:sp>
      <p:sp>
        <p:nvSpPr>
          <p:cNvPr id="2" name="Title 1"/>
          <p:cNvSpPr>
            <a:spLocks noGrp="1"/>
          </p:cNvSpPr>
          <p:nvPr>
            <p:ph type="title"/>
            <p:custDataLst>
              <p:tags r:id="rId2"/>
            </p:custDataLst>
          </p:nvPr>
        </p:nvSpPr>
        <p:spPr>
          <a:xfrm>
            <a:off x="384506" y="184618"/>
            <a:ext cx="10704407" cy="701731"/>
          </a:xfrm>
        </p:spPr>
        <p:txBody>
          <a:bodyPr/>
          <a:lstStyle/>
          <a:p>
            <a:r>
              <a:rPr lang="fr-CA" sz="2400" dirty="0">
                <a:latin typeface="Arial" panose="020B0604020202020204" pitchFamily="34" charset="0"/>
                <a:cs typeface="Arial" panose="020B0604020202020204" pitchFamily="34" charset="0"/>
              </a:rPr>
              <a:t>Le traitement des demandes d’adaptation des employés ayant un handicap invisible diffère de celui des employés ayant un handicap visible</a:t>
            </a:r>
          </a:p>
        </p:txBody>
      </p:sp>
      <p:graphicFrame>
        <p:nvGraphicFramePr>
          <p:cNvPr id="8" name="Table 3" descr="Tableau 9 : Éléments des demandes des employés qui diffèrent selon le fait que le handicap est visible ou invisible.&#10;Description : Liste des éléments des demandes liées à un handicap visible ou invisible.&#10;">
            <a:extLst>
              <a:ext uri="{FF2B5EF4-FFF2-40B4-BE49-F238E27FC236}">
                <a16:creationId xmlns:a16="http://schemas.microsoft.com/office/drawing/2014/main" id="{15A85B71-8251-478B-953F-83FBB5E28391}"/>
              </a:ext>
            </a:extLst>
          </p:cNvPr>
          <p:cNvGraphicFramePr>
            <a:graphicFrameLocks noGrp="1"/>
          </p:cNvGraphicFramePr>
          <p:nvPr>
            <p:custDataLst>
              <p:tags r:id="rId3"/>
            </p:custDataLst>
            <p:extLst>
              <p:ext uri="{D42A27DB-BD31-4B8C-83A1-F6EECF244321}">
                <p14:modId xmlns:p14="http://schemas.microsoft.com/office/powerpoint/2010/main" val="2816802313"/>
              </p:ext>
            </p:extLst>
          </p:nvPr>
        </p:nvGraphicFramePr>
        <p:xfrm>
          <a:off x="444442" y="978861"/>
          <a:ext cx="11303114" cy="4782602"/>
        </p:xfrm>
        <a:graphic>
          <a:graphicData uri="http://schemas.openxmlformats.org/drawingml/2006/table">
            <a:tbl>
              <a:tblPr firstRow="1" bandRow="1">
                <a:tableStyleId>{5C22544A-7EE6-4342-B048-85BDC9FD1C3A}</a:tableStyleId>
              </a:tblPr>
              <a:tblGrid>
                <a:gridCol w="5150925">
                  <a:extLst>
                    <a:ext uri="{9D8B030D-6E8A-4147-A177-3AD203B41FA5}">
                      <a16:colId xmlns:a16="http://schemas.microsoft.com/office/drawing/2014/main" val="2346273511"/>
                    </a:ext>
                  </a:extLst>
                </a:gridCol>
                <a:gridCol w="3043229">
                  <a:extLst>
                    <a:ext uri="{9D8B030D-6E8A-4147-A177-3AD203B41FA5}">
                      <a16:colId xmlns:a16="http://schemas.microsoft.com/office/drawing/2014/main" val="2120697777"/>
                    </a:ext>
                  </a:extLst>
                </a:gridCol>
                <a:gridCol w="3108960">
                  <a:extLst>
                    <a:ext uri="{9D8B030D-6E8A-4147-A177-3AD203B41FA5}">
                      <a16:colId xmlns:a16="http://schemas.microsoft.com/office/drawing/2014/main" val="3768800243"/>
                    </a:ext>
                  </a:extLst>
                </a:gridCol>
              </a:tblGrid>
              <a:tr h="326064">
                <a:tc>
                  <a:txBody>
                    <a:bodyPr/>
                    <a:lstStyle/>
                    <a:p>
                      <a:pPr algn="ctr"/>
                      <a:r>
                        <a:rPr lang="fr-CA" sz="1600" noProof="0" dirty="0">
                          <a:solidFill>
                            <a:schemeClr val="accent1"/>
                          </a:solidFill>
                          <a:latin typeface="Arial" panose="020B0604020202020204" pitchFamily="34" charset="0"/>
                          <a:cs typeface="Arial" panose="020B0604020202020204" pitchFamily="34" charset="0"/>
                        </a:rPr>
                        <a:t>Élément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fr-CA" sz="1600" noProof="0" dirty="0">
                          <a:solidFill>
                            <a:schemeClr val="accent1"/>
                          </a:solidFill>
                          <a:latin typeface="Arial" panose="020B0604020202020204" pitchFamily="34" charset="0"/>
                          <a:cs typeface="Arial" panose="020B0604020202020204" pitchFamily="34" charset="0"/>
                        </a:rPr>
                        <a:t>Handicap visible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fr-CA" sz="1600" noProof="0" dirty="0">
                          <a:solidFill>
                            <a:schemeClr val="accent1"/>
                          </a:solidFill>
                          <a:latin typeface="Arial" panose="020B0604020202020204" pitchFamily="34" charset="0"/>
                          <a:cs typeface="Arial" panose="020B0604020202020204" pitchFamily="34" charset="0"/>
                        </a:rPr>
                        <a:t>Handicap invisible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707794385"/>
                  </a:ext>
                </a:extLst>
              </a:tr>
              <a:tr h="700357">
                <a:tc>
                  <a:txBody>
                    <a:bodyPr/>
                    <a:lstStyle/>
                    <a:p>
                      <a:pPr marL="0" indent="0">
                        <a:buFont typeface="Arial" panose="020B0604020202020204" pitchFamily="34" charset="0"/>
                        <a:buNone/>
                      </a:pPr>
                      <a:r>
                        <a:rPr lang="fr-CA" sz="1400" noProof="0" dirty="0">
                          <a:latin typeface="Arial" panose="020B0604020202020204" pitchFamily="34" charset="0"/>
                          <a:cs typeface="Arial" panose="020B0604020202020204" pitchFamily="34" charset="0"/>
                        </a:rPr>
                        <a:t>Demandes ayant fait appel à :</a:t>
                      </a:r>
                    </a:p>
                  </a:txBody>
                  <a:tcPr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285750" indent="-285750">
                        <a:buFont typeface="Arial" panose="020B0604020202020204" pitchFamily="34" charset="0"/>
                        <a:buChar char="•"/>
                      </a:pPr>
                      <a:r>
                        <a:rPr lang="fr-CA" sz="1400" noProof="0" dirty="0">
                          <a:latin typeface="Arial" panose="020B0604020202020204" pitchFamily="34" charset="0"/>
                          <a:cs typeface="Arial" panose="020B0604020202020204" pitchFamily="34" charset="0"/>
                        </a:rPr>
                        <a:t>Haute direction (39 %)</a:t>
                      </a:r>
                    </a:p>
                    <a:p>
                      <a:pPr marL="285750" indent="-285750">
                        <a:buFont typeface="Arial" panose="020B0604020202020204" pitchFamily="34" charset="0"/>
                        <a:buChar char="•"/>
                      </a:pPr>
                      <a:r>
                        <a:rPr lang="fr-CA" sz="1400" noProof="0" dirty="0">
                          <a:latin typeface="Arial" panose="020B0604020202020204" pitchFamily="34" charset="0"/>
                          <a:cs typeface="Arial" panose="020B0604020202020204" pitchFamily="34" charset="0"/>
                        </a:rPr>
                        <a:t>Médecin ou spécialiste (30 %)</a:t>
                      </a:r>
                    </a:p>
                    <a:p>
                      <a:pPr marL="285750" indent="-285750">
                        <a:buFont typeface="Arial" panose="020B0604020202020204" pitchFamily="34" charset="0"/>
                        <a:buChar char="•"/>
                      </a:pPr>
                      <a:r>
                        <a:rPr lang="fr-CA" sz="1400" noProof="0" dirty="0">
                          <a:latin typeface="Arial" panose="020B0604020202020204" pitchFamily="34" charset="0"/>
                          <a:cs typeface="Arial" panose="020B0604020202020204" pitchFamily="34" charset="0"/>
                        </a:rPr>
                        <a:t>Relations de travail (14 %)</a:t>
                      </a:r>
                    </a:p>
                  </a:txBody>
                  <a:tcPr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285750" indent="-285750">
                        <a:buFont typeface="Arial" panose="020B0604020202020204" pitchFamily="34" charset="0"/>
                        <a:buChar char="•"/>
                      </a:pPr>
                      <a:r>
                        <a:rPr lang="fr-CA" sz="1400" noProof="0" dirty="0">
                          <a:latin typeface="Arial" panose="020B0604020202020204" pitchFamily="34" charset="0"/>
                          <a:cs typeface="Arial" panose="020B0604020202020204" pitchFamily="34" charset="0"/>
                        </a:rPr>
                        <a:t>Haute direction (46 %)</a:t>
                      </a:r>
                    </a:p>
                    <a:p>
                      <a:pPr marL="285750" indent="-285750">
                        <a:buFont typeface="Arial" panose="020B0604020202020204" pitchFamily="34" charset="0"/>
                        <a:buChar char="•"/>
                      </a:pPr>
                      <a:r>
                        <a:rPr lang="fr-CA" sz="1400" noProof="0" dirty="0">
                          <a:latin typeface="Arial" panose="020B0604020202020204" pitchFamily="34" charset="0"/>
                          <a:cs typeface="Arial" panose="020B0604020202020204" pitchFamily="34" charset="0"/>
                        </a:rPr>
                        <a:t>Médecin ou spécialiste (42 %)</a:t>
                      </a:r>
                    </a:p>
                    <a:p>
                      <a:pPr marL="285750" indent="-285750">
                        <a:buFont typeface="Arial" panose="020B0604020202020204" pitchFamily="34" charset="0"/>
                        <a:buChar char="•"/>
                      </a:pPr>
                      <a:r>
                        <a:rPr lang="fr-CA" sz="1400" noProof="0" dirty="0">
                          <a:latin typeface="Arial" panose="020B0604020202020204" pitchFamily="34" charset="0"/>
                          <a:cs typeface="Arial" panose="020B0604020202020204" pitchFamily="34" charset="0"/>
                        </a:rPr>
                        <a:t>Relations de travail (26 %)</a:t>
                      </a:r>
                    </a:p>
                  </a:txBody>
                  <a:tcPr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68898911"/>
                  </a:ext>
                </a:extLst>
              </a:tr>
              <a:tr h="255585">
                <a:tc>
                  <a:txBody>
                    <a:bodyPr/>
                    <a:lstStyle/>
                    <a:p>
                      <a:pPr marL="0" indent="0">
                        <a:buFont typeface="Arial" panose="020B0604020202020204" pitchFamily="34" charset="0"/>
                        <a:buNone/>
                      </a:pPr>
                      <a:r>
                        <a:rPr lang="fr-CA" sz="1400" noProof="0" dirty="0">
                          <a:latin typeface="Arial" panose="020B0604020202020204" pitchFamily="34" charset="0"/>
                          <a:cs typeface="Arial" panose="020B0604020202020204" pitchFamily="34" charset="0"/>
                        </a:rPr>
                        <a:t>Certificat médical requis</a:t>
                      </a:r>
                    </a:p>
                  </a:txBody>
                  <a:tcPr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285750" indent="-285750">
                        <a:buFont typeface="Arial" panose="020B0604020202020204" pitchFamily="34" charset="0"/>
                        <a:buChar char="•"/>
                      </a:pPr>
                      <a:r>
                        <a:rPr lang="fr-CA" sz="1400" noProof="0" dirty="0">
                          <a:latin typeface="Arial" panose="020B0604020202020204" pitchFamily="34" charset="0"/>
                          <a:cs typeface="Arial" panose="020B0604020202020204" pitchFamily="34" charset="0"/>
                        </a:rPr>
                        <a:t>Oui (77 %)</a:t>
                      </a:r>
                    </a:p>
                  </a:txBody>
                  <a:tcPr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285750" marR="0" lvl="0" indent="-285750" algn="l" defTabSz="914400" rtl="0" eaLnBrk="1" fontAlgn="auto" latinLnBrk="0" hangingPunct="1">
                        <a:lnSpc>
                          <a:spcPct val="100000"/>
                        </a:lnSpc>
                        <a:spcBef>
                          <a:spcPct val="0"/>
                        </a:spcBef>
                        <a:spcAft>
                          <a:spcPct val="0"/>
                        </a:spcAft>
                        <a:buClrTx/>
                        <a:buSzTx/>
                        <a:buFont typeface="Arial" panose="020B0604020202020204" pitchFamily="34" charset="0"/>
                        <a:buChar char="•"/>
                        <a:defRPr/>
                      </a:pPr>
                      <a:r>
                        <a:rPr lang="fr-CA" sz="1400" noProof="0" dirty="0">
                          <a:latin typeface="Arial" panose="020B0604020202020204" pitchFamily="34" charset="0"/>
                          <a:cs typeface="Arial" panose="020B0604020202020204" pitchFamily="34" charset="0"/>
                        </a:rPr>
                        <a:t>Oui (87 %)</a:t>
                      </a:r>
                    </a:p>
                  </a:txBody>
                  <a:tcPr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20372410"/>
                  </a:ext>
                </a:extLst>
              </a:tr>
              <a:tr h="466904">
                <a:tc>
                  <a:txBody>
                    <a:bodyPr/>
                    <a:lstStyle/>
                    <a:p>
                      <a:pPr marL="0" indent="0">
                        <a:buFont typeface="Arial" panose="020B0604020202020204" pitchFamily="34" charset="0"/>
                        <a:buNone/>
                      </a:pPr>
                      <a:r>
                        <a:rPr lang="fr-CA" sz="1400" noProof="0" dirty="0">
                          <a:latin typeface="Arial" panose="020B0604020202020204" pitchFamily="34" charset="0"/>
                          <a:cs typeface="Arial" panose="020B0604020202020204" pitchFamily="34" charset="0"/>
                        </a:rPr>
                        <a:t>Source de la demande de certificat médical</a:t>
                      </a:r>
                    </a:p>
                  </a:txBody>
                  <a:tcPr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285750" indent="-285750">
                        <a:buFont typeface="Arial" panose="020B0604020202020204" pitchFamily="34" charset="0"/>
                        <a:buChar char="•"/>
                      </a:pPr>
                      <a:r>
                        <a:rPr lang="fr-CA" sz="1400" noProof="0" dirty="0">
                          <a:latin typeface="Arial" panose="020B0604020202020204" pitchFamily="34" charset="0"/>
                          <a:cs typeface="Arial" panose="020B0604020202020204" pitchFamily="34" charset="0"/>
                        </a:rPr>
                        <a:t>Haute direction (27 %)</a:t>
                      </a:r>
                    </a:p>
                    <a:p>
                      <a:pPr marL="285750" indent="-285750">
                        <a:buFont typeface="Arial" panose="020B0604020202020204" pitchFamily="34" charset="0"/>
                        <a:buChar char="•"/>
                      </a:pPr>
                      <a:r>
                        <a:rPr lang="fr-CA" sz="1400" noProof="0" dirty="0">
                          <a:latin typeface="Arial" panose="020B0604020202020204" pitchFamily="34" charset="0"/>
                          <a:cs typeface="Arial" panose="020B0604020202020204" pitchFamily="34" charset="0"/>
                        </a:rPr>
                        <a:t>Relations de travail (10 %)</a:t>
                      </a:r>
                    </a:p>
                  </a:txBody>
                  <a:tcPr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285750" indent="-285750">
                        <a:buFont typeface="Arial" panose="020B0604020202020204" pitchFamily="34" charset="0"/>
                        <a:buChar char="•"/>
                      </a:pPr>
                      <a:r>
                        <a:rPr lang="fr-CA" sz="1400" noProof="0" dirty="0">
                          <a:latin typeface="Arial" panose="020B0604020202020204" pitchFamily="34" charset="0"/>
                          <a:cs typeface="Arial" panose="020B0604020202020204" pitchFamily="34" charset="0"/>
                        </a:rPr>
                        <a:t>Haute direction (37 %)</a:t>
                      </a:r>
                    </a:p>
                    <a:p>
                      <a:pPr marL="285750" indent="-285750">
                        <a:buFont typeface="Arial" panose="020B0604020202020204" pitchFamily="34" charset="0"/>
                        <a:buChar char="•"/>
                      </a:pPr>
                      <a:r>
                        <a:rPr lang="fr-CA" sz="1400" noProof="0" dirty="0">
                          <a:latin typeface="Arial" panose="020B0604020202020204" pitchFamily="34" charset="0"/>
                          <a:cs typeface="Arial" panose="020B0604020202020204" pitchFamily="34" charset="0"/>
                        </a:rPr>
                        <a:t>Relations de travail (19 %)</a:t>
                      </a:r>
                    </a:p>
                  </a:txBody>
                  <a:tcPr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29954837"/>
                  </a:ext>
                </a:extLst>
              </a:tr>
              <a:tr h="255585">
                <a:tc>
                  <a:txBody>
                    <a:bodyPr/>
                    <a:lstStyle/>
                    <a:p>
                      <a:pPr marL="0" indent="0">
                        <a:buFont typeface="Arial" panose="020B0604020202020204" pitchFamily="34" charset="0"/>
                        <a:buNone/>
                      </a:pPr>
                      <a:r>
                        <a:rPr lang="fr-CA" sz="1400" noProof="0" dirty="0">
                          <a:latin typeface="Arial" panose="020B0604020202020204" pitchFamily="34" charset="0"/>
                          <a:cs typeface="Arial" panose="020B0604020202020204" pitchFamily="34" charset="0"/>
                        </a:rPr>
                        <a:t>Évaluation officielle requise</a:t>
                      </a:r>
                    </a:p>
                  </a:txBody>
                  <a:tcPr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285750" indent="-285750">
                        <a:buFont typeface="Arial" panose="020B0604020202020204" pitchFamily="34" charset="0"/>
                        <a:buChar char="•"/>
                      </a:pPr>
                      <a:r>
                        <a:rPr lang="fr-CA" sz="1400" noProof="0" dirty="0">
                          <a:latin typeface="Arial" panose="020B0604020202020204" pitchFamily="34" charset="0"/>
                          <a:cs typeface="Arial" panose="020B0604020202020204" pitchFamily="34" charset="0"/>
                        </a:rPr>
                        <a:t>Oui (37 %)</a:t>
                      </a:r>
                    </a:p>
                  </a:txBody>
                  <a:tcPr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285750" marR="0" lvl="0" indent="-285750" algn="l" defTabSz="914400" rtl="0" eaLnBrk="1" fontAlgn="auto" latinLnBrk="0" hangingPunct="1">
                        <a:lnSpc>
                          <a:spcPct val="100000"/>
                        </a:lnSpc>
                        <a:spcBef>
                          <a:spcPct val="0"/>
                        </a:spcBef>
                        <a:spcAft>
                          <a:spcPct val="0"/>
                        </a:spcAft>
                        <a:buClrTx/>
                        <a:buSzTx/>
                        <a:buFont typeface="Arial" panose="020B0604020202020204" pitchFamily="34" charset="0"/>
                        <a:buChar char="•"/>
                        <a:defRPr/>
                      </a:pPr>
                      <a:r>
                        <a:rPr lang="fr-CA" sz="1400" noProof="0" dirty="0">
                          <a:latin typeface="Arial" panose="020B0604020202020204" pitchFamily="34" charset="0"/>
                          <a:cs typeface="Arial" panose="020B0604020202020204" pitchFamily="34" charset="0"/>
                        </a:rPr>
                        <a:t>Oui (44 %)</a:t>
                      </a:r>
                    </a:p>
                  </a:txBody>
                  <a:tcPr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698106993"/>
                  </a:ext>
                </a:extLst>
              </a:tr>
              <a:tr h="466904">
                <a:tc>
                  <a:txBody>
                    <a:bodyPr/>
                    <a:lstStyle/>
                    <a:p>
                      <a:pPr marL="0" indent="0">
                        <a:buFont typeface="Arial" panose="020B0604020202020204" pitchFamily="34" charset="0"/>
                        <a:buNone/>
                      </a:pPr>
                      <a:r>
                        <a:rPr lang="fr-CA" sz="1400" noProof="0" dirty="0">
                          <a:latin typeface="Arial" panose="020B0604020202020204" pitchFamily="34" charset="0"/>
                          <a:cs typeface="Arial" panose="020B0604020202020204" pitchFamily="34" charset="0"/>
                        </a:rPr>
                        <a:t>Motif de l’exigence d’un certificat médical : problèmes de santé directement liés à l’exercice des fonctions</a:t>
                      </a:r>
                    </a:p>
                  </a:txBody>
                  <a:tcPr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285750" indent="-285750">
                        <a:buFont typeface="Arial" panose="020B0604020202020204" pitchFamily="34" charset="0"/>
                        <a:buChar char="•"/>
                      </a:pPr>
                      <a:r>
                        <a:rPr lang="fr-CA" sz="1400" noProof="0" dirty="0">
                          <a:latin typeface="Arial" panose="020B0604020202020204" pitchFamily="34" charset="0"/>
                          <a:cs typeface="Arial" panose="020B0604020202020204" pitchFamily="34" charset="0"/>
                        </a:rPr>
                        <a:t>Oui (23 %)</a:t>
                      </a:r>
                    </a:p>
                  </a:txBody>
                  <a:tcPr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285750" indent="-285750">
                        <a:buFont typeface="Arial" panose="020B0604020202020204" pitchFamily="34" charset="0"/>
                        <a:buChar char="•"/>
                      </a:pPr>
                      <a:r>
                        <a:rPr lang="fr-CA" sz="1400" noProof="0" dirty="0">
                          <a:latin typeface="Arial" panose="020B0604020202020204" pitchFamily="34" charset="0"/>
                          <a:cs typeface="Arial" panose="020B0604020202020204" pitchFamily="34" charset="0"/>
                        </a:rPr>
                        <a:t>Oui (36 %)</a:t>
                      </a:r>
                    </a:p>
                  </a:txBody>
                  <a:tcPr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644502972"/>
                  </a:ext>
                </a:extLst>
              </a:tr>
              <a:tr h="466904">
                <a:tc>
                  <a:txBody>
                    <a:bodyPr/>
                    <a:lstStyle/>
                    <a:p>
                      <a:pPr marL="0" marR="0" lvl="0" indent="0" algn="l" defTabSz="914400" rtl="0" eaLnBrk="1" fontAlgn="auto" latinLnBrk="0" hangingPunct="1">
                        <a:lnSpc>
                          <a:spcPct val="100000"/>
                        </a:lnSpc>
                        <a:spcBef>
                          <a:spcPct val="0"/>
                        </a:spcBef>
                        <a:spcAft>
                          <a:spcPct val="0"/>
                        </a:spcAft>
                        <a:buClrTx/>
                        <a:buSzTx/>
                        <a:buFont typeface="Arial" panose="020B0604020202020204" pitchFamily="34" charset="0"/>
                        <a:buNone/>
                        <a:defRPr/>
                      </a:pPr>
                      <a:r>
                        <a:rPr lang="fr-CA" sz="1400" noProof="0" dirty="0">
                          <a:latin typeface="Arial" panose="020B0604020202020204" pitchFamily="34" charset="0"/>
                          <a:cs typeface="Arial" panose="020B0604020202020204" pitchFamily="34" charset="0"/>
                        </a:rPr>
                        <a:t>Motif de l’exigence d’un certificat médical : difficulté à s’acquitter de certaines tâches professionnelles </a:t>
                      </a:r>
                    </a:p>
                  </a:txBody>
                  <a:tcPr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285750" marR="0" lvl="0" indent="-285750" algn="l" defTabSz="914400" rtl="0" eaLnBrk="1" fontAlgn="auto" latinLnBrk="0" hangingPunct="1">
                        <a:lnSpc>
                          <a:spcPct val="100000"/>
                        </a:lnSpc>
                        <a:spcBef>
                          <a:spcPct val="0"/>
                        </a:spcBef>
                        <a:spcAft>
                          <a:spcPct val="0"/>
                        </a:spcAft>
                        <a:buClrTx/>
                        <a:buSzTx/>
                        <a:buFont typeface="Arial" panose="020B0604020202020204" pitchFamily="34" charset="0"/>
                        <a:buChar char="•"/>
                        <a:defRPr/>
                      </a:pPr>
                      <a:r>
                        <a:rPr lang="fr-CA" sz="1400" noProof="0" dirty="0">
                          <a:latin typeface="Arial" panose="020B0604020202020204" pitchFamily="34" charset="0"/>
                          <a:cs typeface="Arial" panose="020B0604020202020204" pitchFamily="34" charset="0"/>
                        </a:rPr>
                        <a:t>Oui (26 %)</a:t>
                      </a:r>
                    </a:p>
                  </a:txBody>
                  <a:tcPr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285750" marR="0" lvl="0" indent="-285750" algn="l" defTabSz="914400" rtl="0" eaLnBrk="1" fontAlgn="auto" latinLnBrk="0" hangingPunct="1">
                        <a:lnSpc>
                          <a:spcPct val="100000"/>
                        </a:lnSpc>
                        <a:spcBef>
                          <a:spcPct val="0"/>
                        </a:spcBef>
                        <a:spcAft>
                          <a:spcPct val="0"/>
                        </a:spcAft>
                        <a:buClrTx/>
                        <a:buSzTx/>
                        <a:buFont typeface="Arial" panose="020B0604020202020204" pitchFamily="34" charset="0"/>
                        <a:buChar char="•"/>
                        <a:defRPr/>
                      </a:pPr>
                      <a:r>
                        <a:rPr lang="fr-CA" sz="1400" noProof="0" dirty="0">
                          <a:latin typeface="Arial" panose="020B0604020202020204" pitchFamily="34" charset="0"/>
                          <a:cs typeface="Arial" panose="020B0604020202020204" pitchFamily="34" charset="0"/>
                        </a:rPr>
                        <a:t>Oui (36 %)</a:t>
                      </a:r>
                    </a:p>
                  </a:txBody>
                  <a:tcPr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15910190"/>
                  </a:ext>
                </a:extLst>
              </a:tr>
              <a:tr h="466904">
                <a:tc>
                  <a:txBody>
                    <a:bodyPr/>
                    <a:lstStyle/>
                    <a:p>
                      <a:pPr marL="0" marR="0" lvl="0" indent="0" algn="l" defTabSz="914400" rtl="0" eaLnBrk="1" fontAlgn="auto" latinLnBrk="0" hangingPunct="1">
                        <a:lnSpc>
                          <a:spcPct val="100000"/>
                        </a:lnSpc>
                        <a:spcBef>
                          <a:spcPct val="0"/>
                        </a:spcBef>
                        <a:spcAft>
                          <a:spcPct val="0"/>
                        </a:spcAft>
                        <a:buClrTx/>
                        <a:buSzTx/>
                        <a:buFont typeface="Arial" panose="020B0604020202020204" pitchFamily="34" charset="0"/>
                        <a:buNone/>
                        <a:defRPr/>
                      </a:pPr>
                      <a:r>
                        <a:rPr lang="fr-CA" sz="1400" noProof="0" dirty="0">
                          <a:latin typeface="Arial" panose="020B0604020202020204" pitchFamily="34" charset="0"/>
                          <a:cs typeface="Arial" panose="020B0604020202020204" pitchFamily="34" charset="0"/>
                        </a:rPr>
                        <a:t>Motif de l’exigence d’un certificat médical : désaccord entre l’employé et le gestionnaire sur ce qui était requis</a:t>
                      </a:r>
                    </a:p>
                  </a:txBody>
                  <a:tcPr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285750" marR="0" lvl="0" indent="-285750" algn="l" defTabSz="914400" rtl="0" eaLnBrk="1" fontAlgn="auto" latinLnBrk="0" hangingPunct="1">
                        <a:lnSpc>
                          <a:spcPct val="100000"/>
                        </a:lnSpc>
                        <a:spcBef>
                          <a:spcPct val="0"/>
                        </a:spcBef>
                        <a:spcAft>
                          <a:spcPct val="0"/>
                        </a:spcAft>
                        <a:buClrTx/>
                        <a:buSzTx/>
                        <a:buFont typeface="Arial" panose="020B0604020202020204" pitchFamily="34" charset="0"/>
                        <a:buChar char="•"/>
                        <a:defRPr/>
                      </a:pPr>
                      <a:r>
                        <a:rPr lang="fr-CA" sz="1400" noProof="0" dirty="0">
                          <a:latin typeface="Arial" panose="020B0604020202020204" pitchFamily="34" charset="0"/>
                          <a:cs typeface="Arial" panose="020B0604020202020204" pitchFamily="34" charset="0"/>
                        </a:rPr>
                        <a:t>Oui (16 %)</a:t>
                      </a:r>
                    </a:p>
                  </a:txBody>
                  <a:tcPr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285750" marR="0" lvl="0" indent="-285750" algn="l" defTabSz="914400" rtl="0" eaLnBrk="1" fontAlgn="auto" latinLnBrk="0" hangingPunct="1">
                        <a:lnSpc>
                          <a:spcPct val="100000"/>
                        </a:lnSpc>
                        <a:spcBef>
                          <a:spcPct val="0"/>
                        </a:spcBef>
                        <a:spcAft>
                          <a:spcPct val="0"/>
                        </a:spcAft>
                        <a:buClrTx/>
                        <a:buSzTx/>
                        <a:buFont typeface="Arial" panose="020B0604020202020204" pitchFamily="34" charset="0"/>
                        <a:buChar char="•"/>
                        <a:defRPr/>
                      </a:pPr>
                      <a:r>
                        <a:rPr lang="fr-CA" sz="1400" noProof="0" dirty="0">
                          <a:latin typeface="Arial" panose="020B0604020202020204" pitchFamily="34" charset="0"/>
                          <a:cs typeface="Arial" panose="020B0604020202020204" pitchFamily="34" charset="0"/>
                        </a:rPr>
                        <a:t>Oui (29 %)</a:t>
                      </a:r>
                    </a:p>
                  </a:txBody>
                  <a:tcPr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836823296"/>
                  </a:ext>
                </a:extLst>
              </a:tr>
              <a:tr h="255585">
                <a:tc>
                  <a:txBody>
                    <a:bodyPr/>
                    <a:lstStyle/>
                    <a:p>
                      <a:pPr marL="0" indent="0">
                        <a:buFont typeface="Arial" panose="020B0604020202020204" pitchFamily="34" charset="0"/>
                        <a:buNone/>
                      </a:pPr>
                      <a:r>
                        <a:rPr lang="fr-CA" sz="1400" noProof="0" dirty="0">
                          <a:latin typeface="Arial" panose="020B0604020202020204" pitchFamily="34" charset="0"/>
                          <a:cs typeface="Arial" panose="020B0604020202020204" pitchFamily="34" charset="0"/>
                        </a:rPr>
                        <a:t>Délai avant l’évaluation officielle</a:t>
                      </a:r>
                    </a:p>
                  </a:txBody>
                  <a:tcPr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285750" indent="-285750">
                        <a:buFont typeface="Arial" panose="020B0604020202020204" pitchFamily="34" charset="0"/>
                        <a:buChar char="•"/>
                      </a:pPr>
                      <a:r>
                        <a:rPr lang="fr-CA" sz="1400" noProof="0" dirty="0">
                          <a:latin typeface="Arial" panose="020B0604020202020204" pitchFamily="34" charset="0"/>
                          <a:cs typeface="Arial" panose="020B0604020202020204" pitchFamily="34" charset="0"/>
                        </a:rPr>
                        <a:t>6 mois ou plus (12 %)</a:t>
                      </a:r>
                    </a:p>
                  </a:txBody>
                  <a:tcPr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285750" marR="0" lvl="0" indent="-285750" algn="l" defTabSz="914400" rtl="0" eaLnBrk="1" fontAlgn="auto" latinLnBrk="0" hangingPunct="1">
                        <a:lnSpc>
                          <a:spcPct val="100000"/>
                        </a:lnSpc>
                        <a:spcBef>
                          <a:spcPct val="0"/>
                        </a:spcBef>
                        <a:spcAft>
                          <a:spcPct val="0"/>
                        </a:spcAft>
                        <a:buClrTx/>
                        <a:buSzTx/>
                        <a:buFont typeface="Arial" panose="020B0604020202020204" pitchFamily="34" charset="0"/>
                        <a:buChar char="•"/>
                        <a:defRPr/>
                      </a:pPr>
                      <a:r>
                        <a:rPr lang="fr-CA" sz="1400" noProof="0" dirty="0">
                          <a:latin typeface="Arial" panose="020B0604020202020204" pitchFamily="34" charset="0"/>
                          <a:cs typeface="Arial" panose="020B0604020202020204" pitchFamily="34" charset="0"/>
                        </a:rPr>
                        <a:t>6 mois ou plus (17 %)</a:t>
                      </a:r>
                    </a:p>
                  </a:txBody>
                  <a:tcPr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90216701"/>
                  </a:ext>
                </a:extLst>
              </a:tr>
              <a:tr h="255585">
                <a:tc>
                  <a:txBody>
                    <a:bodyPr/>
                    <a:lstStyle/>
                    <a:p>
                      <a:pPr marL="0" indent="0">
                        <a:buFont typeface="Arial" panose="020B0604020202020204" pitchFamily="34" charset="0"/>
                        <a:buNone/>
                      </a:pPr>
                      <a:r>
                        <a:rPr lang="fr-CA" sz="1400" noProof="0" dirty="0">
                          <a:latin typeface="Arial" panose="020B0604020202020204" pitchFamily="34" charset="0"/>
                          <a:cs typeface="Arial" panose="020B0604020202020204" pitchFamily="34" charset="0"/>
                        </a:rPr>
                        <a:t>Approbation de la demande</a:t>
                      </a:r>
                    </a:p>
                  </a:txBody>
                  <a:tcPr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285750" indent="-285750">
                        <a:buFont typeface="Arial" panose="020B0604020202020204" pitchFamily="34" charset="0"/>
                        <a:buChar char="•"/>
                      </a:pPr>
                      <a:r>
                        <a:rPr lang="fr-CA" sz="1400" noProof="0" dirty="0">
                          <a:latin typeface="Arial" panose="020B0604020202020204" pitchFamily="34" charset="0"/>
                          <a:cs typeface="Arial" panose="020B0604020202020204" pitchFamily="34" charset="0"/>
                        </a:rPr>
                        <a:t>Oui (88 %)</a:t>
                      </a:r>
                    </a:p>
                  </a:txBody>
                  <a:tcPr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285750" marR="0" lvl="0" indent="-285750" algn="l" defTabSz="914400" rtl="0" eaLnBrk="1" fontAlgn="auto" latinLnBrk="0" hangingPunct="1">
                        <a:lnSpc>
                          <a:spcPct val="100000"/>
                        </a:lnSpc>
                        <a:spcBef>
                          <a:spcPct val="0"/>
                        </a:spcBef>
                        <a:spcAft>
                          <a:spcPct val="0"/>
                        </a:spcAft>
                        <a:buClrTx/>
                        <a:buSzTx/>
                        <a:buFont typeface="Arial" panose="020B0604020202020204" pitchFamily="34" charset="0"/>
                        <a:buChar char="•"/>
                        <a:defRPr/>
                      </a:pPr>
                      <a:r>
                        <a:rPr lang="fr-CA" sz="1400" noProof="0" dirty="0">
                          <a:latin typeface="Arial" panose="020B0604020202020204" pitchFamily="34" charset="0"/>
                          <a:cs typeface="Arial" panose="020B0604020202020204" pitchFamily="34" charset="0"/>
                        </a:rPr>
                        <a:t>Oui (78 %)</a:t>
                      </a:r>
                    </a:p>
                  </a:txBody>
                  <a:tcPr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56347120"/>
                  </a:ext>
                </a:extLst>
              </a:tr>
              <a:tr h="430289">
                <a:tc>
                  <a:txBody>
                    <a:bodyPr/>
                    <a:lstStyle/>
                    <a:p>
                      <a:pPr marL="0" indent="0">
                        <a:buFont typeface="Arial" panose="020B0604020202020204" pitchFamily="34" charset="0"/>
                        <a:buNone/>
                      </a:pPr>
                      <a:r>
                        <a:rPr lang="fr-CA" sz="1400" noProof="0" dirty="0">
                          <a:latin typeface="Arial" panose="020B0604020202020204" pitchFamily="34" charset="0"/>
                          <a:cs typeface="Arial" panose="020B0604020202020204" pitchFamily="34" charset="0"/>
                        </a:rPr>
                        <a:t>Motif du rejet</a:t>
                      </a:r>
                    </a:p>
                  </a:txBody>
                  <a:tcPr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285750" indent="-285750">
                        <a:buFont typeface="Arial" panose="020B0604020202020204" pitchFamily="34" charset="0"/>
                        <a:buChar char="•"/>
                      </a:pPr>
                      <a:r>
                        <a:rPr lang="fr-CA" sz="1400" noProof="0" dirty="0">
                          <a:latin typeface="Arial" panose="020B0604020202020204" pitchFamily="34" charset="0"/>
                          <a:cs typeface="Arial" panose="020B0604020202020204" pitchFamily="34" charset="0"/>
                        </a:rPr>
                        <a:t>Mesure perçue comme un traitement spécial (8 %)</a:t>
                      </a:r>
                    </a:p>
                  </a:txBody>
                  <a:tcPr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285750" marR="0" lvl="0" indent="-285750" algn="l" defTabSz="914400" rtl="0" eaLnBrk="1" fontAlgn="auto" latinLnBrk="0" hangingPunct="1">
                        <a:lnSpc>
                          <a:spcPct val="100000"/>
                        </a:lnSpc>
                        <a:spcBef>
                          <a:spcPct val="0"/>
                        </a:spcBef>
                        <a:spcAft>
                          <a:spcPct val="0"/>
                        </a:spcAft>
                        <a:buClrTx/>
                        <a:buSzTx/>
                        <a:buFont typeface="Arial" panose="020B0604020202020204" pitchFamily="34" charset="0"/>
                        <a:buChar char="•"/>
                        <a:defRPr/>
                      </a:pPr>
                      <a:r>
                        <a:rPr lang="fr-CA" sz="1400" noProof="0" dirty="0">
                          <a:latin typeface="Arial" panose="020B0604020202020204" pitchFamily="34" charset="0"/>
                          <a:cs typeface="Arial" panose="020B0604020202020204" pitchFamily="34" charset="0"/>
                        </a:rPr>
                        <a:t>Mesure perçue comme un traitement spécial (20 %)</a:t>
                      </a:r>
                    </a:p>
                  </a:txBody>
                  <a:tcPr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147887965"/>
                  </a:ext>
                </a:extLst>
              </a:tr>
              <a:tr h="255585">
                <a:tc>
                  <a:txBody>
                    <a:bodyPr/>
                    <a:lstStyle/>
                    <a:p>
                      <a:pPr marL="0" indent="0">
                        <a:buFont typeface="Arial" panose="020B0604020202020204" pitchFamily="34" charset="0"/>
                        <a:buNone/>
                      </a:pPr>
                      <a:r>
                        <a:rPr lang="fr-CA" sz="1400" noProof="0" dirty="0">
                          <a:latin typeface="Arial" panose="020B0604020202020204" pitchFamily="34" charset="0"/>
                          <a:cs typeface="Arial" panose="020B0604020202020204" pitchFamily="34" charset="0"/>
                        </a:rPr>
                        <a:t>Appel ou autres mesures prises à la suite du rejet de la demande</a:t>
                      </a:r>
                    </a:p>
                  </a:txBody>
                  <a:tcPr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285750" indent="-285750">
                        <a:buFont typeface="Arial" panose="020B0604020202020204" pitchFamily="34" charset="0"/>
                        <a:buChar char="•"/>
                      </a:pPr>
                      <a:r>
                        <a:rPr lang="fr-CA" sz="1400" noProof="0" dirty="0">
                          <a:latin typeface="Arial" panose="020B0604020202020204" pitchFamily="34" charset="0"/>
                          <a:cs typeface="Arial" panose="020B0604020202020204" pitchFamily="34" charset="0"/>
                        </a:rPr>
                        <a:t>Oui (37 %)</a:t>
                      </a:r>
                    </a:p>
                  </a:txBody>
                  <a:tcPr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285750" marR="0" lvl="0" indent="-285750" algn="l" defTabSz="914400" rtl="0" eaLnBrk="1" fontAlgn="auto" latinLnBrk="0" hangingPunct="1">
                        <a:lnSpc>
                          <a:spcPct val="100000"/>
                        </a:lnSpc>
                        <a:spcBef>
                          <a:spcPct val="0"/>
                        </a:spcBef>
                        <a:spcAft>
                          <a:spcPct val="0"/>
                        </a:spcAft>
                        <a:buClrTx/>
                        <a:buSzTx/>
                        <a:buFont typeface="Arial" panose="020B0604020202020204" pitchFamily="34" charset="0"/>
                        <a:buChar char="•"/>
                        <a:defRPr/>
                      </a:pPr>
                      <a:r>
                        <a:rPr lang="fr-CA" sz="1400" noProof="0" dirty="0">
                          <a:latin typeface="Arial" panose="020B0604020202020204" pitchFamily="34" charset="0"/>
                          <a:cs typeface="Arial" panose="020B0604020202020204" pitchFamily="34" charset="0"/>
                        </a:rPr>
                        <a:t>Oui (55 %)</a:t>
                      </a:r>
                    </a:p>
                  </a:txBody>
                  <a:tcPr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323672799"/>
                  </a:ext>
                </a:extLst>
              </a:tr>
            </a:tbl>
          </a:graphicData>
        </a:graphic>
      </p:graphicFrame>
      <p:sp>
        <p:nvSpPr>
          <p:cNvPr id="9" name="Rectangle 8">
            <a:extLst>
              <a:ext uri="{FF2B5EF4-FFF2-40B4-BE49-F238E27FC236}">
                <a16:creationId xmlns:a16="http://schemas.microsoft.com/office/drawing/2014/main" id="{B50EA60F-C651-4C80-B5A1-96B1684D2261}"/>
              </a:ext>
            </a:extLst>
          </p:cNvPr>
          <p:cNvSpPr/>
          <p:nvPr>
            <p:custDataLst>
              <p:tags r:id="rId4"/>
            </p:custDataLst>
          </p:nvPr>
        </p:nvSpPr>
        <p:spPr>
          <a:xfrm>
            <a:off x="228599" y="6176005"/>
            <a:ext cx="11734800" cy="430887"/>
          </a:xfrm>
          <a:prstGeom prst="rect">
            <a:avLst/>
          </a:prstGeom>
        </p:spPr>
        <p:txBody>
          <a:bodyPr wrap="square">
            <a:spAutoFit/>
          </a:bodyPr>
          <a:lstStyle/>
          <a:p>
            <a:r>
              <a:rPr lang="fr-CA" sz="1100" dirty="0">
                <a:solidFill>
                  <a:schemeClr val="accent1"/>
                </a:solidFill>
                <a:latin typeface="Arial" panose="020B0604020202020204" pitchFamily="34" charset="0"/>
                <a:cs typeface="Arial" panose="020B0604020202020204" pitchFamily="34" charset="0"/>
              </a:rPr>
              <a:t>Questions multiples; employés ayant un handicap invisible (n = 623) </a:t>
            </a:r>
          </a:p>
          <a:p>
            <a:r>
              <a:rPr lang="fr-CA" sz="1100" dirty="0">
                <a:solidFill>
                  <a:schemeClr val="accent1"/>
                </a:solidFill>
                <a:latin typeface="Arial" panose="020B0604020202020204" pitchFamily="34" charset="0"/>
                <a:cs typeface="Arial" panose="020B0604020202020204" pitchFamily="34" charset="0"/>
              </a:rPr>
              <a:t>Remarque : Les pourcentages indiqués représentent le nombre total d’employés ayant répondu à propos d’une mesure d’adaptation liée à un handicap prise pour eux-mêmes (n = 3 247)</a:t>
            </a:r>
          </a:p>
        </p:txBody>
      </p:sp>
      <p:sp>
        <p:nvSpPr>
          <p:cNvPr id="6" name="Slide Number Placeholder 2">
            <a:extLst>
              <a:ext uri="{FF2B5EF4-FFF2-40B4-BE49-F238E27FC236}">
                <a16:creationId xmlns:a16="http://schemas.microsoft.com/office/drawing/2014/main" id="{35CDBDC4-26FA-4DC0-BEEA-30929AC591C6}"/>
              </a:ext>
            </a:extLst>
          </p:cNvPr>
          <p:cNvSpPr txBox="1"/>
          <p:nvPr>
            <p:custDataLst>
              <p:tags r:id="rId5"/>
            </p:custDataLst>
          </p:nvPr>
        </p:nvSpPr>
        <p:spPr>
          <a:xfrm>
            <a:off x="9349946" y="6470708"/>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1800" kern="1200">
                <a:solidFill>
                  <a:schemeClr val="bg1"/>
                </a:solidFill>
                <a:latin typeface="Cordia New" panose="020B0304020202020204" pitchFamily="34" charset="-34"/>
                <a:ea typeface="+mn-ea"/>
                <a:cs typeface="Cordia New" panose="020B0304020202020204" pitchFamily="34" charset="-34"/>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227929AD-272B-2940-8998-9A3EA3187C9C}" type="slidenum">
              <a:rPr lang="fr-CA" sz="1400" b="1" smtClean="0">
                <a:solidFill>
                  <a:schemeClr val="tx1"/>
                </a:solidFill>
                <a:latin typeface="Arial" panose="020B0604020202020204" pitchFamily="34" charset="0"/>
                <a:cs typeface="Arial" panose="020B0604020202020204" pitchFamily="34" charset="0"/>
              </a:rPr>
              <a:t>15</a:t>
            </a:fld>
            <a:endParaRPr lang="fr-CA" sz="1400" b="1"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69652554"/>
      </p:ext>
    </p:extLst>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descr="Tableau 10 : Qu'avons-nous appris et que sont les données probantes? Description : List détailée des leçons appris et les preuves associés.  ">
            <a:extLst>
              <a:ext uri="{FF2B5EF4-FFF2-40B4-BE49-F238E27FC236}">
                <a16:creationId xmlns:a16="http://schemas.microsoft.com/office/drawing/2014/main" id="{74216522-67A3-459C-A106-8B2A50705690}"/>
              </a:ext>
            </a:extLst>
          </p:cNvPr>
          <p:cNvSpPr txBox="1"/>
          <p:nvPr>
            <p:custDataLst>
              <p:tags r:id="rId1"/>
            </p:custDataLst>
          </p:nvPr>
        </p:nvSpPr>
        <p:spPr>
          <a:xfrm>
            <a:off x="323834" y="-726230"/>
            <a:ext cx="10879785" cy="646331"/>
          </a:xfrm>
          <a:prstGeom prst="rect">
            <a:avLst/>
          </a:prstGeom>
          <a:noFill/>
        </p:spPr>
        <p:txBody>
          <a:bodyPr wrap="square" rtlCol="0">
            <a:spAutoFit/>
          </a:bodyPr>
          <a:lstStyle/>
          <a:p>
            <a:r>
              <a:rPr lang="fr-CA" dirty="0"/>
              <a:t>Description de la diapositive : La première de trois diapositives qui présentent les observations et les conclusions de la recherche.</a:t>
            </a:r>
            <a:endParaRPr lang="en-CA" dirty="0"/>
          </a:p>
        </p:txBody>
      </p:sp>
      <p:sp>
        <p:nvSpPr>
          <p:cNvPr id="2" name="Title 1"/>
          <p:cNvSpPr>
            <a:spLocks noGrp="1"/>
          </p:cNvSpPr>
          <p:nvPr>
            <p:ph type="title"/>
            <p:custDataLst>
              <p:tags r:id="rId2"/>
            </p:custDataLst>
          </p:nvPr>
        </p:nvSpPr>
        <p:spPr>
          <a:xfrm>
            <a:off x="323834" y="695229"/>
            <a:ext cx="11308965" cy="424732"/>
          </a:xfrm>
        </p:spPr>
        <p:txBody>
          <a:bodyPr/>
          <a:lstStyle/>
          <a:p>
            <a:r>
              <a:rPr lang="fr-CA" dirty="0">
                <a:latin typeface="Arial" panose="020B0604020202020204" pitchFamily="34" charset="0"/>
                <a:cs typeface="Arial" panose="020B0604020202020204" pitchFamily="34" charset="0"/>
              </a:rPr>
              <a:t>Observations, conclusions et possibilités d’examen plus approfondi</a:t>
            </a:r>
            <a:endParaRPr lang="en-US" dirty="0">
              <a:latin typeface="Arial" panose="020B0604020202020204" pitchFamily="34" charset="0"/>
              <a:cs typeface="Arial" panose="020B0604020202020204" pitchFamily="34" charset="0"/>
            </a:endParaRPr>
          </a:p>
        </p:txBody>
      </p:sp>
      <p:graphicFrame>
        <p:nvGraphicFramePr>
          <p:cNvPr id="6" name="Content Placeholder 3" descr="Tableau 10 : Qu'avons-nous appris et que sont les données probantes? Description : Liste détaillée des leçons appris et les preuves associés.">
            <a:extLst>
              <a:ext uri="{FF2B5EF4-FFF2-40B4-BE49-F238E27FC236}">
                <a16:creationId xmlns:a16="http://schemas.microsoft.com/office/drawing/2014/main" id="{49592684-64AC-4E58-A2C4-FABF95D8459D}"/>
              </a:ext>
            </a:extLst>
          </p:cNvPr>
          <p:cNvGraphicFramePr>
            <a:graphicFrameLocks/>
          </p:cNvGraphicFramePr>
          <p:nvPr>
            <p:custDataLst>
              <p:tags r:id="rId3"/>
            </p:custDataLst>
            <p:extLst>
              <p:ext uri="{D42A27DB-BD31-4B8C-83A1-F6EECF244321}">
                <p14:modId xmlns:p14="http://schemas.microsoft.com/office/powerpoint/2010/main" val="3750861261"/>
              </p:ext>
            </p:extLst>
          </p:nvPr>
        </p:nvGraphicFramePr>
        <p:xfrm>
          <a:off x="200025" y="1232654"/>
          <a:ext cx="11797155" cy="4616193"/>
        </p:xfrm>
        <a:graphic>
          <a:graphicData uri="http://schemas.openxmlformats.org/drawingml/2006/table">
            <a:tbl>
              <a:tblPr firstRow="1" bandRow="1">
                <a:tableStyleId>{5C22544A-7EE6-4342-B048-85BDC9FD1C3A}</a:tableStyleId>
              </a:tblPr>
              <a:tblGrid>
                <a:gridCol w="5570110">
                  <a:extLst>
                    <a:ext uri="{9D8B030D-6E8A-4147-A177-3AD203B41FA5}">
                      <a16:colId xmlns:a16="http://schemas.microsoft.com/office/drawing/2014/main" val="20000"/>
                    </a:ext>
                  </a:extLst>
                </a:gridCol>
                <a:gridCol w="6227045">
                  <a:extLst>
                    <a:ext uri="{9D8B030D-6E8A-4147-A177-3AD203B41FA5}">
                      <a16:colId xmlns:a16="http://schemas.microsoft.com/office/drawing/2014/main" val="20001"/>
                    </a:ext>
                  </a:extLst>
                </a:gridCol>
              </a:tblGrid>
              <a:tr h="35507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800" b="1" noProof="0" dirty="0">
                          <a:solidFill>
                            <a:schemeClr val="tx1"/>
                          </a:solidFill>
                        </a:rPr>
                        <a:t>Qu’avons-nous appris? Que pouvons-nous examiner plus en profondeur </a:t>
                      </a:r>
                      <a:r>
                        <a:rPr lang="fr-FR" sz="1800" b="1" kern="1200" noProof="0" dirty="0">
                          <a:solidFill>
                            <a:schemeClr val="tx1"/>
                          </a:solidFill>
                          <a:latin typeface="+mn-lt"/>
                          <a:ea typeface="+mn-ea"/>
                          <a:cs typeface="+mn-cs"/>
                        </a:rPr>
                        <a:t>?</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800" b="1" noProof="0" dirty="0">
                          <a:solidFill>
                            <a:schemeClr val="tx1"/>
                          </a:solidFill>
                        </a:rPr>
                        <a:t>Données probantes</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1674873">
                <a:tc>
                  <a:txBody>
                    <a:bodyPr/>
                    <a:lstStyle/>
                    <a:p>
                      <a:pPr marL="0" marR="0" lvl="0" indent="0" algn="l" defTabSz="914400" rtl="0" eaLnBrk="1" fontAlgn="base" latinLnBrk="0" hangingPunct="1">
                        <a:lnSpc>
                          <a:spcPct val="100000"/>
                        </a:lnSpc>
                        <a:spcBef>
                          <a:spcPts val="0"/>
                        </a:spcBef>
                        <a:spcAft>
                          <a:spcPts val="0"/>
                        </a:spcAft>
                        <a:buClrTx/>
                        <a:buSzTx/>
                        <a:buFont typeface="Arial" panose="020B0604020202020204" pitchFamily="34" charset="0"/>
                        <a:buNone/>
                        <a:tabLst/>
                        <a:defRPr/>
                      </a:pPr>
                      <a:r>
                        <a:rPr kumimoji="0" lang="fr-FR" sz="1200" b="1" i="0" u="none" strike="noStrike" kern="1200" cap="none" spc="0" normalizeH="0" baseline="0" noProof="0" dirty="0">
                          <a:ln>
                            <a:noFill/>
                          </a:ln>
                          <a:solidFill>
                            <a:srgbClr val="4F2684"/>
                          </a:solidFill>
                          <a:effectLst/>
                          <a:uLnTx/>
                          <a:uFillTx/>
                          <a:latin typeface="Arial" panose="020B0604020202020204" pitchFamily="34" charset="0"/>
                          <a:ea typeface="+mn-ea"/>
                          <a:cs typeface="Arial" panose="020B0604020202020204" pitchFamily="34" charset="0"/>
                        </a:rPr>
                        <a:t>Les ministères ont besoin d’outils, de conseils et de soutien supplémentaires (voir les « Prochaines étapes »  sur la </a:t>
                      </a:r>
                      <a:r>
                        <a:rPr kumimoji="0" lang="fr-FR" sz="1200" b="1" i="0" u="none" strike="noStrike" cap="none" normalizeH="0" baseline="0" noProof="0" dirty="0">
                          <a:ln>
                            <a:noFill/>
                          </a:ln>
                          <a:solidFill>
                            <a:srgbClr val="4F2684"/>
                          </a:solidFill>
                          <a:uLnTx/>
                          <a:uFillTx/>
                          <a:latin typeface="Arial" panose="020B0604020202020204" pitchFamily="34" charset="0"/>
                          <a:ea typeface="+mn-ea"/>
                          <a:cs typeface="Arial" panose="020B0604020202020204" pitchFamily="34" charset="0"/>
                        </a:rPr>
                        <a:t>diapositiv</a:t>
                      </a:r>
                      <a:r>
                        <a:rPr kumimoji="0" lang="fr-FR" sz="1200" b="1" i="0" u="none" strike="noStrike" kern="1200" cap="none" normalizeH="0" baseline="0" noProof="0" dirty="0">
                          <a:ln>
                            <a:noFill/>
                          </a:ln>
                          <a:solidFill>
                            <a:srgbClr val="4F2684"/>
                          </a:solidFill>
                          <a:uLnTx/>
                          <a:uFillTx/>
                          <a:latin typeface="Arial" panose="020B0604020202020204" pitchFamily="34" charset="0"/>
                          <a:ea typeface="+mn-ea"/>
                          <a:cs typeface="Arial" panose="020B0604020202020204" pitchFamily="34" charset="0"/>
                        </a:rPr>
                        <a:t>e 20)</a:t>
                      </a:r>
                    </a:p>
                    <a:p>
                      <a:pPr marL="179388" marR="0" lvl="0" indent="-104775" algn="l" defTabSz="914400" rtl="0" eaLnBrk="1" fontAlgn="auto" latinLnBrk="0" hangingPunct="1">
                        <a:lnSpc>
                          <a:spcPct val="100000"/>
                        </a:lnSpc>
                        <a:spcBef>
                          <a:spcPts val="1000"/>
                        </a:spcBef>
                        <a:spcAft>
                          <a:spcPts val="0"/>
                        </a:spcAft>
                        <a:buClrTx/>
                        <a:buSzTx/>
                        <a:buFont typeface="Arial" panose="020B0604020202020204" pitchFamily="34" charset="0"/>
                        <a:buChar char="•"/>
                        <a:tabLst/>
                        <a:defRPr/>
                      </a:pPr>
                      <a:r>
                        <a:rPr kumimoji="0" lang="fr-FR" sz="1200" b="0" i="0" u="none" strike="noStrike" kern="1200" cap="none" spc="0" normalizeH="0" baseline="0" noProof="0" dirty="0">
                          <a:ln>
                            <a:noFill/>
                          </a:ln>
                          <a:solidFill>
                            <a:srgbClr val="4F2684"/>
                          </a:solidFill>
                          <a:effectLst/>
                          <a:uLnTx/>
                          <a:uFillTx/>
                          <a:latin typeface="Arial" panose="020B0604020202020204" pitchFamily="34" charset="0"/>
                          <a:ea typeface="+mn-ea"/>
                          <a:cs typeface="Arial" panose="020B0604020202020204" pitchFamily="34" charset="0"/>
                        </a:rPr>
                        <a:t>Des directives précises et des documents sur le processus pour les superviseurs et les employés</a:t>
                      </a:r>
                    </a:p>
                    <a:p>
                      <a:pPr marL="179388" marR="0" lvl="0" indent="-104775" algn="l" defTabSz="914400" rtl="0" eaLnBrk="1" fontAlgn="auto" latinLnBrk="0" hangingPunct="1">
                        <a:lnSpc>
                          <a:spcPct val="100000"/>
                        </a:lnSpc>
                        <a:spcBef>
                          <a:spcPts val="1000"/>
                        </a:spcBef>
                        <a:spcAft>
                          <a:spcPts val="0"/>
                        </a:spcAft>
                        <a:buClrTx/>
                        <a:buSzTx/>
                        <a:buFont typeface="Arial" panose="020B0604020202020204" pitchFamily="34" charset="0"/>
                        <a:buChar char="•"/>
                        <a:tabLst/>
                        <a:defRPr/>
                      </a:pPr>
                      <a:r>
                        <a:rPr kumimoji="0" lang="fr-FR" sz="1200" b="0" i="0" u="none" strike="noStrike" kern="1200" cap="none" spc="0" normalizeH="0" baseline="0" noProof="0" dirty="0">
                          <a:ln>
                            <a:noFill/>
                          </a:ln>
                          <a:solidFill>
                            <a:srgbClr val="4F2684"/>
                          </a:solidFill>
                          <a:effectLst/>
                          <a:uLnTx/>
                          <a:uFillTx/>
                          <a:latin typeface="Arial" panose="020B0604020202020204" pitchFamily="34" charset="0"/>
                          <a:ea typeface="+mn-ea"/>
                          <a:cs typeface="Arial" panose="020B0604020202020204" pitchFamily="34" charset="0"/>
                        </a:rPr>
                        <a:t>Outils de communication sur le processus de mesures d’adaptation</a:t>
                      </a:r>
                    </a:p>
                    <a:p>
                      <a:pPr marL="179388" marR="0" lvl="0" indent="-104775" algn="l" defTabSz="914400" rtl="0" eaLnBrk="1" fontAlgn="auto" latinLnBrk="0" hangingPunct="1">
                        <a:lnSpc>
                          <a:spcPct val="100000"/>
                        </a:lnSpc>
                        <a:spcBef>
                          <a:spcPts val="1000"/>
                        </a:spcBef>
                        <a:spcAft>
                          <a:spcPct val="0"/>
                        </a:spcAft>
                        <a:buClrTx/>
                        <a:buSzTx/>
                        <a:buFont typeface="Arial" panose="020B0604020202020204" pitchFamily="34" charset="0"/>
                        <a:buChar char="•"/>
                        <a:defRPr/>
                      </a:pPr>
                      <a:r>
                        <a:rPr kumimoji="0" lang="fr-FR" sz="1200" b="0" i="0" u="none" strike="noStrike" kern="1200" cap="none" spc="0" normalizeH="0" baseline="0" noProof="0" dirty="0">
                          <a:ln>
                            <a:noFill/>
                          </a:ln>
                          <a:solidFill>
                            <a:srgbClr val="4F2684"/>
                          </a:solidFill>
                          <a:effectLst/>
                          <a:uLnTx/>
                          <a:uFillTx/>
                          <a:latin typeface="Arial" panose="020B0604020202020204" pitchFamily="34" charset="0"/>
                          <a:ea typeface="+mn-ea"/>
                          <a:cs typeface="Arial" panose="020B0604020202020204" pitchFamily="34" charset="0"/>
                        </a:rPr>
                        <a:t>Accès à des conseils éclairés et à du soutien pour les superviseurs</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a:txBody>
                    <a:bodyPr/>
                    <a:lstStyle/>
                    <a:p>
                      <a:pPr marL="179388" marR="0" lvl="0" indent="-104775" algn="l" defTabSz="914400" rtl="0" eaLnBrk="1" fontAlgn="auto" latinLnBrk="0" hangingPunct="1">
                        <a:lnSpc>
                          <a:spcPct val="100000"/>
                        </a:lnSpc>
                        <a:spcBef>
                          <a:spcPts val="1000"/>
                        </a:spcBef>
                        <a:spcAft>
                          <a:spcPts val="0"/>
                        </a:spcAft>
                        <a:buClrTx/>
                        <a:buSzTx/>
                        <a:buFont typeface="Arial" panose="020B0604020202020204" pitchFamily="34" charset="0"/>
                        <a:buChar char="•"/>
                        <a:tabLst/>
                        <a:defRPr/>
                      </a:pPr>
                      <a:r>
                        <a:rPr kumimoji="0" lang="fr-FR" sz="1200" b="0" i="0" u="none" strike="noStrike" kern="1200" cap="none" spc="0" normalizeH="0" baseline="0" noProof="0" dirty="0">
                          <a:ln>
                            <a:noFill/>
                          </a:ln>
                          <a:solidFill>
                            <a:srgbClr val="4F2684"/>
                          </a:solidFill>
                          <a:effectLst/>
                          <a:uLnTx/>
                          <a:uFillTx/>
                          <a:latin typeface="Arial" panose="020B0604020202020204" pitchFamily="34" charset="0"/>
                          <a:ea typeface="+mn-ea"/>
                          <a:cs typeface="Arial" panose="020B0604020202020204" pitchFamily="34" charset="0"/>
                        </a:rPr>
                        <a:t>En moyenne, deux tiers des superviseurs traitent moins d’une demande par an (diapositive 8)</a:t>
                      </a:r>
                    </a:p>
                    <a:p>
                      <a:pPr marL="179388" marR="0" lvl="0" indent="-104775" algn="l" defTabSz="914400" rtl="0" eaLnBrk="1" fontAlgn="auto" latinLnBrk="0" hangingPunct="1">
                        <a:lnSpc>
                          <a:spcPct val="100000"/>
                        </a:lnSpc>
                        <a:spcBef>
                          <a:spcPts val="1000"/>
                        </a:spcBef>
                        <a:spcAft>
                          <a:spcPts val="0"/>
                        </a:spcAft>
                        <a:buClrTx/>
                        <a:buSzTx/>
                        <a:buFont typeface="Arial" panose="020B0604020202020204" pitchFamily="34" charset="0"/>
                        <a:buChar char="•"/>
                        <a:tabLst/>
                        <a:defRPr/>
                      </a:pPr>
                      <a:r>
                        <a:rPr kumimoji="0" lang="fr-CA" sz="1200" b="0" i="0" u="none" strike="noStrike" kern="1200" cap="none" spc="0" normalizeH="0" baseline="0" noProof="0" dirty="0">
                          <a:ln>
                            <a:noFill/>
                          </a:ln>
                          <a:solidFill>
                            <a:srgbClr val="4F2684"/>
                          </a:solidFill>
                          <a:effectLst/>
                          <a:uLnTx/>
                          <a:uFillTx/>
                          <a:latin typeface="Arial" panose="020B0604020202020204" pitchFamily="34" charset="0"/>
                          <a:ea typeface="+mn-ea"/>
                          <a:cs typeface="Arial" panose="020B0604020202020204" pitchFamily="34" charset="0"/>
                        </a:rPr>
                        <a:t>Un expert en mesures d’adaptation pour les personnes en situation de handicap participe rarement au processus de demandes (diapositives 9 et 10)</a:t>
                      </a:r>
                    </a:p>
                    <a:p>
                      <a:pPr marL="179388" marR="0" lvl="0" indent="-104775" algn="l" defTabSz="914400" rtl="0" eaLnBrk="1" fontAlgn="auto" latinLnBrk="0" hangingPunct="1">
                        <a:lnSpc>
                          <a:spcPct val="100000"/>
                        </a:lnSpc>
                        <a:spcBef>
                          <a:spcPts val="1000"/>
                        </a:spcBef>
                        <a:spcAft>
                          <a:spcPts val="0"/>
                        </a:spcAft>
                        <a:buClrTx/>
                        <a:buSzTx/>
                        <a:buFont typeface="Arial" panose="020B0604020202020204" pitchFamily="34" charset="0"/>
                        <a:buChar char="•"/>
                        <a:tabLst/>
                        <a:defRPr/>
                      </a:pPr>
                      <a:r>
                        <a:rPr kumimoji="0" lang="fr-CA" sz="1200" b="0" i="0" u="none" strike="noStrike" kern="1200" cap="none" spc="0" normalizeH="0" baseline="0" noProof="0" dirty="0">
                          <a:ln>
                            <a:noFill/>
                          </a:ln>
                          <a:solidFill>
                            <a:srgbClr val="4F2684"/>
                          </a:solidFill>
                          <a:effectLst/>
                          <a:uLnTx/>
                          <a:uFillTx/>
                          <a:latin typeface="Arial" panose="020B0604020202020204" pitchFamily="34" charset="0"/>
                          <a:ea typeface="+mn-ea"/>
                          <a:cs typeface="Arial" panose="020B0604020202020204" pitchFamily="34" charset="0"/>
                        </a:rPr>
                        <a:t>Les demandes de mesures d’adaptation sont parfois rejetées en raison du désaccord de la direction concernant la nécessité de la mesure d’adaptation ou de l’avis du médecin ou du spécialiste externe (diapositive 12</a:t>
                      </a:r>
                      <a:r>
                        <a:rPr kumimoji="0" lang="fr-FR" sz="1200" b="0" i="0" u="none" strike="noStrike" kern="1200" cap="none" spc="0" normalizeH="0" baseline="0" noProof="0" dirty="0">
                          <a:ln>
                            <a:noFill/>
                          </a:ln>
                          <a:solidFill>
                            <a:srgbClr val="4F2684"/>
                          </a:solidFill>
                          <a:effectLst/>
                          <a:uLnTx/>
                          <a:uFillTx/>
                          <a:latin typeface="Arial" panose="020B0604020202020204" pitchFamily="34" charset="0"/>
                          <a:ea typeface="+mn-ea"/>
                          <a:cs typeface="Arial" panose="020B0604020202020204" pitchFamily="34" charset="0"/>
                        </a:rPr>
                        <a:t>)</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extLst>
                  <a:ext uri="{0D108BD9-81ED-4DB2-BD59-A6C34878D82A}">
                    <a16:rowId xmlns:a16="http://schemas.microsoft.com/office/drawing/2014/main" val="10001"/>
                  </a:ext>
                </a:extLst>
              </a:tr>
              <a:tr h="1826260">
                <a:tc>
                  <a:txBody>
                    <a:bodyPr/>
                    <a:lstStyle/>
                    <a:p>
                      <a:pPr marL="0" marR="0" lvl="0" indent="0" algn="l" defTabSz="914400" rtl="0" eaLnBrk="1" fontAlgn="base" latinLnBrk="0" hangingPunct="1">
                        <a:lnSpc>
                          <a:spcPct val="100000"/>
                        </a:lnSpc>
                        <a:spcBef>
                          <a:spcPts val="0"/>
                        </a:spcBef>
                        <a:spcAft>
                          <a:spcPts val="0"/>
                        </a:spcAft>
                        <a:buClrTx/>
                        <a:buSzTx/>
                        <a:buFont typeface="Arial" panose="020B0604020202020204" pitchFamily="34" charset="0"/>
                        <a:buNone/>
                        <a:tabLst/>
                        <a:defRPr/>
                      </a:pPr>
                      <a:r>
                        <a:rPr kumimoji="0" lang="fr-FR" sz="1200" b="0" i="0" u="none" strike="noStrike" kern="1200" cap="none" spc="0" normalizeH="0" baseline="0" noProof="0" dirty="0">
                          <a:ln>
                            <a:noFill/>
                          </a:ln>
                          <a:solidFill>
                            <a:srgbClr val="4F2684"/>
                          </a:solidFill>
                          <a:effectLst/>
                          <a:uLnTx/>
                          <a:uFillTx/>
                          <a:latin typeface="Arial" panose="020B0604020202020204" pitchFamily="34" charset="0"/>
                          <a:ea typeface="+mn-ea"/>
                          <a:cs typeface="Arial" panose="020B0604020202020204" pitchFamily="34" charset="0"/>
                        </a:rPr>
                        <a:t>Il existe </a:t>
                      </a:r>
                      <a:r>
                        <a:rPr kumimoji="0" lang="fr-FR" sz="1200" b="1" i="0" u="none" strike="noStrike" kern="1200" cap="none" spc="0" normalizeH="0" baseline="0" noProof="0" dirty="0">
                          <a:ln>
                            <a:noFill/>
                          </a:ln>
                          <a:solidFill>
                            <a:srgbClr val="4F2684"/>
                          </a:solidFill>
                          <a:effectLst/>
                          <a:uLnTx/>
                          <a:uFillTx/>
                          <a:latin typeface="Arial" panose="020B0604020202020204" pitchFamily="34" charset="0"/>
                          <a:ea typeface="+mn-ea"/>
                          <a:cs typeface="Arial" panose="020B0604020202020204" pitchFamily="34" charset="0"/>
                        </a:rPr>
                        <a:t>des divergences de points de vue entre les superviseurs et les employés, ainsi que des lacunes en matière de communication</a:t>
                      </a:r>
                      <a:endParaRPr kumimoji="0" lang="fr-FR" sz="1200" b="0" i="0" u="none" strike="noStrike" kern="1200" cap="none" spc="0" normalizeH="0" baseline="0" noProof="0" dirty="0">
                        <a:ln>
                          <a:noFill/>
                        </a:ln>
                        <a:solidFill>
                          <a:srgbClr val="4F2684"/>
                        </a:solidFill>
                        <a:effectLst/>
                        <a:uLnTx/>
                        <a:uFillTx/>
                        <a:latin typeface="Arial" panose="020B0604020202020204" pitchFamily="34" charset="0"/>
                        <a:ea typeface="+mn-ea"/>
                        <a:cs typeface="Arial" panose="020B0604020202020204" pitchFamily="34"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a:txBody>
                    <a:bodyPr/>
                    <a:lstStyle/>
                    <a:p>
                      <a:pPr marL="179388" marR="0" lvl="0" indent="-104775" algn="l" defTabSz="914400" rtl="0" eaLnBrk="1" fontAlgn="auto" latinLnBrk="0" hangingPunct="1">
                        <a:lnSpc>
                          <a:spcPct val="100000"/>
                        </a:lnSpc>
                        <a:spcBef>
                          <a:spcPts val="1000"/>
                        </a:spcBef>
                        <a:spcAft>
                          <a:spcPts val="0"/>
                        </a:spcAft>
                        <a:buClrTx/>
                        <a:buSzTx/>
                        <a:buFont typeface="Arial" panose="020B0604020202020204" pitchFamily="34" charset="0"/>
                        <a:buChar char="•"/>
                        <a:tabLst/>
                        <a:defRPr/>
                      </a:pPr>
                      <a:r>
                        <a:rPr kumimoji="0" lang="fr-CA" sz="1200" b="0" i="0" u="none" strike="noStrike" kern="1200" cap="none" spc="0" normalizeH="0" baseline="0" noProof="0" dirty="0">
                          <a:ln>
                            <a:noFill/>
                          </a:ln>
                          <a:solidFill>
                            <a:srgbClr val="4F2684"/>
                          </a:solidFill>
                          <a:effectLst/>
                          <a:uLnTx/>
                          <a:uFillTx/>
                          <a:latin typeface="Arial" panose="020B0604020202020204" pitchFamily="34" charset="0"/>
                          <a:ea typeface="+mn-ea"/>
                          <a:cs typeface="Arial" panose="020B0604020202020204" pitchFamily="34" charset="0"/>
                        </a:rPr>
                        <a:t>Il est fréquent que la connaissance et la compréhension (perception) du processus et des résultats par un superviseur diffèrent grandement de celles d’un employé (diapositives 4, 7, 10, 11 et 12), même en ce qui concerne les raisons pour lesquelles une demande est rejetée (diapositive 12)</a:t>
                      </a:r>
                    </a:p>
                    <a:p>
                      <a:pPr marL="179388" marR="0" lvl="0" indent="-104775" algn="l" defTabSz="914400" rtl="0" eaLnBrk="1" fontAlgn="auto" latinLnBrk="0" hangingPunct="1">
                        <a:lnSpc>
                          <a:spcPct val="100000"/>
                        </a:lnSpc>
                        <a:spcBef>
                          <a:spcPts val="1000"/>
                        </a:spcBef>
                        <a:spcAft>
                          <a:spcPts val="0"/>
                        </a:spcAft>
                        <a:buClrTx/>
                        <a:buSzTx/>
                        <a:buFont typeface="Arial" panose="020B0604020202020204" pitchFamily="34" charset="0"/>
                        <a:buChar char="•"/>
                        <a:tabLst/>
                        <a:defRPr/>
                      </a:pPr>
                      <a:r>
                        <a:rPr kumimoji="0" lang="fr-CA" sz="1200" b="0" i="0" u="none" strike="noStrike" kern="1200" cap="none" spc="0" normalizeH="0" baseline="0" noProof="0" dirty="0">
                          <a:ln>
                            <a:noFill/>
                          </a:ln>
                          <a:solidFill>
                            <a:srgbClr val="4F2684"/>
                          </a:solidFill>
                          <a:effectLst/>
                          <a:uLnTx/>
                          <a:uFillTx/>
                          <a:latin typeface="Arial" panose="020B0604020202020204" pitchFamily="34" charset="0"/>
                          <a:ea typeface="+mn-ea"/>
                          <a:cs typeface="Arial" panose="020B0604020202020204" pitchFamily="34" charset="0"/>
                        </a:rPr>
                        <a:t>25 % des superviseurs (1 sur 4) ne savent pas si un employé a déjà bénéficié d’une mesure d’adaptation semblable auparavant (diapositive 9)</a:t>
                      </a:r>
                    </a:p>
                    <a:p>
                      <a:pPr marL="179388" marR="0" lvl="0" indent="-104775" algn="l" defTabSz="914400" rtl="0" eaLnBrk="1" fontAlgn="auto" latinLnBrk="0" hangingPunct="1">
                        <a:lnSpc>
                          <a:spcPct val="100000"/>
                        </a:lnSpc>
                        <a:spcBef>
                          <a:spcPts val="1000"/>
                        </a:spcBef>
                        <a:spcAft>
                          <a:spcPts val="0"/>
                        </a:spcAft>
                        <a:buClrTx/>
                        <a:buSzTx/>
                        <a:buFont typeface="Arial" panose="020B0604020202020204" pitchFamily="34" charset="0"/>
                        <a:buChar char="•"/>
                        <a:tabLst/>
                        <a:defRPr/>
                      </a:pPr>
                      <a:r>
                        <a:rPr kumimoji="0" lang="fr-CA" sz="1200" b="0" i="0" u="none" strike="noStrike" kern="1200" cap="none" spc="0" normalizeH="0" baseline="0" noProof="0" dirty="0">
                          <a:ln>
                            <a:noFill/>
                          </a:ln>
                          <a:solidFill>
                            <a:srgbClr val="4F2684"/>
                          </a:solidFill>
                          <a:effectLst/>
                          <a:uLnTx/>
                          <a:uFillTx/>
                          <a:latin typeface="Arial" panose="020B0604020202020204" pitchFamily="34" charset="0"/>
                          <a:ea typeface="+mn-ea"/>
                          <a:cs typeface="Arial" panose="020B0604020202020204" pitchFamily="34" charset="0"/>
                        </a:rPr>
                        <a:t>Près de la moitié des employés, mais moins d’un quart des superviseurs, attribuent la décision de rejeter une demande au superviseur direct de l’employé (diapositive 12)</a:t>
                      </a:r>
                    </a:p>
                    <a:p>
                      <a:pPr marL="179388" marR="0" lvl="0" indent="-104775" algn="l" defTabSz="914400" rtl="0" eaLnBrk="1" fontAlgn="auto" latinLnBrk="0" hangingPunct="1">
                        <a:lnSpc>
                          <a:spcPct val="100000"/>
                        </a:lnSpc>
                        <a:spcBef>
                          <a:spcPts val="1000"/>
                        </a:spcBef>
                        <a:spcAft>
                          <a:spcPts val="0"/>
                        </a:spcAft>
                        <a:buClrTx/>
                        <a:buSzTx/>
                        <a:buFont typeface="Arial" panose="020B0604020202020204" pitchFamily="34" charset="0"/>
                        <a:buChar char="•"/>
                        <a:tabLst/>
                        <a:defRPr/>
                      </a:pPr>
                      <a:r>
                        <a:rPr kumimoji="0" lang="fr-CA" sz="1200" b="0" i="0" u="none" strike="noStrike" kern="1200" cap="none" spc="0" normalizeH="0" baseline="0" noProof="0" dirty="0">
                          <a:ln>
                            <a:noFill/>
                          </a:ln>
                          <a:solidFill>
                            <a:srgbClr val="4F2684"/>
                          </a:solidFill>
                          <a:effectLst/>
                          <a:uLnTx/>
                          <a:uFillTx/>
                          <a:latin typeface="Arial" panose="020B0604020202020204" pitchFamily="34" charset="0"/>
                          <a:ea typeface="+mn-ea"/>
                          <a:cs typeface="Arial" panose="020B0604020202020204" pitchFamily="34" charset="0"/>
                        </a:rPr>
                        <a:t>Les superviseurs affirment que les cadres supérieurs sont deux fois plus susceptibles de décider de rejeter une demande qu’ils ne le sont eux-mêmes (diapositive 12)</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extLst>
                  <a:ext uri="{0D108BD9-81ED-4DB2-BD59-A6C34878D82A}">
                    <a16:rowId xmlns:a16="http://schemas.microsoft.com/office/drawing/2014/main" val="10002"/>
                  </a:ext>
                </a:extLst>
              </a:tr>
            </a:tbl>
          </a:graphicData>
        </a:graphic>
      </p:graphicFrame>
      <p:sp>
        <p:nvSpPr>
          <p:cNvPr id="3" name="Slide Number Placeholder 2"/>
          <p:cNvSpPr>
            <a:spLocks noGrp="1"/>
          </p:cNvSpPr>
          <p:nvPr>
            <p:ph type="sldNum" sz="quarter" idx="4294967295"/>
            <p:custDataLst>
              <p:tags r:id="rId4"/>
            </p:custDataLst>
          </p:nvPr>
        </p:nvSpPr>
        <p:spPr>
          <a:xfrm>
            <a:off x="9349946" y="6470708"/>
            <a:ext cx="2743200" cy="365125"/>
          </a:xfrm>
        </p:spPr>
        <p:txBody>
          <a:bodyPr/>
          <a:lstStyle/>
          <a:p>
            <a:fld id="{227929AD-272B-2940-8998-9A3EA3187C9C}" type="slidenum">
              <a:rPr lang="en-US" sz="1400" b="1" smtClean="0">
                <a:solidFill>
                  <a:schemeClr val="tx1"/>
                </a:solidFill>
                <a:latin typeface="Calibri" panose="020F0502020204030204" pitchFamily="34" charset="0"/>
              </a:rPr>
              <a:pPr/>
              <a:t>16</a:t>
            </a:fld>
            <a:endParaRPr lang="en-US" sz="1400" b="1" dirty="0">
              <a:solidFill>
                <a:schemeClr val="tx1"/>
              </a:solidFill>
              <a:latin typeface="Calibri" panose="020F0502020204030204" pitchFamily="34" charset="0"/>
            </a:endParaRPr>
          </a:p>
        </p:txBody>
      </p:sp>
    </p:spTree>
    <p:extLst>
      <p:ext uri="{BB962C8B-B14F-4D97-AF65-F5344CB8AC3E}">
        <p14:creationId xmlns:p14="http://schemas.microsoft.com/office/powerpoint/2010/main" val="3756938219"/>
      </p:ext>
    </p:extLst>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74216522-67A3-459C-A106-8B2A50705690}"/>
              </a:ext>
            </a:extLst>
          </p:cNvPr>
          <p:cNvSpPr txBox="1"/>
          <p:nvPr>
            <p:custDataLst>
              <p:tags r:id="rId1"/>
            </p:custDataLst>
          </p:nvPr>
        </p:nvSpPr>
        <p:spPr>
          <a:xfrm>
            <a:off x="254350" y="-761741"/>
            <a:ext cx="11622818" cy="646331"/>
          </a:xfrm>
          <a:prstGeom prst="rect">
            <a:avLst/>
          </a:prstGeom>
          <a:noFill/>
        </p:spPr>
        <p:txBody>
          <a:bodyPr wrap="square" rtlCol="0">
            <a:spAutoFit/>
          </a:bodyPr>
          <a:lstStyle/>
          <a:p>
            <a:r>
              <a:rPr lang="fr-CA" dirty="0"/>
              <a:t>Description de la diapositive : La deuxième de trois diapositives qui présentent les observations et les conclusions de la recherche.</a:t>
            </a:r>
            <a:endParaRPr lang="en-CA" dirty="0"/>
          </a:p>
        </p:txBody>
      </p:sp>
      <p:sp>
        <p:nvSpPr>
          <p:cNvPr id="2" name="Title 1"/>
          <p:cNvSpPr>
            <a:spLocks noGrp="1"/>
          </p:cNvSpPr>
          <p:nvPr>
            <p:ph type="title"/>
            <p:custDataLst>
              <p:tags r:id="rId2"/>
            </p:custDataLst>
          </p:nvPr>
        </p:nvSpPr>
        <p:spPr>
          <a:xfrm>
            <a:off x="331954" y="514613"/>
            <a:ext cx="11621159" cy="424732"/>
          </a:xfrm>
        </p:spPr>
        <p:txBody>
          <a:bodyPr/>
          <a:lstStyle/>
          <a:p>
            <a:r>
              <a:rPr lang="fr-CA" dirty="0">
                <a:latin typeface="Arial" panose="020B0604020202020204" pitchFamily="34" charset="0"/>
                <a:cs typeface="Arial" panose="020B0604020202020204" pitchFamily="34" charset="0"/>
              </a:rPr>
              <a:t>Observations, conclusions et possibilités d’examen plus approfondi </a:t>
            </a:r>
            <a:r>
              <a:rPr lang="fr-CA" b="0" dirty="0">
                <a:latin typeface="Arial" panose="020B0604020202020204" pitchFamily="34" charset="0"/>
                <a:cs typeface="Arial" panose="020B0604020202020204" pitchFamily="34" charset="0"/>
              </a:rPr>
              <a:t>(suite)</a:t>
            </a:r>
            <a:endParaRPr lang="en-US" b="0" dirty="0">
              <a:latin typeface="Arial" panose="020B0604020202020204" pitchFamily="34" charset="0"/>
              <a:cs typeface="Arial" panose="020B0604020202020204" pitchFamily="34" charset="0"/>
            </a:endParaRPr>
          </a:p>
        </p:txBody>
      </p:sp>
      <p:graphicFrame>
        <p:nvGraphicFramePr>
          <p:cNvPr id="6" name="Content Placeholder 3" descr="Tableau 10 suite : Qu'avons-nous appris et que sont les données probantes? Description : Liste détaillée des leçons appris et les preuves associés.">
            <a:extLst>
              <a:ext uri="{FF2B5EF4-FFF2-40B4-BE49-F238E27FC236}">
                <a16:creationId xmlns:a16="http://schemas.microsoft.com/office/drawing/2014/main" id="{4A49890C-563D-4C37-92F2-C141F42E4F78}"/>
              </a:ext>
            </a:extLst>
          </p:cNvPr>
          <p:cNvGraphicFramePr>
            <a:graphicFrameLocks/>
          </p:cNvGraphicFramePr>
          <p:nvPr>
            <p:custDataLst>
              <p:tags r:id="rId3"/>
            </p:custDataLst>
            <p:extLst>
              <p:ext uri="{D42A27DB-BD31-4B8C-83A1-F6EECF244321}">
                <p14:modId xmlns:p14="http://schemas.microsoft.com/office/powerpoint/2010/main" val="2783695818"/>
              </p:ext>
            </p:extLst>
          </p:nvPr>
        </p:nvGraphicFramePr>
        <p:xfrm>
          <a:off x="254350" y="1179766"/>
          <a:ext cx="11776366" cy="5318760"/>
        </p:xfrm>
        <a:graphic>
          <a:graphicData uri="http://schemas.openxmlformats.org/drawingml/2006/table">
            <a:tbl>
              <a:tblPr firstRow="1" bandRow="1">
                <a:tableStyleId>{5C22544A-7EE6-4342-B048-85BDC9FD1C3A}</a:tableStyleId>
              </a:tblPr>
              <a:tblGrid>
                <a:gridCol w="5317775">
                  <a:extLst>
                    <a:ext uri="{9D8B030D-6E8A-4147-A177-3AD203B41FA5}">
                      <a16:colId xmlns:a16="http://schemas.microsoft.com/office/drawing/2014/main" val="20000"/>
                    </a:ext>
                  </a:extLst>
                </a:gridCol>
                <a:gridCol w="6458591">
                  <a:extLst>
                    <a:ext uri="{9D8B030D-6E8A-4147-A177-3AD203B41FA5}">
                      <a16:colId xmlns:a16="http://schemas.microsoft.com/office/drawing/2014/main" val="20001"/>
                    </a:ext>
                  </a:extLst>
                </a:gridCol>
              </a:tblGrid>
              <a:tr h="35507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CA" sz="1600" b="1" noProof="0" dirty="0">
                          <a:solidFill>
                            <a:schemeClr val="tx1"/>
                          </a:solidFill>
                        </a:rPr>
                        <a:t>Qu’avons-nous appris? Que pouvons-nous examiner plus en profondeur</a:t>
                      </a:r>
                      <a:r>
                        <a:rPr lang="fr-CA" sz="1600" b="1" kern="1200" noProof="0" dirty="0">
                          <a:solidFill>
                            <a:schemeClr val="tx1"/>
                          </a:solidFill>
                          <a:latin typeface="+mn-lt"/>
                          <a:ea typeface="+mn-ea"/>
                          <a:cs typeface="+mn-cs"/>
                        </a:rPr>
                        <a:t>?</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CA" sz="1600" b="1" noProof="0" dirty="0">
                          <a:solidFill>
                            <a:schemeClr val="tx1"/>
                          </a:solidFill>
                        </a:rPr>
                        <a:t>Données probantes</a:t>
                      </a:r>
                    </a:p>
                    <a:p>
                      <a:endParaRPr lang="fr-CA" sz="1600" b="1" noProof="0" dirty="0">
                        <a:solidFill>
                          <a:schemeClr val="tx1"/>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693420">
                <a:tc>
                  <a:txBody>
                    <a:bodyPr/>
                    <a:lstStyle/>
                    <a:p>
                      <a:pPr marL="0" marR="0" lvl="0" indent="0" algn="l" defTabSz="914400" rtl="0" eaLnBrk="1" fontAlgn="base" latinLnBrk="0" hangingPunct="1">
                        <a:lnSpc>
                          <a:spcPct val="100000"/>
                        </a:lnSpc>
                        <a:spcBef>
                          <a:spcPct val="0"/>
                        </a:spcBef>
                        <a:spcAft>
                          <a:spcPct val="0"/>
                        </a:spcAft>
                        <a:buClrTx/>
                        <a:buSzTx/>
                        <a:buFont typeface="Arial" panose="020B0604020202020204" pitchFamily="34" charset="0"/>
                        <a:buNone/>
                        <a:defRPr/>
                      </a:pPr>
                      <a:r>
                        <a:rPr kumimoji="0" lang="fr-CA" sz="1100" b="0" i="0" u="none" strike="noStrike" kern="1200" cap="none" spc="0" normalizeH="0" baseline="0" noProof="0" dirty="0">
                          <a:ln>
                            <a:noFill/>
                          </a:ln>
                          <a:solidFill>
                            <a:srgbClr val="4F2684"/>
                          </a:solidFill>
                          <a:effectLst/>
                          <a:uLnTx/>
                          <a:uFillTx/>
                          <a:latin typeface="Arial" panose="020B0604020202020204" pitchFamily="34" charset="0"/>
                          <a:ea typeface="+mn-ea"/>
                          <a:cs typeface="Arial" panose="020B0604020202020204" pitchFamily="34" charset="0"/>
                        </a:rPr>
                        <a:t>Les employés peuvent </a:t>
                      </a:r>
                      <a:r>
                        <a:rPr kumimoji="0" lang="fr-CA" sz="1100" b="1" i="0" u="none" strike="noStrike" kern="1200" cap="none" spc="0" normalizeH="0" baseline="0" noProof="0" dirty="0">
                          <a:ln>
                            <a:noFill/>
                          </a:ln>
                          <a:solidFill>
                            <a:srgbClr val="4F2684"/>
                          </a:solidFill>
                          <a:effectLst/>
                          <a:uLnTx/>
                          <a:uFillTx/>
                          <a:latin typeface="Arial" panose="020B0604020202020204" pitchFamily="34" charset="0"/>
                          <a:ea typeface="+mn-ea"/>
                          <a:cs typeface="Arial" panose="020B0604020202020204" pitchFamily="34" charset="0"/>
                        </a:rPr>
                        <a:t>avoir à fournir, à plusieurs reprises, une preuve</a:t>
                      </a:r>
                      <a:r>
                        <a:rPr kumimoji="0" lang="fr-CA" sz="1100" b="0" i="0" u="none" strike="noStrike" kern="1200" cap="none" spc="0" normalizeH="0" baseline="0" noProof="0" dirty="0">
                          <a:ln>
                            <a:noFill/>
                          </a:ln>
                          <a:solidFill>
                            <a:srgbClr val="4F2684"/>
                          </a:solidFill>
                          <a:effectLst/>
                          <a:uLnTx/>
                          <a:uFillTx/>
                          <a:latin typeface="Arial" panose="020B0604020202020204" pitchFamily="34" charset="0"/>
                          <a:ea typeface="+mn-ea"/>
                          <a:cs typeface="Arial" panose="020B0604020202020204" pitchFamily="34" charset="0"/>
                        </a:rPr>
                        <a:t> de leur besoin d’une mesure d’adaptation</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a:txBody>
                    <a:bodyPr/>
                    <a:lstStyle/>
                    <a:p>
                      <a:pPr marL="179388" marR="0" lvl="0" indent="-104775" algn="l" defTabSz="914400" rtl="0" eaLnBrk="1" fontAlgn="auto" latinLnBrk="0" hangingPunct="1">
                        <a:lnSpc>
                          <a:spcPct val="100000"/>
                        </a:lnSpc>
                        <a:spcBef>
                          <a:spcPts val="1000"/>
                        </a:spcBef>
                        <a:spcAft>
                          <a:spcPts val="0"/>
                        </a:spcAft>
                        <a:buClrTx/>
                        <a:buSzTx/>
                        <a:buFont typeface="Arial" panose="020B0604020202020204" pitchFamily="34" charset="0"/>
                        <a:buChar char="•"/>
                        <a:tabLst/>
                        <a:defRPr/>
                      </a:pPr>
                      <a:r>
                        <a:rPr kumimoji="0" lang="fr-CA" sz="1100" b="0" i="0" u="none" strike="noStrike" kern="1200" cap="none" spc="0" normalizeH="0" baseline="0" noProof="0" dirty="0">
                          <a:ln>
                            <a:noFill/>
                          </a:ln>
                          <a:solidFill>
                            <a:srgbClr val="4F2684"/>
                          </a:solidFill>
                          <a:effectLst/>
                          <a:uLnTx/>
                          <a:uFillTx/>
                          <a:latin typeface="Arial" panose="020B0604020202020204" pitchFamily="34" charset="0"/>
                          <a:ea typeface="+mn-ea"/>
                          <a:cs typeface="Arial" panose="020B0604020202020204" pitchFamily="34" charset="0"/>
                        </a:rPr>
                        <a:t>75 % (3 sur 4) ont été tenus de se procurer un certificat médical et 33 % (1 sur 3) ont été tenus de subir une évaluation officielle, en plus d’avoir à produire un certificat médical (diapositive 5)</a:t>
                      </a:r>
                    </a:p>
                    <a:p>
                      <a:pPr marL="179388" marR="0" lvl="0" indent="-104775" algn="l" defTabSz="914400" rtl="0" eaLnBrk="1" fontAlgn="auto" latinLnBrk="0" hangingPunct="1">
                        <a:lnSpc>
                          <a:spcPct val="100000"/>
                        </a:lnSpc>
                        <a:spcBef>
                          <a:spcPts val="800"/>
                        </a:spcBef>
                        <a:spcAft>
                          <a:spcPts val="0"/>
                        </a:spcAft>
                        <a:buClrTx/>
                        <a:buSzTx/>
                        <a:buFont typeface="Arial" panose="020B0604020202020204" pitchFamily="34" charset="0"/>
                        <a:buChar char="•"/>
                        <a:tabLst/>
                        <a:defRPr/>
                      </a:pPr>
                      <a:r>
                        <a:rPr kumimoji="0" lang="fr-CA" sz="1100" b="0" i="0" u="none" strike="noStrike" kern="1200" cap="none" spc="0" normalizeH="0" baseline="0" noProof="0" dirty="0">
                          <a:ln>
                            <a:noFill/>
                          </a:ln>
                          <a:solidFill>
                            <a:srgbClr val="4F2684"/>
                          </a:solidFill>
                          <a:effectLst/>
                          <a:uLnTx/>
                          <a:uFillTx/>
                          <a:latin typeface="Arial" panose="020B0604020202020204" pitchFamily="34" charset="0"/>
                          <a:ea typeface="+mn-ea"/>
                          <a:cs typeface="Arial" panose="020B0604020202020204" pitchFamily="34" charset="0"/>
                        </a:rPr>
                        <a:t>Le nombre total de fonctionnaires en situation de handicap s’élevant à environ 10 000*, il est probable qu’on leur demande à plusieurs reprises de justifier leur besoin de mesures d’adaptation étant donné que:</a:t>
                      </a:r>
                    </a:p>
                    <a:p>
                      <a:pPr marL="636588" marR="0" lvl="1" indent="-104775" algn="l" defTabSz="914400" rtl="0" eaLnBrk="1" fontAlgn="auto" latinLnBrk="0" hangingPunct="1">
                        <a:lnSpc>
                          <a:spcPct val="100000"/>
                        </a:lnSpc>
                        <a:spcBef>
                          <a:spcPts val="800"/>
                        </a:spcBef>
                        <a:spcAft>
                          <a:spcPts val="0"/>
                        </a:spcAft>
                        <a:buClrTx/>
                        <a:buSzTx/>
                        <a:buFont typeface="Arial" panose="020B0604020202020204" pitchFamily="34" charset="0"/>
                        <a:buChar char="•"/>
                        <a:tabLst/>
                        <a:defRPr/>
                      </a:pPr>
                      <a:r>
                        <a:rPr kumimoji="0" lang="fr-CA" sz="1100" b="0" i="0" u="none" strike="noStrike" kern="1200" cap="none" spc="0" normalizeH="0" baseline="0" noProof="0" dirty="0">
                          <a:ln>
                            <a:noFill/>
                          </a:ln>
                          <a:solidFill>
                            <a:srgbClr val="4F2684"/>
                          </a:solidFill>
                          <a:effectLst/>
                          <a:uLnTx/>
                          <a:uFillTx/>
                          <a:latin typeface="Arial" panose="020B0604020202020204" pitchFamily="34" charset="0"/>
                          <a:ea typeface="+mn-ea"/>
                          <a:cs typeface="Arial" panose="020B0604020202020204" pitchFamily="34" charset="0"/>
                        </a:rPr>
                        <a:t>3 247 employés disent avoir présenté une demande de mesures d’adaptation liées à leur handicap au cours des trois dernières années</a:t>
                      </a:r>
                    </a:p>
                    <a:p>
                      <a:pPr marL="636588" marR="0" lvl="1" indent="-104775" algn="l" defTabSz="914400" rtl="0" eaLnBrk="1" fontAlgn="auto" latinLnBrk="0" hangingPunct="1">
                        <a:lnSpc>
                          <a:spcPct val="100000"/>
                        </a:lnSpc>
                        <a:spcBef>
                          <a:spcPts val="800"/>
                        </a:spcBef>
                        <a:spcAft>
                          <a:spcPts val="0"/>
                        </a:spcAft>
                        <a:buClrTx/>
                        <a:buSzTx/>
                        <a:buFont typeface="Arial" panose="020B0604020202020204" pitchFamily="34" charset="0"/>
                        <a:buChar char="•"/>
                        <a:tabLst/>
                        <a:defRPr/>
                      </a:pPr>
                      <a:r>
                        <a:rPr kumimoji="0" lang="fr-CA" sz="1100" b="0" i="0" u="none" strike="noStrike" kern="1200" cap="none" spc="0" normalizeH="0" baseline="0" noProof="0" dirty="0">
                          <a:ln>
                            <a:noFill/>
                          </a:ln>
                          <a:solidFill>
                            <a:srgbClr val="4F2684"/>
                          </a:solidFill>
                          <a:effectLst/>
                          <a:uLnTx/>
                          <a:uFillTx/>
                          <a:latin typeface="Arial" panose="020B0604020202020204" pitchFamily="34" charset="0"/>
                          <a:ea typeface="+mn-ea"/>
                          <a:cs typeface="Arial" panose="020B0604020202020204" pitchFamily="34" charset="0"/>
                        </a:rPr>
                        <a:t>De nombreux superviseurs (1 sur 4) ne savent pas si leur employé a déjà bénéficié d’une mesure d’adaptation semblable auparavant (diapositive 9)</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extLst>
                  <a:ext uri="{0D108BD9-81ED-4DB2-BD59-A6C34878D82A}">
                    <a16:rowId xmlns:a16="http://schemas.microsoft.com/office/drawing/2014/main" val="10001"/>
                  </a:ext>
                </a:extLst>
              </a:tr>
              <a:tr h="383540">
                <a:tc>
                  <a:txBody>
                    <a:bodyPr/>
                    <a:lstStyle/>
                    <a:p>
                      <a:pPr marL="0" marR="0" lvl="0" indent="0" algn="l" defTabSz="914400" rtl="0" eaLnBrk="1" fontAlgn="base" latinLnBrk="0" hangingPunct="1">
                        <a:lnSpc>
                          <a:spcPct val="100000"/>
                        </a:lnSpc>
                        <a:spcBef>
                          <a:spcPct val="0"/>
                        </a:spcBef>
                        <a:spcAft>
                          <a:spcPct val="0"/>
                        </a:spcAft>
                        <a:buClrTx/>
                        <a:buSzTx/>
                        <a:buFont typeface="Arial" panose="020B0604020202020204" pitchFamily="34" charset="0"/>
                        <a:buNone/>
                        <a:defRPr/>
                      </a:pPr>
                      <a:r>
                        <a:rPr kumimoji="0" lang="fr-CA" sz="1100" b="1" i="0" u="none" strike="noStrike" kern="1200" cap="none" spc="0" normalizeH="0" baseline="0" noProof="0" dirty="0">
                          <a:ln>
                            <a:noFill/>
                          </a:ln>
                          <a:solidFill>
                            <a:srgbClr val="4F2684"/>
                          </a:solidFill>
                          <a:effectLst/>
                          <a:uLnTx/>
                          <a:uFillTx/>
                          <a:latin typeface="Arial" panose="020B0604020202020204" pitchFamily="34" charset="0"/>
                          <a:ea typeface="+mn-ea"/>
                          <a:cs typeface="Arial" panose="020B0604020202020204" pitchFamily="34" charset="0"/>
                        </a:rPr>
                        <a:t>De longs délais d’attente </a:t>
                      </a:r>
                      <a:r>
                        <a:rPr kumimoji="0" lang="fr-CA" sz="1100" b="0" i="0" u="none" strike="noStrike" kern="1200" cap="none" spc="0" normalizeH="0" baseline="0" noProof="0" dirty="0">
                          <a:ln>
                            <a:noFill/>
                          </a:ln>
                          <a:solidFill>
                            <a:srgbClr val="4F2684"/>
                          </a:solidFill>
                          <a:effectLst/>
                          <a:uLnTx/>
                          <a:uFillTx/>
                          <a:latin typeface="Arial" panose="020B0604020202020204" pitchFamily="34" charset="0"/>
                          <a:ea typeface="+mn-ea"/>
                          <a:cs typeface="Arial" panose="020B0604020202020204" pitchFamily="34" charset="0"/>
                        </a:rPr>
                        <a:t>peuvent entraîner de graves conséquences sur la productivité, le moral et la santé d’un employé</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a:txBody>
                    <a:bodyPr/>
                    <a:lstStyle/>
                    <a:p>
                      <a:pPr marL="179388" marR="0" lvl="0" indent="-104775" algn="l" defTabSz="914400" rtl="0" eaLnBrk="1" fontAlgn="auto" latinLnBrk="0" hangingPunct="1">
                        <a:lnSpc>
                          <a:spcPct val="100000"/>
                        </a:lnSpc>
                        <a:spcBef>
                          <a:spcPts val="1000"/>
                        </a:spcBef>
                        <a:spcAft>
                          <a:spcPts val="0"/>
                        </a:spcAft>
                        <a:buClrTx/>
                        <a:buSzTx/>
                        <a:buFont typeface="Arial" panose="020B0604020202020204" pitchFamily="34" charset="0"/>
                        <a:buChar char="•"/>
                        <a:tabLst/>
                        <a:defRPr/>
                      </a:pPr>
                      <a:r>
                        <a:rPr kumimoji="0" lang="fr-CA" sz="1100" b="0" i="0" u="none" strike="noStrike" kern="1200" cap="none" spc="0" normalizeH="0" baseline="0" noProof="0" dirty="0">
                          <a:ln>
                            <a:noFill/>
                          </a:ln>
                          <a:solidFill>
                            <a:srgbClr val="4F2684"/>
                          </a:solidFill>
                          <a:effectLst/>
                          <a:uLnTx/>
                          <a:uFillTx/>
                          <a:latin typeface="Arial" panose="020B0604020202020204" pitchFamily="34" charset="0"/>
                          <a:ea typeface="+mn-ea"/>
                          <a:cs typeface="Arial" panose="020B0604020202020204" pitchFamily="34" charset="0"/>
                        </a:rPr>
                        <a:t>33 % (1 sur 3) des évaluations formelles sont réalisées après plus de deux mois, et 12 % des employés disent avoir dû attendre plus de six mois  (diapositive 6) </a:t>
                      </a:r>
                    </a:p>
                    <a:p>
                      <a:pPr marL="179388" marR="0" lvl="0" indent="-104775" algn="l" defTabSz="914400" rtl="0" eaLnBrk="1" fontAlgn="auto" latinLnBrk="0" hangingPunct="1">
                        <a:lnSpc>
                          <a:spcPct val="100000"/>
                        </a:lnSpc>
                        <a:spcBef>
                          <a:spcPts val="800"/>
                        </a:spcBef>
                        <a:spcAft>
                          <a:spcPts val="0"/>
                        </a:spcAft>
                        <a:buClrTx/>
                        <a:buSzTx/>
                        <a:buFont typeface="Arial" panose="020B0604020202020204" pitchFamily="34" charset="0"/>
                        <a:buChar char="•"/>
                        <a:tabLst/>
                        <a:defRPr/>
                      </a:pPr>
                      <a:r>
                        <a:rPr kumimoji="0" lang="fr-CA" sz="1100" b="0" i="0" u="none" strike="noStrike" kern="1200" cap="none" spc="0" normalizeH="0" baseline="0" noProof="0" dirty="0">
                          <a:ln>
                            <a:noFill/>
                          </a:ln>
                          <a:solidFill>
                            <a:srgbClr val="4F2684"/>
                          </a:solidFill>
                          <a:effectLst/>
                          <a:uLnTx/>
                          <a:uFillTx/>
                          <a:latin typeface="Arial" panose="020B0604020202020204" pitchFamily="34" charset="0"/>
                          <a:ea typeface="+mn-ea"/>
                          <a:cs typeface="Arial" panose="020B0604020202020204" pitchFamily="34" charset="0"/>
                        </a:rPr>
                        <a:t>Même après avoir fourni tous les renseignements requis, 33 % (1 sur 3) des employés ont attendu plus de deux mois pour obtenir une décision, et 19 % (1 sur 5) ont attendu plus de six mois (diapositive 6)</a:t>
                      </a:r>
                    </a:p>
                    <a:p>
                      <a:pPr marL="179388" marR="0" lvl="0" indent="-104775" algn="l" defTabSz="914400" rtl="0" eaLnBrk="1" fontAlgn="auto" latinLnBrk="0" hangingPunct="1">
                        <a:lnSpc>
                          <a:spcPct val="100000"/>
                        </a:lnSpc>
                        <a:spcBef>
                          <a:spcPts val="800"/>
                        </a:spcBef>
                        <a:spcAft>
                          <a:spcPts val="0"/>
                        </a:spcAft>
                        <a:buClrTx/>
                        <a:buSzTx/>
                        <a:buFont typeface="Arial" panose="020B0604020202020204" pitchFamily="34" charset="0"/>
                        <a:buChar char="•"/>
                        <a:tabLst/>
                        <a:defRPr/>
                      </a:pPr>
                      <a:r>
                        <a:rPr kumimoji="0" lang="fr-CA" sz="1100" b="0" i="0" u="none" strike="noStrike" kern="1200" cap="none" spc="0" normalizeH="0" baseline="0" noProof="0" dirty="0">
                          <a:ln>
                            <a:noFill/>
                          </a:ln>
                          <a:solidFill>
                            <a:srgbClr val="4F2684"/>
                          </a:solidFill>
                          <a:effectLst/>
                          <a:uLnTx/>
                          <a:uFillTx/>
                          <a:latin typeface="Arial" panose="020B0604020202020204" pitchFamily="34" charset="0"/>
                          <a:ea typeface="+mn-ea"/>
                          <a:cs typeface="Arial" panose="020B0604020202020204" pitchFamily="34" charset="0"/>
                        </a:rPr>
                        <a:t>Certains employés affirment que leur état de santé s’est aggravé et/ou qu’ils doivent prolonger leur congé de maladie en raison de l’absence de mesures d’adaptation au travail</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extLst>
                  <a:ext uri="{0D108BD9-81ED-4DB2-BD59-A6C34878D82A}">
                    <a16:rowId xmlns:a16="http://schemas.microsoft.com/office/drawing/2014/main" val="10002"/>
                  </a:ext>
                </a:extLst>
              </a:tr>
              <a:tr h="739382">
                <a:tc>
                  <a:txBody>
                    <a:bodyPr/>
                    <a:lstStyle/>
                    <a:p>
                      <a:pPr marL="0" marR="0" lvl="0" indent="0" algn="l" defTabSz="914400" rtl="0" eaLnBrk="1" fontAlgn="base" latinLnBrk="0" hangingPunct="1">
                        <a:lnSpc>
                          <a:spcPct val="100000"/>
                        </a:lnSpc>
                        <a:spcBef>
                          <a:spcPts val="0"/>
                        </a:spcBef>
                        <a:spcAft>
                          <a:spcPts val="0"/>
                        </a:spcAft>
                        <a:buClrTx/>
                        <a:buSzTx/>
                        <a:buFont typeface="Arial" panose="020B0604020202020204" pitchFamily="34" charset="0"/>
                        <a:buNone/>
                        <a:tabLst/>
                        <a:defRPr/>
                      </a:pPr>
                      <a:r>
                        <a:rPr kumimoji="0" lang="fr-CA" sz="1100" b="1" i="0" u="none" strike="noStrike" kern="1200" cap="none" spc="0" normalizeH="0" baseline="0" noProof="0" dirty="0">
                          <a:ln>
                            <a:noFill/>
                          </a:ln>
                          <a:solidFill>
                            <a:srgbClr val="4F2684"/>
                          </a:solidFill>
                          <a:effectLst/>
                          <a:uLnTx/>
                          <a:uFillTx/>
                          <a:latin typeface="Arial" panose="020B0604020202020204" pitchFamily="34" charset="0"/>
                          <a:ea typeface="+mn-ea"/>
                          <a:cs typeface="Arial" panose="020B0604020202020204" pitchFamily="34" charset="0"/>
                        </a:rPr>
                        <a:t>Des associations négatives</a:t>
                      </a:r>
                      <a:r>
                        <a:rPr kumimoji="0" lang="fr-CA" sz="1100" b="0" i="0" u="none" strike="noStrike" kern="1200" cap="none" spc="0" normalizeH="0" baseline="0" noProof="0" dirty="0">
                          <a:ln>
                            <a:noFill/>
                          </a:ln>
                          <a:solidFill>
                            <a:srgbClr val="4F2684"/>
                          </a:solidFill>
                          <a:effectLst/>
                          <a:uLnTx/>
                          <a:uFillTx/>
                          <a:latin typeface="Arial" panose="020B0604020202020204" pitchFamily="34" charset="0"/>
                          <a:ea typeface="+mn-ea"/>
                          <a:cs typeface="Arial" panose="020B0604020202020204" pitchFamily="34" charset="0"/>
                        </a:rPr>
                        <a:t> entravent toujours le processus d’adaptation</a:t>
                      </a:r>
                      <a:endParaRPr kumimoji="0" lang="fr-CA" sz="1100" b="1" i="0" u="none" strike="noStrike" kern="1200" cap="none" spc="0" normalizeH="0" baseline="0" noProof="0" dirty="0">
                        <a:ln>
                          <a:noFill/>
                        </a:ln>
                        <a:solidFill>
                          <a:srgbClr val="4F2684"/>
                        </a:solidFill>
                        <a:effectLst/>
                        <a:uLnTx/>
                        <a:uFillTx/>
                        <a:latin typeface="Arial" panose="020B0604020202020204" pitchFamily="34" charset="0"/>
                        <a:ea typeface="+mn-ea"/>
                        <a:cs typeface="Arial" panose="020B0604020202020204" pitchFamily="34"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marL="179388" marR="0" lvl="0" indent="-104775" algn="l" defTabSz="914400" rtl="0" eaLnBrk="1" fontAlgn="auto" latinLnBrk="0" hangingPunct="1">
                        <a:lnSpc>
                          <a:spcPct val="100000"/>
                        </a:lnSpc>
                        <a:spcBef>
                          <a:spcPts val="1000"/>
                        </a:spcBef>
                        <a:spcAft>
                          <a:spcPts val="0"/>
                        </a:spcAft>
                        <a:buClrTx/>
                        <a:buSzTx/>
                        <a:buFont typeface="Arial" panose="020B0604020202020204" pitchFamily="34" charset="0"/>
                        <a:buChar char="•"/>
                        <a:tabLst/>
                        <a:defRPr/>
                      </a:pPr>
                      <a:r>
                        <a:rPr kumimoji="0" lang="fr-CA" sz="1100" b="0" i="0" u="none" strike="noStrike" kern="1200" cap="none" spc="0" normalizeH="0" baseline="0" noProof="0" dirty="0">
                          <a:ln>
                            <a:noFill/>
                          </a:ln>
                          <a:solidFill>
                            <a:srgbClr val="4F2684"/>
                          </a:solidFill>
                          <a:effectLst/>
                          <a:uLnTx/>
                          <a:uFillTx/>
                          <a:latin typeface="Arial" panose="020B0604020202020204" pitchFamily="34" charset="0"/>
                          <a:ea typeface="+mn-ea"/>
                          <a:cs typeface="Arial" panose="020B0604020202020204" pitchFamily="34" charset="0"/>
                        </a:rPr>
                        <a:t>70 % des employés (7 sur 10) ont choisi de ne pas faire appel de la décision de rejeter leur demande par crainte de représailles ou par peur de nuire à leur carrière ou à leur relation avec la gestion, ou encore parce qu’ils avaient tout simplement l’impression que cela ne changerait rien (diapositive 13)</a:t>
                      </a:r>
                    </a:p>
                    <a:p>
                      <a:pPr marL="179388" marR="0" lvl="0" indent="-104775" algn="l" defTabSz="914400" rtl="0" eaLnBrk="1" fontAlgn="auto" latinLnBrk="0" hangingPunct="1">
                        <a:lnSpc>
                          <a:spcPct val="100000"/>
                        </a:lnSpc>
                        <a:spcBef>
                          <a:spcPts val="800"/>
                        </a:spcBef>
                        <a:spcAft>
                          <a:spcPts val="0"/>
                        </a:spcAft>
                        <a:buClrTx/>
                        <a:buSzTx/>
                        <a:buFont typeface="Arial" panose="020B0604020202020204" pitchFamily="34" charset="0"/>
                        <a:buChar char="•"/>
                        <a:tabLst/>
                        <a:defRPr/>
                      </a:pPr>
                      <a:r>
                        <a:rPr kumimoji="0" lang="fr-CA" sz="1100" b="0" i="0" u="none" strike="noStrike" kern="1200" cap="none" spc="0" normalizeH="0" baseline="0" noProof="0" dirty="0">
                          <a:ln>
                            <a:noFill/>
                          </a:ln>
                          <a:solidFill>
                            <a:srgbClr val="4F2684"/>
                          </a:solidFill>
                          <a:effectLst/>
                          <a:uLnTx/>
                          <a:uFillTx/>
                          <a:latin typeface="Arial" panose="020B0604020202020204" pitchFamily="34" charset="0"/>
                          <a:ea typeface="+mn-ea"/>
                          <a:cs typeface="Arial" panose="020B0604020202020204" pitchFamily="34" charset="0"/>
                        </a:rPr>
                        <a:t>Parmi les employés dont la demande de mesures d’adaptation a été rejetée, 12 % ont quitté leur emploi ou sont à la recherche d’un autre emploi et 4 % n’ont pas fait appel de la décision en raison de la prolongation de leur congé de maladie (diapositive 13)</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noFill/>
                      <a:prstDash val="solid"/>
                      <a:round/>
                      <a:headEnd type="none" w="med" len="med"/>
                      <a:tailEnd type="none" w="med" len="med"/>
                    </a:lnB>
                    <a:noFill/>
                  </a:tcPr>
                </a:tc>
                <a:extLst>
                  <a:ext uri="{0D108BD9-81ED-4DB2-BD59-A6C34878D82A}">
                    <a16:rowId xmlns:a16="http://schemas.microsoft.com/office/drawing/2014/main" val="10003"/>
                  </a:ext>
                </a:extLst>
              </a:tr>
            </a:tbl>
          </a:graphicData>
        </a:graphic>
      </p:graphicFrame>
      <p:sp>
        <p:nvSpPr>
          <p:cNvPr id="4" name="TextBox 3"/>
          <p:cNvSpPr txBox="1"/>
          <p:nvPr>
            <p:custDataLst>
              <p:tags r:id="rId4"/>
            </p:custDataLst>
          </p:nvPr>
        </p:nvSpPr>
        <p:spPr>
          <a:xfrm>
            <a:off x="254350" y="6529724"/>
            <a:ext cx="6847707" cy="276999"/>
          </a:xfrm>
          <a:prstGeom prst="rect">
            <a:avLst/>
          </a:prstGeom>
          <a:noFill/>
        </p:spPr>
        <p:txBody>
          <a:bodyPr wrap="square" rtlCol="0">
            <a:spAutoFit/>
          </a:bodyPr>
          <a:lstStyle/>
          <a:p>
            <a:r>
              <a:rPr lang="en-CA" sz="1200" dirty="0">
                <a:solidFill>
                  <a:srgbClr val="4F2684"/>
                </a:solidFill>
                <a:latin typeface="Arial" panose="020B0604020202020204" pitchFamily="34" charset="0"/>
                <a:cs typeface="Arial" panose="020B0604020202020204" pitchFamily="34" charset="0"/>
              </a:rPr>
              <a:t>* </a:t>
            </a:r>
            <a:r>
              <a:rPr lang="fr-CA" sz="1200" dirty="0">
                <a:solidFill>
                  <a:srgbClr val="4F2684"/>
                </a:solidFill>
                <a:latin typeface="Arial" panose="020B0604020202020204" pitchFamily="34" charset="0"/>
                <a:cs typeface="Arial" panose="020B0604020202020204" pitchFamily="34" charset="0"/>
              </a:rPr>
              <a:t>Rapport annuel 2017-2018 : Équité en matière d’emploi dans la fonction publique du Canada</a:t>
            </a:r>
            <a:endParaRPr lang="en-CA" sz="1200" dirty="0">
              <a:solidFill>
                <a:srgbClr val="4F2684"/>
              </a:solidFill>
              <a:latin typeface="Arial" panose="020B0604020202020204" pitchFamily="34" charset="0"/>
              <a:cs typeface="Arial" panose="020B0604020202020204" pitchFamily="34" charset="0"/>
            </a:endParaRPr>
          </a:p>
        </p:txBody>
      </p:sp>
      <p:sp>
        <p:nvSpPr>
          <p:cNvPr id="3" name="Slide Number Placeholder 2"/>
          <p:cNvSpPr>
            <a:spLocks noGrp="1"/>
          </p:cNvSpPr>
          <p:nvPr>
            <p:ph type="sldNum" sz="quarter" idx="4294967295"/>
            <p:custDataLst>
              <p:tags r:id="rId5"/>
            </p:custDataLst>
          </p:nvPr>
        </p:nvSpPr>
        <p:spPr>
          <a:xfrm>
            <a:off x="9349946" y="6470708"/>
            <a:ext cx="2743200" cy="365125"/>
          </a:xfrm>
        </p:spPr>
        <p:txBody>
          <a:bodyPr/>
          <a:lstStyle/>
          <a:p>
            <a:fld id="{227929AD-272B-2940-8998-9A3EA3187C9C}" type="slidenum">
              <a:rPr lang="en-US" sz="1400" b="1" smtClean="0">
                <a:solidFill>
                  <a:schemeClr val="tx1"/>
                </a:solidFill>
                <a:latin typeface="Calibri" panose="020F0502020204030204" pitchFamily="34" charset="0"/>
              </a:rPr>
              <a:pPr/>
              <a:t>17</a:t>
            </a:fld>
            <a:endParaRPr lang="en-US" sz="1400" b="1" dirty="0">
              <a:solidFill>
                <a:schemeClr val="tx1"/>
              </a:solidFill>
              <a:latin typeface="Calibri" panose="020F0502020204030204" pitchFamily="34" charset="0"/>
            </a:endParaRPr>
          </a:p>
        </p:txBody>
      </p:sp>
    </p:spTree>
    <p:extLst>
      <p:ext uri="{BB962C8B-B14F-4D97-AF65-F5344CB8AC3E}">
        <p14:creationId xmlns:p14="http://schemas.microsoft.com/office/powerpoint/2010/main" val="856652469"/>
      </p:ext>
    </p:extLst>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74216522-67A3-459C-A106-8B2A50705690}"/>
              </a:ext>
            </a:extLst>
          </p:cNvPr>
          <p:cNvSpPr txBox="1"/>
          <p:nvPr>
            <p:custDataLst>
              <p:tags r:id="rId1"/>
            </p:custDataLst>
          </p:nvPr>
        </p:nvSpPr>
        <p:spPr>
          <a:xfrm>
            <a:off x="525963" y="-736440"/>
            <a:ext cx="10401294" cy="646331"/>
          </a:xfrm>
          <a:prstGeom prst="rect">
            <a:avLst/>
          </a:prstGeom>
          <a:noFill/>
        </p:spPr>
        <p:txBody>
          <a:bodyPr wrap="square" rtlCol="0">
            <a:spAutoFit/>
          </a:bodyPr>
          <a:lstStyle/>
          <a:p>
            <a:r>
              <a:rPr lang="fr-CA" dirty="0"/>
              <a:t>Description de la diapositive : La troisième de trois diapositives qui présentent les observations et les conclusions de la recherche.</a:t>
            </a:r>
            <a:endParaRPr lang="en-CA" dirty="0"/>
          </a:p>
        </p:txBody>
      </p:sp>
      <p:sp>
        <p:nvSpPr>
          <p:cNvPr id="2" name="Title 1"/>
          <p:cNvSpPr>
            <a:spLocks noGrp="1"/>
          </p:cNvSpPr>
          <p:nvPr>
            <p:ph type="title"/>
            <p:custDataLst>
              <p:tags r:id="rId2"/>
            </p:custDataLst>
          </p:nvPr>
        </p:nvSpPr>
        <p:spPr>
          <a:xfrm>
            <a:off x="331954" y="514613"/>
            <a:ext cx="11621159" cy="424732"/>
          </a:xfrm>
        </p:spPr>
        <p:txBody>
          <a:bodyPr/>
          <a:lstStyle/>
          <a:p>
            <a:r>
              <a:rPr lang="fr-CA" dirty="0">
                <a:latin typeface="Arial" panose="020B0604020202020204" pitchFamily="34" charset="0"/>
                <a:cs typeface="Arial" panose="020B0604020202020204" pitchFamily="34" charset="0"/>
              </a:rPr>
              <a:t>Observations, conclusions et possibilités d’examen plus approfondi </a:t>
            </a:r>
            <a:r>
              <a:rPr lang="fr-CA" b="0" dirty="0">
                <a:latin typeface="Arial" panose="020B0604020202020204" pitchFamily="34" charset="0"/>
                <a:cs typeface="Arial" panose="020B0604020202020204" pitchFamily="34" charset="0"/>
              </a:rPr>
              <a:t>(suite)</a:t>
            </a:r>
            <a:endParaRPr lang="en-US" b="0" dirty="0">
              <a:latin typeface="Arial" panose="020B0604020202020204" pitchFamily="34" charset="0"/>
              <a:cs typeface="Arial" panose="020B0604020202020204" pitchFamily="34" charset="0"/>
            </a:endParaRPr>
          </a:p>
        </p:txBody>
      </p:sp>
      <p:graphicFrame>
        <p:nvGraphicFramePr>
          <p:cNvPr id="6" name="Content Placeholder 3" descr="Tableau 10 suite : Qu'avons-nous appris et que sont les données probantes? Description : Liste détaillée des leçons appris et les preuves associés.">
            <a:extLst>
              <a:ext uri="{FF2B5EF4-FFF2-40B4-BE49-F238E27FC236}">
                <a16:creationId xmlns:a16="http://schemas.microsoft.com/office/drawing/2014/main" id="{4A49890C-563D-4C37-92F2-C141F42E4F78}"/>
              </a:ext>
            </a:extLst>
          </p:cNvPr>
          <p:cNvGraphicFramePr>
            <a:graphicFrameLocks/>
          </p:cNvGraphicFramePr>
          <p:nvPr>
            <p:custDataLst>
              <p:tags r:id="rId3"/>
            </p:custDataLst>
            <p:extLst>
              <p:ext uri="{D42A27DB-BD31-4B8C-83A1-F6EECF244321}">
                <p14:modId xmlns:p14="http://schemas.microsoft.com/office/powerpoint/2010/main" val="2745916401"/>
              </p:ext>
            </p:extLst>
          </p:nvPr>
        </p:nvGraphicFramePr>
        <p:xfrm>
          <a:off x="254350" y="1192292"/>
          <a:ext cx="11570220" cy="5334000"/>
        </p:xfrm>
        <a:graphic>
          <a:graphicData uri="http://schemas.openxmlformats.org/drawingml/2006/table">
            <a:tbl>
              <a:tblPr firstRow="1" bandRow="1">
                <a:tableStyleId>{5C22544A-7EE6-4342-B048-85BDC9FD1C3A}</a:tableStyleId>
              </a:tblPr>
              <a:tblGrid>
                <a:gridCol w="4885319">
                  <a:extLst>
                    <a:ext uri="{9D8B030D-6E8A-4147-A177-3AD203B41FA5}">
                      <a16:colId xmlns:a16="http://schemas.microsoft.com/office/drawing/2014/main" val="20000"/>
                    </a:ext>
                  </a:extLst>
                </a:gridCol>
                <a:gridCol w="6684901">
                  <a:extLst>
                    <a:ext uri="{9D8B030D-6E8A-4147-A177-3AD203B41FA5}">
                      <a16:colId xmlns:a16="http://schemas.microsoft.com/office/drawing/2014/main" val="20001"/>
                    </a:ext>
                  </a:extLst>
                </a:gridCol>
              </a:tblGrid>
              <a:tr h="35507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CA" sz="1600" b="1" noProof="0" dirty="0">
                          <a:solidFill>
                            <a:schemeClr val="tx1"/>
                          </a:solidFill>
                        </a:rPr>
                        <a:t>Qu’avons-nous appris? Que pouvons-nous examiner plus en profondeur</a:t>
                      </a:r>
                      <a:r>
                        <a:rPr lang="fr-CA" sz="1600" b="1" kern="1200" noProof="0" dirty="0">
                          <a:solidFill>
                            <a:schemeClr val="tx1"/>
                          </a:solidFill>
                          <a:latin typeface="+mn-lt"/>
                          <a:ea typeface="+mn-ea"/>
                          <a:cs typeface="+mn-cs"/>
                        </a:rPr>
                        <a:t>?</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CA" sz="1600" b="1" noProof="0" dirty="0">
                          <a:solidFill>
                            <a:schemeClr val="tx1"/>
                          </a:solidFill>
                        </a:rPr>
                        <a:t>Données probantes</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739382">
                <a:tc>
                  <a:txBody>
                    <a:bodyPr/>
                    <a:lstStyle/>
                    <a:p>
                      <a:pPr marL="0" marR="0" lvl="0" indent="0" algn="l" defTabSz="914400" rtl="0" eaLnBrk="1" fontAlgn="base" latinLnBrk="0" hangingPunct="1">
                        <a:lnSpc>
                          <a:spcPct val="100000"/>
                        </a:lnSpc>
                        <a:spcBef>
                          <a:spcPts val="0"/>
                        </a:spcBef>
                        <a:spcAft>
                          <a:spcPts val="0"/>
                        </a:spcAft>
                        <a:buClrTx/>
                        <a:buSzTx/>
                        <a:buFont typeface="Arial" panose="020B0604020202020204" pitchFamily="34" charset="0"/>
                        <a:buNone/>
                        <a:tabLst/>
                        <a:defRPr/>
                      </a:pPr>
                      <a:r>
                        <a:rPr kumimoji="0" lang="fr-CA" sz="1100" b="0" i="0" u="none" strike="noStrike" kern="1200" cap="none" spc="0" normalizeH="0" baseline="0" dirty="0">
                          <a:ln>
                            <a:noFill/>
                          </a:ln>
                          <a:solidFill>
                            <a:srgbClr val="4F2684"/>
                          </a:solidFill>
                          <a:effectLst/>
                          <a:uLnTx/>
                          <a:uFillTx/>
                          <a:latin typeface="Arial" panose="020B0604020202020204" pitchFamily="34" charset="0"/>
                          <a:ea typeface="+mn-ea"/>
                          <a:cs typeface="Arial" panose="020B0604020202020204" pitchFamily="34" charset="0"/>
                        </a:rPr>
                        <a:t>L’étude plus approfondie des rôles et des responsabilités des </a:t>
                      </a:r>
                      <a:r>
                        <a:rPr kumimoji="0" lang="fr-CA" sz="1100" b="1" i="0" u="none" strike="noStrike" kern="1200" cap="none" spc="0" normalizeH="0" baseline="0" dirty="0">
                          <a:ln>
                            <a:noFill/>
                          </a:ln>
                          <a:solidFill>
                            <a:srgbClr val="4F2684"/>
                          </a:solidFill>
                          <a:effectLst/>
                          <a:uLnTx/>
                          <a:uFillTx/>
                          <a:latin typeface="Arial" panose="020B0604020202020204" pitchFamily="34" charset="0"/>
                          <a:ea typeface="+mn-ea"/>
                          <a:cs typeface="Arial" panose="020B0604020202020204" pitchFamily="34" charset="0"/>
                        </a:rPr>
                        <a:t>divers domaines fonctionnels</a:t>
                      </a:r>
                      <a:r>
                        <a:rPr kumimoji="0" lang="fr-CA" sz="1100" b="0" i="0" u="none" strike="noStrike" kern="1200" cap="none" spc="0" normalizeH="0" baseline="0" dirty="0">
                          <a:ln>
                            <a:noFill/>
                          </a:ln>
                          <a:solidFill>
                            <a:srgbClr val="4F2684"/>
                          </a:solidFill>
                          <a:effectLst/>
                          <a:uLnTx/>
                          <a:uFillTx/>
                          <a:latin typeface="Arial" panose="020B0604020202020204" pitchFamily="34" charset="0"/>
                          <a:ea typeface="+mn-ea"/>
                          <a:cs typeface="Arial" panose="020B0604020202020204" pitchFamily="34" charset="0"/>
                        </a:rPr>
                        <a:t> engagés dans le processus de demande de mesures d’adaptation pourrait mettre en évidence des possibilités permettant de préciser les responsabilités, d’améliorer les pratiques, et d’augmenter l’efficacité, le caractère opportun et l’uniformité dans le processus de traitement des demandes d’adaptation</a:t>
                      </a:r>
                    </a:p>
                    <a:p>
                      <a:pPr marL="0" marR="0" lvl="0" indent="0" algn="l" defTabSz="914400" rtl="0" eaLnBrk="1" fontAlgn="base" latinLnBrk="0" hangingPunct="1">
                        <a:lnSpc>
                          <a:spcPct val="100000"/>
                        </a:lnSpc>
                        <a:spcBef>
                          <a:spcPts val="0"/>
                        </a:spcBef>
                        <a:spcAft>
                          <a:spcPts val="0"/>
                        </a:spcAft>
                        <a:buClrTx/>
                        <a:buSzTx/>
                        <a:buFont typeface="Arial" panose="020B0604020202020204" pitchFamily="34" charset="0"/>
                        <a:buNone/>
                        <a:tabLst/>
                        <a:defRPr/>
                      </a:pPr>
                      <a:endParaRPr kumimoji="0" lang="en-GB" sz="1100" b="0" i="0" u="none" strike="noStrike" kern="1200" cap="none" spc="0" normalizeH="0" baseline="0" noProof="0" dirty="0">
                        <a:ln>
                          <a:noFill/>
                        </a:ln>
                        <a:solidFill>
                          <a:srgbClr val="4F2684"/>
                        </a:solidFill>
                        <a:effectLst/>
                        <a:uLnTx/>
                        <a:uFillTx/>
                        <a:latin typeface="Arial" panose="020B0604020202020204" pitchFamily="34" charset="0"/>
                        <a:ea typeface="+mn-ea"/>
                        <a:cs typeface="Arial" panose="020B0604020202020204" pitchFamily="34" charset="0"/>
                      </a:endParaRPr>
                    </a:p>
                    <a:p>
                      <a:pPr marL="0" marR="0" lvl="0" indent="0" algn="l" defTabSz="914400" rtl="0" eaLnBrk="1" fontAlgn="base" latinLnBrk="0" hangingPunct="1">
                        <a:lnSpc>
                          <a:spcPct val="100000"/>
                        </a:lnSpc>
                        <a:spcBef>
                          <a:spcPts val="0"/>
                        </a:spcBef>
                        <a:spcAft>
                          <a:spcPts val="0"/>
                        </a:spcAft>
                        <a:buClrTx/>
                        <a:buSzTx/>
                        <a:buFont typeface="Arial" panose="020B0604020202020204" pitchFamily="34" charset="0"/>
                        <a:buNone/>
                        <a:tabLst/>
                        <a:defRPr/>
                      </a:pPr>
                      <a:r>
                        <a:rPr kumimoji="0" lang="fr-CA" sz="1100" b="0" i="0" u="none" strike="noStrike" cap="none" normalizeH="0" baseline="0" noProof="0" dirty="0">
                          <a:ln>
                            <a:noFill/>
                          </a:ln>
                          <a:solidFill>
                            <a:srgbClr val="4F2684"/>
                          </a:solidFill>
                          <a:uLnTx/>
                          <a:uFillTx/>
                          <a:latin typeface="Arial" panose="020B0604020202020204" pitchFamily="34" charset="0"/>
                          <a:ea typeface="+mn-ea"/>
                          <a:cs typeface="Arial" panose="020B0604020202020204" pitchFamily="34" charset="0"/>
                        </a:rPr>
                        <a:t>Par exemple, dans la plupart </a:t>
                      </a:r>
                      <a:r>
                        <a:rPr kumimoji="0" lang="fr-CA" sz="1100" b="0" i="0" u="none" strike="noStrike" kern="1200" cap="none" normalizeH="0" baseline="0" noProof="0" dirty="0">
                          <a:ln>
                            <a:noFill/>
                          </a:ln>
                          <a:solidFill>
                            <a:srgbClr val="4F2684"/>
                          </a:solidFill>
                          <a:uLnTx/>
                          <a:uFillTx/>
                          <a:latin typeface="Arial" panose="020B0604020202020204" pitchFamily="34" charset="0"/>
                          <a:ea typeface="+mn-ea"/>
                          <a:cs typeface="Arial" panose="020B0604020202020204" pitchFamily="34" charset="0"/>
                        </a:rPr>
                        <a:t>des organisations, les Relations de travail sont perçues comme un soutien </a:t>
                      </a:r>
                      <a:r>
                        <a:rPr kumimoji="0" lang="fr-CA" sz="1100" b="0" i="0" u="none" strike="noStrike" cap="none" normalizeH="0" baseline="0" noProof="0" dirty="0">
                          <a:ln>
                            <a:noFill/>
                          </a:ln>
                          <a:solidFill>
                            <a:srgbClr val="4F2684"/>
                          </a:solidFill>
                          <a:uLnTx/>
                          <a:uFillTx/>
                          <a:latin typeface="Arial" panose="020B0604020202020204" pitchFamily="34" charset="0"/>
                          <a:ea typeface="+mn-ea"/>
                          <a:cs typeface="Arial" panose="020B0604020202020204" pitchFamily="34" charset="0"/>
                        </a:rPr>
                        <a:t>pour la direction, étant spécialisés dans le traitement des questions relatives au rendement et aux relations de travail entre les employés et les superviseurs</a:t>
                      </a:r>
                      <a:r>
                        <a:rPr kumimoji="0" lang="en-GB" sz="1100" b="0" i="0" u="none" strike="noStrike" kern="1200" cap="none" spc="0" normalizeH="0" baseline="0" noProof="0" dirty="0">
                          <a:ln>
                            <a:noFill/>
                          </a:ln>
                          <a:solidFill>
                            <a:srgbClr val="4F2684"/>
                          </a:solidFill>
                          <a:effectLst/>
                          <a:uLnTx/>
                          <a:uFillTx/>
                          <a:latin typeface="Arial" panose="020B0604020202020204" pitchFamily="34" charset="0"/>
                          <a:ea typeface="+mn-ea"/>
                          <a:cs typeface="Arial" panose="020B0604020202020204" pitchFamily="34" charset="0"/>
                        </a:rPr>
                        <a:t>. </a:t>
                      </a:r>
                      <a:r>
                        <a:rPr kumimoji="0" lang="fr-CA" sz="1100" b="0" i="0" u="none" strike="noStrike" kern="1200" cap="none" normalizeH="0" baseline="0" dirty="0">
                          <a:ln>
                            <a:noFill/>
                          </a:ln>
                          <a:solidFill>
                            <a:srgbClr val="4F2684"/>
                          </a:solidFill>
                          <a:uLnTx/>
                          <a:uFillTx/>
                          <a:latin typeface="Arial" panose="020B0604020202020204" pitchFamily="34" charset="0"/>
                          <a:ea typeface="+mn-ea"/>
                          <a:cs typeface="Arial" panose="020B0604020202020204" pitchFamily="34" charset="0"/>
                        </a:rPr>
                        <a:t>Étant donné que le sondage ne permet pas d’évaluer les répercussions des différentes structures de responsabilité, d’autres modèles pourraient être étudiés. Par exemple, les autres modèles pourraient prévoir un leadership fonctionnel dans un autre domaine des ressources humaines ou d’un cadre supérieur responsable de plusieurs fonctions concernées par le processus global de traitement des mesures d’adaptation (p. ex. la gestion des installations, la technologie de l’information ou la passation de marché)</a:t>
                      </a:r>
                      <a:r>
                        <a:rPr kumimoji="0" lang="en-GB" sz="1100" b="0" i="0" u="none" strike="noStrike" kern="1200" cap="none" normalizeH="0" baseline="0" noProof="0" dirty="0">
                          <a:ln>
                            <a:noFill/>
                          </a:ln>
                          <a:solidFill>
                            <a:srgbClr val="4F2684"/>
                          </a:solidFill>
                          <a:uLnTx/>
                          <a:uFillTx/>
                          <a:latin typeface="Arial" panose="020B0604020202020204" pitchFamily="34" charset="0"/>
                          <a:ea typeface="+mn-ea"/>
                          <a:cs typeface="Arial" panose="020B0604020202020204" pitchFamily="34" charset="0"/>
                        </a:rPr>
                        <a:t>.</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marL="179388" marR="0" lvl="0" indent="-104775" algn="l" defTabSz="914400" rtl="0" eaLnBrk="1" fontAlgn="auto" latinLnBrk="0" hangingPunct="1">
                        <a:lnSpc>
                          <a:spcPct val="100000"/>
                        </a:lnSpc>
                        <a:spcBef>
                          <a:spcPts val="1000"/>
                        </a:spcBef>
                        <a:spcAft>
                          <a:spcPts val="0"/>
                        </a:spcAft>
                        <a:buClrTx/>
                        <a:buSzTx/>
                        <a:buFont typeface="Arial" panose="020B0604020202020204" pitchFamily="34" charset="0"/>
                        <a:buChar char="•"/>
                        <a:tabLst/>
                        <a:defRPr/>
                      </a:pPr>
                      <a:r>
                        <a:rPr kumimoji="0" lang="fr-CA" sz="1100" b="0" i="0" u="none" strike="noStrike" kern="1200" cap="none" spc="0" normalizeH="0" baseline="0" noProof="0" dirty="0">
                          <a:ln>
                            <a:noFill/>
                          </a:ln>
                          <a:solidFill>
                            <a:srgbClr val="4F2684"/>
                          </a:solidFill>
                          <a:effectLst/>
                          <a:uLnTx/>
                          <a:uFillTx/>
                          <a:latin typeface="Arial" panose="020B0604020202020204" pitchFamily="34" charset="0"/>
                          <a:ea typeface="+mn-ea"/>
                          <a:cs typeface="Arial" panose="020B0604020202020204" pitchFamily="34" charset="0"/>
                        </a:rPr>
                        <a:t>Le nombre et la diversité des domaines fonctionnels engagés dans le processus d’adaptation (diapositives 9 et 10), dont bon nombre relèvent de différents cadres supérieurs, peuvent contribuer aux inefficacités, aux délais (diapositives 6 et 7) et aux malentendus (diapositive 11)</a:t>
                      </a:r>
                    </a:p>
                    <a:p>
                      <a:pPr marL="179388" marR="0" lvl="0" indent="-104775" algn="l" defTabSz="914400" rtl="0" eaLnBrk="1" fontAlgn="auto" latinLnBrk="0" hangingPunct="1">
                        <a:lnSpc>
                          <a:spcPct val="100000"/>
                        </a:lnSpc>
                        <a:spcBef>
                          <a:spcPts val="1000"/>
                        </a:spcBef>
                        <a:spcAft>
                          <a:spcPts val="0"/>
                        </a:spcAft>
                        <a:buClrTx/>
                        <a:buSzTx/>
                        <a:buFont typeface="Arial" panose="020B0604020202020204" pitchFamily="34" charset="0"/>
                        <a:buChar char="•"/>
                        <a:tabLst/>
                        <a:defRPr/>
                      </a:pPr>
                      <a:r>
                        <a:rPr kumimoji="0" lang="fr-CA" sz="1100" b="0" i="0" u="none" strike="noStrike" kern="1200" cap="none" spc="0" normalizeH="0" baseline="0" noProof="0" dirty="0">
                          <a:ln>
                            <a:noFill/>
                          </a:ln>
                          <a:solidFill>
                            <a:srgbClr val="4F2684"/>
                          </a:solidFill>
                          <a:effectLst/>
                          <a:uLnTx/>
                          <a:uFillTx/>
                          <a:latin typeface="Arial" panose="020B0604020202020204" pitchFamily="34" charset="0"/>
                          <a:ea typeface="+mn-ea"/>
                          <a:cs typeface="Arial" panose="020B0604020202020204" pitchFamily="34" charset="0"/>
                        </a:rPr>
                        <a:t>Des recherches supplémentaires seraient nécessaires pour déterminer si les observations suivantes sont liées </a:t>
                      </a:r>
                      <a:r>
                        <a:rPr kumimoji="0" lang="en-GB" sz="1100" b="0" i="0" u="none" strike="noStrike" kern="1200" cap="none" spc="0" normalizeH="0" baseline="0" noProof="0" dirty="0">
                          <a:ln>
                            <a:noFill/>
                          </a:ln>
                          <a:solidFill>
                            <a:srgbClr val="4F2684"/>
                          </a:solidFill>
                          <a:effectLst/>
                          <a:uLnTx/>
                          <a:uFillTx/>
                          <a:latin typeface="Arial" panose="020B0604020202020204" pitchFamily="34" charset="0"/>
                          <a:ea typeface="+mn-ea"/>
                          <a:cs typeface="Arial" panose="020B0604020202020204" pitchFamily="34" charset="0"/>
                        </a:rPr>
                        <a:t>:</a:t>
                      </a:r>
                    </a:p>
                    <a:p>
                      <a:pPr marL="636588" marR="0" lvl="1" indent="-104775" algn="l" defTabSz="914400" rtl="0" eaLnBrk="1" fontAlgn="auto" latinLnBrk="0" hangingPunct="1">
                        <a:lnSpc>
                          <a:spcPct val="100000"/>
                        </a:lnSpc>
                        <a:spcBef>
                          <a:spcPts val="1000"/>
                        </a:spcBef>
                        <a:spcAft>
                          <a:spcPts val="0"/>
                        </a:spcAft>
                        <a:buClrTx/>
                        <a:buSzTx/>
                        <a:buFont typeface="Arial" panose="020B0604020202020204" pitchFamily="34" charset="0"/>
                        <a:buChar char="•"/>
                        <a:tabLst/>
                        <a:defRPr/>
                      </a:pPr>
                      <a:r>
                        <a:rPr kumimoji="0" lang="fr-CA" sz="1100" b="0" i="0" u="none" strike="noStrike" kern="1200" cap="none" spc="0" normalizeH="0" baseline="0" noProof="0" dirty="0">
                          <a:ln>
                            <a:noFill/>
                          </a:ln>
                          <a:solidFill>
                            <a:srgbClr val="4F2684"/>
                          </a:solidFill>
                          <a:effectLst/>
                          <a:uLnTx/>
                          <a:uFillTx/>
                          <a:latin typeface="Arial" panose="020B0604020202020204" pitchFamily="34" charset="0"/>
                          <a:ea typeface="+mn-ea"/>
                          <a:cs typeface="Arial" panose="020B0604020202020204" pitchFamily="34" charset="0"/>
                        </a:rPr>
                        <a:t>De nombreux superviseurs considèrent les Relations de travail comme le premier contact pour les demandes de mesures d’adaptation (diapositive 9), mais de nombreux employés n’ont pas déclaré être au courant de ce fait (diapositive </a:t>
                      </a:r>
                      <a:r>
                        <a:rPr kumimoji="0" lang="en-GB" sz="1100" b="0" i="0" u="none" strike="noStrike" kern="1200" cap="none" spc="0" normalizeH="0" baseline="0" noProof="0" dirty="0">
                          <a:ln>
                            <a:noFill/>
                          </a:ln>
                          <a:solidFill>
                            <a:srgbClr val="4F2684"/>
                          </a:solidFill>
                          <a:effectLst/>
                          <a:uLnTx/>
                          <a:uFillTx/>
                          <a:latin typeface="Arial" panose="020B0604020202020204" pitchFamily="34" charset="0"/>
                          <a:ea typeface="+mn-ea"/>
                          <a:cs typeface="Arial" panose="020B0604020202020204" pitchFamily="34" charset="0"/>
                        </a:rPr>
                        <a:t>10)</a:t>
                      </a:r>
                    </a:p>
                    <a:p>
                      <a:pPr marL="636588" marR="0" lvl="1" indent="-104775" algn="l" defTabSz="914400" rtl="0" eaLnBrk="1" fontAlgn="auto" latinLnBrk="0" hangingPunct="1">
                        <a:lnSpc>
                          <a:spcPct val="100000"/>
                        </a:lnSpc>
                        <a:spcBef>
                          <a:spcPts val="1000"/>
                        </a:spcBef>
                        <a:spcAft>
                          <a:spcPts val="0"/>
                        </a:spcAft>
                        <a:buClrTx/>
                        <a:buSzTx/>
                        <a:buFont typeface="Arial" panose="020B0604020202020204" pitchFamily="34" charset="0"/>
                        <a:buChar char="•"/>
                        <a:tabLst/>
                        <a:defRPr/>
                      </a:pPr>
                      <a:r>
                        <a:rPr kumimoji="0" lang="fr-CA" sz="1100" b="0" i="0" u="none" strike="noStrike" kern="1200" cap="none" spc="0" normalizeH="0" baseline="0" noProof="0" dirty="0">
                          <a:ln>
                            <a:noFill/>
                          </a:ln>
                          <a:solidFill>
                            <a:srgbClr val="4F2684"/>
                          </a:solidFill>
                          <a:effectLst/>
                          <a:uLnTx/>
                          <a:uFillTx/>
                          <a:latin typeface="Arial" panose="020B0604020202020204" pitchFamily="34" charset="0"/>
                          <a:ea typeface="+mn-ea"/>
                          <a:cs typeface="Arial" panose="020B0604020202020204" pitchFamily="34" charset="0"/>
                        </a:rPr>
                        <a:t>Les Relations de travail participent à 42 % des demandes liées à un handicap contre 6 % des demandes non liées à un handicap </a:t>
                      </a:r>
                      <a:r>
                        <a:rPr kumimoji="0" lang="en-GB" sz="1100" b="0" i="0" u="none" strike="noStrike" kern="1200" cap="none" spc="0" normalizeH="0" baseline="0" noProof="0" dirty="0">
                          <a:ln>
                            <a:noFill/>
                          </a:ln>
                          <a:solidFill>
                            <a:srgbClr val="4F2684"/>
                          </a:solidFill>
                          <a:effectLst/>
                          <a:uLnTx/>
                          <a:uFillTx/>
                          <a:latin typeface="Arial" panose="020B0604020202020204" pitchFamily="34" charset="0"/>
                          <a:ea typeface="+mn-ea"/>
                          <a:cs typeface="Arial" panose="020B0604020202020204" pitchFamily="34" charset="0"/>
                        </a:rPr>
                        <a:t>(</a:t>
                      </a:r>
                      <a:r>
                        <a:rPr kumimoji="0" lang="fr-CA" sz="1100" b="0" i="0" u="none" strike="noStrike" kern="1200" cap="none" spc="0" normalizeH="0" baseline="0" noProof="0" dirty="0">
                          <a:ln>
                            <a:noFill/>
                          </a:ln>
                          <a:solidFill>
                            <a:srgbClr val="4F2684"/>
                          </a:solidFill>
                          <a:effectLst/>
                          <a:uLnTx/>
                          <a:uFillTx/>
                          <a:latin typeface="Arial" panose="020B0604020202020204" pitchFamily="34" charset="0"/>
                          <a:ea typeface="+mn-ea"/>
                          <a:cs typeface="Arial" panose="020B0604020202020204" pitchFamily="34" charset="0"/>
                        </a:rPr>
                        <a:t>diapositive</a:t>
                      </a:r>
                      <a:r>
                        <a:rPr kumimoji="0" lang="en-GB" sz="1100" b="0" i="0" u="none" strike="noStrike" kern="1200" cap="none" spc="0" normalizeH="0" baseline="0" noProof="0" dirty="0">
                          <a:ln>
                            <a:noFill/>
                          </a:ln>
                          <a:solidFill>
                            <a:srgbClr val="4F2684"/>
                          </a:solidFill>
                          <a:effectLst/>
                          <a:uLnTx/>
                          <a:uFillTx/>
                          <a:latin typeface="Arial" panose="020B0604020202020204" pitchFamily="34" charset="0"/>
                          <a:ea typeface="+mn-ea"/>
                          <a:cs typeface="Arial" panose="020B0604020202020204" pitchFamily="34" charset="0"/>
                        </a:rPr>
                        <a:t> 14), </a:t>
                      </a:r>
                      <a:r>
                        <a:rPr kumimoji="0" lang="fr-CA" sz="1100" b="0" i="0" u="none" strike="noStrike" kern="1200" cap="none" spc="0" normalizeH="0" baseline="0" noProof="0" dirty="0">
                          <a:ln>
                            <a:noFill/>
                          </a:ln>
                          <a:solidFill>
                            <a:srgbClr val="4F2684"/>
                          </a:solidFill>
                          <a:effectLst/>
                          <a:uLnTx/>
                          <a:uFillTx/>
                          <a:latin typeface="Arial" panose="020B0604020202020204" pitchFamily="34" charset="0"/>
                          <a:ea typeface="+mn-ea"/>
                          <a:cs typeface="Arial" panose="020B0604020202020204" pitchFamily="34" charset="0"/>
                        </a:rPr>
                        <a:t>et les superviseurs sont plus susceptibles que les employés d’attribuer les demandes à des difficultés liées au travail, c’est-à-dire au rendement</a:t>
                      </a:r>
                      <a:r>
                        <a:rPr kumimoji="0" lang="en-GB" sz="1100" b="0" i="0" u="none" strike="noStrike" kern="1200" cap="none" spc="0" normalizeH="0" baseline="0" noProof="0" dirty="0">
                          <a:ln>
                            <a:noFill/>
                          </a:ln>
                          <a:solidFill>
                            <a:srgbClr val="4F2684"/>
                          </a:solidFill>
                          <a:effectLst/>
                          <a:uLnTx/>
                          <a:uFillTx/>
                          <a:latin typeface="Arial" panose="020B0604020202020204" pitchFamily="34" charset="0"/>
                          <a:ea typeface="+mn-ea"/>
                          <a:cs typeface="Arial" panose="020B0604020202020204" pitchFamily="34" charset="0"/>
                        </a:rPr>
                        <a:t> (</a:t>
                      </a:r>
                      <a:r>
                        <a:rPr kumimoji="0" lang="fr-CA" sz="1100" b="0" i="0" u="none" strike="noStrike" kern="1200" cap="none" spc="0" normalizeH="0" baseline="0" noProof="0" dirty="0">
                          <a:ln>
                            <a:noFill/>
                          </a:ln>
                          <a:solidFill>
                            <a:srgbClr val="4F2684"/>
                          </a:solidFill>
                          <a:effectLst/>
                          <a:uLnTx/>
                          <a:uFillTx/>
                          <a:latin typeface="Arial" panose="020B0604020202020204" pitchFamily="34" charset="0"/>
                          <a:ea typeface="+mn-ea"/>
                          <a:cs typeface="Arial" panose="020B0604020202020204" pitchFamily="34" charset="0"/>
                        </a:rPr>
                        <a:t>diapositive</a:t>
                      </a:r>
                      <a:r>
                        <a:rPr kumimoji="0" lang="en-GB" sz="1100" b="0" i="0" u="none" strike="noStrike" kern="1200" cap="none" spc="0" normalizeH="0" baseline="0" noProof="0" dirty="0">
                          <a:ln>
                            <a:noFill/>
                          </a:ln>
                          <a:solidFill>
                            <a:srgbClr val="4F2684"/>
                          </a:solidFill>
                          <a:effectLst/>
                          <a:uLnTx/>
                          <a:uFillTx/>
                          <a:latin typeface="Arial" panose="020B0604020202020204" pitchFamily="34" charset="0"/>
                          <a:ea typeface="+mn-ea"/>
                          <a:cs typeface="Arial" panose="020B0604020202020204" pitchFamily="34" charset="0"/>
                        </a:rPr>
                        <a:t> 4) </a:t>
                      </a:r>
                    </a:p>
                    <a:p>
                      <a:pPr marL="636588" marR="0" lvl="1" indent="-104775" algn="l" defTabSz="914400" rtl="0" eaLnBrk="1" fontAlgn="auto" latinLnBrk="0" hangingPunct="1">
                        <a:lnSpc>
                          <a:spcPct val="100000"/>
                        </a:lnSpc>
                        <a:spcBef>
                          <a:spcPts val="1000"/>
                        </a:spcBef>
                        <a:spcAft>
                          <a:spcPts val="0"/>
                        </a:spcAft>
                        <a:buClrTx/>
                        <a:buSzTx/>
                        <a:buFont typeface="Arial" panose="020B0604020202020204" pitchFamily="34" charset="0"/>
                        <a:buChar char="•"/>
                        <a:tabLst/>
                        <a:defRPr/>
                      </a:pPr>
                      <a:r>
                        <a:rPr kumimoji="0" lang="fr-CA" sz="1100" b="0" i="0" u="none" strike="noStrike" kern="1200" cap="none" spc="0" normalizeH="0" baseline="0" noProof="0" dirty="0">
                          <a:ln>
                            <a:noFill/>
                          </a:ln>
                          <a:solidFill>
                            <a:srgbClr val="4F2684"/>
                          </a:solidFill>
                          <a:effectLst/>
                          <a:uLnTx/>
                          <a:uFillTx/>
                          <a:latin typeface="Arial" panose="020B0604020202020204" pitchFamily="34" charset="0"/>
                          <a:ea typeface="+mn-ea"/>
                          <a:cs typeface="Arial" panose="020B0604020202020204" pitchFamily="34" charset="0"/>
                        </a:rPr>
                        <a:t>Les demandes des employés ayant un </a:t>
                      </a:r>
                      <a:r>
                        <a:rPr kumimoji="0" lang="fr-CA" sz="1100" b="1" i="0" u="none" strike="noStrike" kern="1200" cap="none" spc="0" normalizeH="0" baseline="0" noProof="0" dirty="0">
                          <a:ln>
                            <a:noFill/>
                          </a:ln>
                          <a:solidFill>
                            <a:srgbClr val="4F2684"/>
                          </a:solidFill>
                          <a:effectLst/>
                          <a:uLnTx/>
                          <a:uFillTx/>
                          <a:latin typeface="Arial" panose="020B0604020202020204" pitchFamily="34" charset="0"/>
                          <a:ea typeface="+mn-ea"/>
                          <a:cs typeface="Arial" panose="020B0604020202020204" pitchFamily="34" charset="0"/>
                        </a:rPr>
                        <a:t>handicap invisible </a:t>
                      </a:r>
                      <a:r>
                        <a:rPr kumimoji="0" lang="fr-CA" sz="1100" b="0" i="0" u="none" strike="noStrike" kern="1200" cap="none" spc="0" normalizeH="0" baseline="0" noProof="0" dirty="0">
                          <a:ln>
                            <a:noFill/>
                          </a:ln>
                          <a:solidFill>
                            <a:srgbClr val="4F2684"/>
                          </a:solidFill>
                          <a:effectLst/>
                          <a:uLnTx/>
                          <a:uFillTx/>
                          <a:latin typeface="Arial" panose="020B0604020202020204" pitchFamily="34" charset="0"/>
                          <a:ea typeface="+mn-ea"/>
                          <a:cs typeface="Arial" panose="020B0604020202020204" pitchFamily="34" charset="0"/>
                        </a:rPr>
                        <a:t>(</a:t>
                      </a:r>
                      <a:r>
                        <a:rPr kumimoji="0" lang="fr-CA" sz="1100" b="0" i="0" u="none" strike="noStrike" cap="none" normalizeH="0" baseline="0" noProof="0" dirty="0">
                          <a:ln>
                            <a:noFill/>
                          </a:ln>
                          <a:solidFill>
                            <a:srgbClr val="4F2684"/>
                          </a:solidFill>
                          <a:uLnTx/>
                          <a:uFillTx/>
                          <a:latin typeface="Arial" panose="020B0604020202020204" pitchFamily="34" charset="0"/>
                          <a:ea typeface="+mn-ea"/>
                          <a:cs typeface="Arial" panose="020B0604020202020204" pitchFamily="34" charset="0"/>
                        </a:rPr>
                        <a:t>diapositiv</a:t>
                      </a:r>
                      <a:r>
                        <a:rPr kumimoji="0" lang="fr-CA" sz="1100" b="0" i="0" u="none" strike="noStrike" kern="1200" cap="none" normalizeH="0" baseline="0" noProof="0" dirty="0">
                          <a:ln>
                            <a:noFill/>
                          </a:ln>
                          <a:solidFill>
                            <a:srgbClr val="4F2684"/>
                          </a:solidFill>
                          <a:uLnTx/>
                          <a:uFillTx/>
                          <a:latin typeface="Arial" panose="020B0604020202020204" pitchFamily="34" charset="0"/>
                          <a:ea typeface="+mn-ea"/>
                          <a:cs typeface="Arial" panose="020B0604020202020204" pitchFamily="34" charset="0"/>
                        </a:rPr>
                        <a:t>e 15), sont </a:t>
                      </a:r>
                      <a:r>
                        <a:rPr kumimoji="0" lang="fr-CA" sz="1100" b="0" i="0" u="none" strike="noStrike" kern="1200" cap="none" spc="0" normalizeH="0" baseline="0" noProof="0" dirty="0">
                          <a:ln>
                            <a:noFill/>
                          </a:ln>
                          <a:solidFill>
                            <a:srgbClr val="4F2684"/>
                          </a:solidFill>
                          <a:effectLst/>
                          <a:uLnTx/>
                          <a:uFillTx/>
                          <a:latin typeface="Arial" panose="020B0604020202020204" pitchFamily="34" charset="0"/>
                          <a:ea typeface="+mn-ea"/>
                          <a:cs typeface="Arial" panose="020B0604020202020204" pitchFamily="34" charset="0"/>
                        </a:rPr>
                        <a:t>: </a:t>
                      </a:r>
                    </a:p>
                    <a:p>
                      <a:pPr marL="1093788" marR="0" lvl="2" indent="-104775" algn="l" defTabSz="914400" rtl="0" eaLnBrk="1" fontAlgn="auto" latinLnBrk="0" hangingPunct="1">
                        <a:lnSpc>
                          <a:spcPct val="100000"/>
                        </a:lnSpc>
                        <a:spcBef>
                          <a:spcPts val="1000"/>
                        </a:spcBef>
                        <a:spcAft>
                          <a:spcPts val="0"/>
                        </a:spcAft>
                        <a:buClrTx/>
                        <a:buSzTx/>
                        <a:buFont typeface="Arial" panose="020B0604020202020204" pitchFamily="34" charset="0"/>
                        <a:buChar char="•"/>
                        <a:tabLst/>
                        <a:defRPr/>
                      </a:pPr>
                      <a:r>
                        <a:rPr kumimoji="0" lang="fr-CA" sz="1100" b="0" i="0" u="none" strike="noStrike" kern="1200" cap="none" spc="0" normalizeH="0" baseline="0" noProof="0" dirty="0">
                          <a:ln>
                            <a:noFill/>
                          </a:ln>
                          <a:solidFill>
                            <a:srgbClr val="4F2684"/>
                          </a:solidFill>
                          <a:effectLst/>
                          <a:uLnTx/>
                          <a:uFillTx/>
                          <a:latin typeface="Arial" panose="020B0604020202020204" pitchFamily="34" charset="0"/>
                          <a:ea typeface="+mn-ea"/>
                          <a:cs typeface="Arial" panose="020B0604020202020204" pitchFamily="34" charset="0"/>
                        </a:rPr>
                        <a:t>plus souvent renvoyés aux Relations de travail et portent plus souvent sur un désaccord entre les employés et les superviseurs quant aux mesures requises</a:t>
                      </a:r>
                      <a:r>
                        <a:rPr kumimoji="0" lang="en-GB" sz="1100" b="0" i="0" u="none" strike="noStrike" kern="1200" cap="none" spc="0" normalizeH="0" baseline="0" noProof="0" dirty="0">
                          <a:ln>
                            <a:noFill/>
                          </a:ln>
                          <a:solidFill>
                            <a:srgbClr val="4F2684"/>
                          </a:solidFill>
                          <a:effectLst/>
                          <a:uLnTx/>
                          <a:uFillTx/>
                          <a:latin typeface="Arial" panose="020B0604020202020204" pitchFamily="34" charset="0"/>
                          <a:ea typeface="+mn-ea"/>
                          <a:cs typeface="Arial" panose="020B0604020202020204" pitchFamily="34" charset="0"/>
                        </a:rPr>
                        <a:t> </a:t>
                      </a:r>
                    </a:p>
                    <a:p>
                      <a:pPr marL="1093788" marR="0" lvl="2" indent="-104775" algn="l" defTabSz="914400" rtl="0" eaLnBrk="1" fontAlgn="auto" latinLnBrk="0" hangingPunct="1">
                        <a:lnSpc>
                          <a:spcPct val="100000"/>
                        </a:lnSpc>
                        <a:spcBef>
                          <a:spcPts val="1000"/>
                        </a:spcBef>
                        <a:spcAft>
                          <a:spcPts val="0"/>
                        </a:spcAft>
                        <a:buClrTx/>
                        <a:buSzTx/>
                        <a:buFont typeface="Arial" panose="020B0604020202020204" pitchFamily="34" charset="0"/>
                        <a:buChar char="•"/>
                        <a:tabLst/>
                        <a:defRPr/>
                      </a:pPr>
                      <a:r>
                        <a:rPr kumimoji="0" lang="fr-CA" sz="1100" b="0" i="0" u="none" strike="noStrike" kern="1200" cap="none" spc="0" normalizeH="0" baseline="0" noProof="0" dirty="0">
                          <a:ln>
                            <a:noFill/>
                          </a:ln>
                          <a:solidFill>
                            <a:srgbClr val="4F2684"/>
                          </a:solidFill>
                          <a:effectLst/>
                          <a:uLnTx/>
                          <a:uFillTx/>
                          <a:latin typeface="Arial" panose="020B0604020202020204" pitchFamily="34" charset="0"/>
                          <a:ea typeface="+mn-ea"/>
                          <a:cs typeface="Arial" panose="020B0604020202020204" pitchFamily="34" charset="0"/>
                        </a:rPr>
                        <a:t>plus susceptibles de faire l’objet d’une demande de preuves médicales et d’évaluations formelles de la part des Relations de travail, ce qui entraîne prolonge les délais</a:t>
                      </a:r>
                    </a:p>
                    <a:p>
                      <a:pPr marL="1093788" marR="0" lvl="2" indent="-104775" algn="l" defTabSz="914400" rtl="0" eaLnBrk="1" fontAlgn="auto" latinLnBrk="0" hangingPunct="1">
                        <a:lnSpc>
                          <a:spcPct val="100000"/>
                        </a:lnSpc>
                        <a:spcBef>
                          <a:spcPts val="1000"/>
                        </a:spcBef>
                        <a:spcAft>
                          <a:spcPts val="0"/>
                        </a:spcAft>
                        <a:buClrTx/>
                        <a:buSzTx/>
                        <a:buFont typeface="Arial" panose="020B0604020202020204" pitchFamily="34" charset="0"/>
                        <a:buChar char="•"/>
                        <a:tabLst/>
                        <a:defRPr/>
                      </a:pPr>
                      <a:r>
                        <a:rPr kumimoji="0" lang="fr-CA" sz="1100" b="0" i="0" u="none" strike="noStrike" kern="1200" cap="none" spc="0" normalizeH="0" baseline="0" noProof="0" dirty="0">
                          <a:ln>
                            <a:noFill/>
                          </a:ln>
                          <a:solidFill>
                            <a:srgbClr val="4F2684"/>
                          </a:solidFill>
                          <a:effectLst/>
                          <a:uLnTx/>
                          <a:uFillTx/>
                          <a:latin typeface="Arial" panose="020B0604020202020204" pitchFamily="34" charset="0"/>
                          <a:ea typeface="+mn-ea"/>
                          <a:cs typeface="Arial" panose="020B0604020202020204" pitchFamily="34" charset="0"/>
                        </a:rPr>
                        <a:t>plus susceptibles d’être perçus comme étant liés à l’emploi, c’est-à-dire au rendement</a:t>
                      </a:r>
                    </a:p>
                    <a:p>
                      <a:pPr marL="1093788" marR="0" lvl="2" indent="-104775" algn="l" defTabSz="914400" rtl="0" eaLnBrk="1" fontAlgn="auto" latinLnBrk="0" hangingPunct="1">
                        <a:lnSpc>
                          <a:spcPct val="100000"/>
                        </a:lnSpc>
                        <a:spcBef>
                          <a:spcPts val="1000"/>
                        </a:spcBef>
                        <a:spcAft>
                          <a:spcPts val="0"/>
                        </a:spcAft>
                        <a:buClrTx/>
                        <a:buSzTx/>
                        <a:buFont typeface="Arial" panose="020B0604020202020204" pitchFamily="34" charset="0"/>
                        <a:buChar char="•"/>
                        <a:tabLst/>
                        <a:defRPr/>
                      </a:pPr>
                      <a:r>
                        <a:rPr kumimoji="0" lang="fr-CA" sz="1100" b="0" i="0" u="none" strike="noStrike" kern="1200" cap="none" spc="0" normalizeH="0" baseline="0" noProof="0" dirty="0">
                          <a:ln>
                            <a:noFill/>
                          </a:ln>
                          <a:solidFill>
                            <a:srgbClr val="4F2684"/>
                          </a:solidFill>
                          <a:effectLst/>
                          <a:uLnTx/>
                          <a:uFillTx/>
                          <a:latin typeface="Arial" panose="020B0604020202020204" pitchFamily="34" charset="0"/>
                          <a:ea typeface="+mn-ea"/>
                          <a:cs typeface="Arial" panose="020B0604020202020204" pitchFamily="34" charset="0"/>
                        </a:rPr>
                        <a:t>plus susceptibles d’être rejetées en raison de la perception d’un « traitement spécial » </a:t>
                      </a:r>
                    </a:p>
                    <a:p>
                      <a:pPr marL="1093788" marR="0" lvl="2" indent="-104775" algn="l" defTabSz="914400" rtl="0" eaLnBrk="1" fontAlgn="auto" latinLnBrk="0" hangingPunct="1">
                        <a:lnSpc>
                          <a:spcPct val="100000"/>
                        </a:lnSpc>
                        <a:spcBef>
                          <a:spcPts val="1000"/>
                        </a:spcBef>
                        <a:spcAft>
                          <a:spcPts val="0"/>
                        </a:spcAft>
                        <a:buClrTx/>
                        <a:buSzTx/>
                        <a:buFont typeface="Arial" panose="020B0604020202020204" pitchFamily="34" charset="0"/>
                        <a:buChar char="•"/>
                        <a:tabLst/>
                        <a:defRPr/>
                      </a:pPr>
                      <a:r>
                        <a:rPr kumimoji="0" lang="fr-CA" sz="1100" b="0" i="0" u="none" strike="noStrike" kern="1200" cap="none" spc="0" normalizeH="0" baseline="0" noProof="0" dirty="0">
                          <a:ln>
                            <a:noFill/>
                          </a:ln>
                          <a:solidFill>
                            <a:srgbClr val="4F2684"/>
                          </a:solidFill>
                          <a:effectLst/>
                          <a:uLnTx/>
                          <a:uFillTx/>
                          <a:latin typeface="Arial" panose="020B0604020202020204" pitchFamily="34" charset="0"/>
                          <a:ea typeface="+mn-ea"/>
                          <a:cs typeface="Arial" panose="020B0604020202020204" pitchFamily="34" charset="0"/>
                        </a:rPr>
                        <a:t>plus susceptible de faire l’objet d’un appel ou d’un renvoi à l’échelon supérieur en cas de rejet</a:t>
                      </a:r>
                      <a:endParaRPr kumimoji="0" lang="en-GB" sz="1100" b="0" i="0" u="none" strike="noStrike" kern="1200" cap="none" spc="0" normalizeH="0" baseline="0" noProof="0" dirty="0">
                        <a:ln>
                          <a:noFill/>
                        </a:ln>
                        <a:solidFill>
                          <a:srgbClr val="4F2684"/>
                        </a:solidFill>
                        <a:effectLst/>
                        <a:uLnTx/>
                        <a:uFillTx/>
                        <a:latin typeface="Arial" panose="020B0604020202020204" pitchFamily="34" charset="0"/>
                        <a:ea typeface="+mn-ea"/>
                        <a:cs typeface="Arial" panose="020B0604020202020204" pitchFamily="34"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noFill/>
                  </a:tcPr>
                </a:tc>
                <a:extLst>
                  <a:ext uri="{0D108BD9-81ED-4DB2-BD59-A6C34878D82A}">
                    <a16:rowId xmlns:a16="http://schemas.microsoft.com/office/drawing/2014/main" val="10003"/>
                  </a:ext>
                </a:extLst>
              </a:tr>
            </a:tbl>
          </a:graphicData>
        </a:graphic>
      </p:graphicFrame>
      <p:sp>
        <p:nvSpPr>
          <p:cNvPr id="3" name="Slide Number Placeholder 2"/>
          <p:cNvSpPr>
            <a:spLocks noGrp="1"/>
          </p:cNvSpPr>
          <p:nvPr>
            <p:ph type="sldNum" sz="quarter" idx="4294967295"/>
            <p:custDataLst>
              <p:tags r:id="rId4"/>
            </p:custDataLst>
          </p:nvPr>
        </p:nvSpPr>
        <p:spPr>
          <a:xfrm>
            <a:off x="9349946" y="6470708"/>
            <a:ext cx="27432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27929AD-272B-2940-8998-9A3EA3187C9C}" type="slidenum">
              <a:rPr kumimoji="0" lang="en-US" sz="1400" b="1" i="0" u="none" strike="noStrike" kern="1200" cap="none" spc="0" normalizeH="0" baseline="0" noProof="0" smtClean="0">
                <a:ln>
                  <a:noFill/>
                </a:ln>
                <a:solidFill>
                  <a:prstClr val="black"/>
                </a:solidFill>
                <a:effectLst/>
                <a:uLnTx/>
                <a:uFillTx/>
                <a:latin typeface="Calibri" panose="020F0502020204030204" pitchFamily="34" charset="0"/>
                <a:ea typeface="+mn-ea"/>
                <a:cs typeface="Cordia New" panose="020B0304020202020204" pitchFamily="34" charset="-34"/>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en-US" sz="1400" b="1" i="0" u="none" strike="noStrike" kern="1200" cap="none" spc="0" normalizeH="0" baseline="0" noProof="0" dirty="0">
              <a:ln>
                <a:noFill/>
              </a:ln>
              <a:solidFill>
                <a:prstClr val="black"/>
              </a:solidFill>
              <a:effectLst/>
              <a:uLnTx/>
              <a:uFillTx/>
              <a:latin typeface="Calibri" panose="020F0502020204030204" pitchFamily="34" charset="0"/>
              <a:ea typeface="+mn-ea"/>
              <a:cs typeface="Cordia New" panose="020B0304020202020204" pitchFamily="34" charset="-34"/>
            </a:endParaRPr>
          </a:p>
        </p:txBody>
      </p:sp>
    </p:spTree>
    <p:extLst>
      <p:ext uri="{BB962C8B-B14F-4D97-AF65-F5344CB8AC3E}">
        <p14:creationId xmlns:p14="http://schemas.microsoft.com/office/powerpoint/2010/main" val="339201272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74216522-67A3-459C-A106-8B2A50705690}"/>
              </a:ext>
            </a:extLst>
          </p:cNvPr>
          <p:cNvSpPr txBox="1"/>
          <p:nvPr>
            <p:custDataLst>
              <p:tags r:id="rId1"/>
            </p:custDataLst>
          </p:nvPr>
        </p:nvSpPr>
        <p:spPr>
          <a:xfrm>
            <a:off x="805258" y="-523220"/>
            <a:ext cx="10411695" cy="523220"/>
          </a:xfrm>
          <a:prstGeom prst="rect">
            <a:avLst/>
          </a:prstGeom>
          <a:noFill/>
        </p:spPr>
        <p:txBody>
          <a:bodyPr wrap="square" rtlCol="0">
            <a:spAutoFit/>
          </a:bodyPr>
          <a:lstStyle/>
          <a:p>
            <a:r>
              <a:rPr lang="fr-CA" sz="1400" dirty="0"/>
              <a:t>Description de la diapositive : Une diapositive qui contient du texte et qui présente des recommandations de sujets pour les recherches à venir</a:t>
            </a:r>
          </a:p>
        </p:txBody>
      </p:sp>
      <p:sp>
        <p:nvSpPr>
          <p:cNvPr id="2" name="Title 1"/>
          <p:cNvSpPr>
            <a:spLocks noGrp="1"/>
          </p:cNvSpPr>
          <p:nvPr>
            <p:ph type="title"/>
            <p:custDataLst>
              <p:tags r:id="rId2"/>
            </p:custDataLst>
          </p:nvPr>
        </p:nvSpPr>
        <p:spPr>
          <a:xfrm>
            <a:off x="409559" y="342807"/>
            <a:ext cx="8436729" cy="424732"/>
          </a:xfrm>
        </p:spPr>
        <p:txBody>
          <a:bodyPr/>
          <a:lstStyle/>
          <a:p>
            <a:r>
              <a:rPr lang="fr-CA" dirty="0">
                <a:latin typeface="Arial" panose="020B0604020202020204" pitchFamily="34" charset="0"/>
                <a:cs typeface="Arial" panose="020B0604020202020204" pitchFamily="34" charset="0"/>
              </a:rPr>
              <a:t>Recommandations de sujets pour les recherches à venir</a:t>
            </a:r>
          </a:p>
        </p:txBody>
      </p:sp>
      <p:sp>
        <p:nvSpPr>
          <p:cNvPr id="4" name="TextBox 3"/>
          <p:cNvSpPr txBox="1"/>
          <p:nvPr>
            <p:custDataLst>
              <p:tags r:id="rId3"/>
            </p:custDataLst>
          </p:nvPr>
        </p:nvSpPr>
        <p:spPr>
          <a:xfrm>
            <a:off x="409558" y="856278"/>
            <a:ext cx="11683587" cy="5504071"/>
          </a:xfrm>
          <a:prstGeom prst="rect">
            <a:avLst/>
          </a:prstGeom>
          <a:noFill/>
        </p:spPr>
        <p:txBody>
          <a:bodyPr wrap="square" rtlCol="0">
            <a:spAutoFit/>
          </a:bodyPr>
          <a:lstStyle/>
          <a:p>
            <a:pPr>
              <a:spcAft>
                <a:spcPts val="800"/>
              </a:spcAft>
            </a:pPr>
            <a:r>
              <a:rPr lang="fr-CA" sz="1300" dirty="0">
                <a:solidFill>
                  <a:schemeClr val="accent1"/>
                </a:solidFill>
                <a:latin typeface="Arial" panose="020B0604020202020204" pitchFamily="34" charset="0"/>
                <a:cs typeface="Arial" panose="020B0604020202020204" pitchFamily="34" charset="0"/>
              </a:rPr>
              <a:t>Les constatations du Sondage de référence sur les pratiques en matière de mesures d’adaptation au travail dans la fonction publique fédérale mené en mai 2019 font ressortir d’autres questions et considérations susceptibles d’être examinées plus en profondeur. En même temps que d’autres projets de recherche, le sondage de suivi (à l’automne 2019) explorera certains sujets potentiels susceptibles de faire l’objet de recherches plus poussées. Parmi ceux-ci, notons :</a:t>
            </a:r>
          </a:p>
          <a:p>
            <a:pPr marL="285750" lvl="0" indent="-285750" fontAlgn="base">
              <a:spcBef>
                <a:spcPts val="600"/>
              </a:spcBef>
              <a:spcAft>
                <a:spcPts val="600"/>
              </a:spcAft>
              <a:buFont typeface="Arial" panose="020B0604020202020204" pitchFamily="34" charset="0"/>
              <a:buChar char="•"/>
            </a:pPr>
            <a:r>
              <a:rPr lang="fr-CA" sz="1300" dirty="0">
                <a:solidFill>
                  <a:schemeClr val="accent1"/>
                </a:solidFill>
                <a:latin typeface="Arial" panose="020B0604020202020204" pitchFamily="34" charset="0"/>
                <a:cs typeface="Arial" panose="020B0604020202020204" pitchFamily="34" charset="0"/>
              </a:rPr>
              <a:t>l’identification de directives et de procédures à suivre ainsi que la prestation de conseils éclairés et de soutien qui seront précis et utiles pour les superviseurs;</a:t>
            </a:r>
          </a:p>
          <a:p>
            <a:pPr marL="285750" indent="-285750" fontAlgn="base">
              <a:spcBef>
                <a:spcPts val="600"/>
              </a:spcBef>
              <a:spcAft>
                <a:spcPts val="600"/>
              </a:spcAft>
              <a:buFont typeface="Arial" panose="020B0604020202020204" pitchFamily="34" charset="0"/>
              <a:buChar char="•"/>
            </a:pPr>
            <a:r>
              <a:rPr lang="fr-CA" sz="1300" dirty="0">
                <a:solidFill>
                  <a:schemeClr val="accent1"/>
                </a:solidFill>
                <a:latin typeface="Arial" panose="020B0604020202020204" pitchFamily="34" charset="0"/>
                <a:cs typeface="Arial" panose="020B0604020202020204" pitchFamily="34" charset="0"/>
              </a:rPr>
              <a:t>le rôle des experts fonctionnels dans l’évaluation et le processus de prise de décision concernant les mesures d’adaptation, y compris les questions potentielles liées au mandat, à la formation, à la structure de l’organisation ou responsabilités liés aux processus; </a:t>
            </a:r>
          </a:p>
          <a:p>
            <a:pPr marL="285750" lvl="0" indent="-285750" fontAlgn="base">
              <a:spcBef>
                <a:spcPts val="600"/>
              </a:spcBef>
              <a:spcAft>
                <a:spcPts val="600"/>
              </a:spcAft>
              <a:buFont typeface="Arial" panose="020B0604020202020204" pitchFamily="34" charset="0"/>
              <a:buChar char="•"/>
            </a:pPr>
            <a:r>
              <a:rPr lang="fr-CA" sz="1300" dirty="0">
                <a:solidFill>
                  <a:schemeClr val="accent1"/>
                </a:solidFill>
                <a:latin typeface="Arial" panose="020B0604020202020204" pitchFamily="34" charset="0"/>
                <a:cs typeface="Arial" panose="020B0604020202020204" pitchFamily="34" charset="0"/>
              </a:rPr>
              <a:t>le rôle des superviseurs par rapport à celui des cadres supérieurs dans le processus de prise de décisions relatives aux mesures d’adaptation;</a:t>
            </a:r>
          </a:p>
          <a:p>
            <a:pPr marL="285750" lvl="0" indent="-285750" fontAlgn="base">
              <a:spcBef>
                <a:spcPts val="600"/>
              </a:spcBef>
              <a:spcAft>
                <a:spcPts val="600"/>
              </a:spcAft>
              <a:buFont typeface="Arial" panose="020B0604020202020204" pitchFamily="34" charset="0"/>
              <a:buChar char="•"/>
            </a:pPr>
            <a:r>
              <a:rPr lang="fr-CA" sz="1300" dirty="0">
                <a:solidFill>
                  <a:schemeClr val="accent1"/>
                </a:solidFill>
                <a:latin typeface="Arial" panose="020B0604020202020204" pitchFamily="34" charset="0"/>
                <a:cs typeface="Arial" panose="020B0604020202020204" pitchFamily="34" charset="0"/>
              </a:rPr>
              <a:t>la mesure dans laquelle les directives existantes pourraient influencer le nombre de demandes de preuves médicales ou d’évaluations;</a:t>
            </a:r>
          </a:p>
          <a:p>
            <a:pPr marL="285750" lvl="0" indent="-285750" fontAlgn="base">
              <a:spcBef>
                <a:spcPts val="600"/>
              </a:spcBef>
              <a:spcAft>
                <a:spcPts val="600"/>
              </a:spcAft>
              <a:buFont typeface="Arial" panose="020B0604020202020204" pitchFamily="34" charset="0"/>
              <a:buChar char="•"/>
            </a:pPr>
            <a:r>
              <a:rPr lang="fr-CA" sz="1300" dirty="0">
                <a:solidFill>
                  <a:schemeClr val="accent1"/>
                </a:solidFill>
                <a:latin typeface="Arial" panose="020B0604020202020204" pitchFamily="34" charset="0"/>
                <a:cs typeface="Arial" panose="020B0604020202020204" pitchFamily="34" charset="0"/>
              </a:rPr>
              <a:t>la nature et l’incidence des délais liés au processus d’adaptation et leurs conséquences chez les employés, et la détermination de seuils et/ou normes de service appropriés pour les différents types de demandes de mesures d’adaptation;</a:t>
            </a:r>
          </a:p>
          <a:p>
            <a:pPr marL="285750" lvl="0" indent="-285750" fontAlgn="base">
              <a:spcBef>
                <a:spcPts val="600"/>
              </a:spcBef>
              <a:spcAft>
                <a:spcPts val="600"/>
              </a:spcAft>
              <a:buFont typeface="Arial" panose="020B0604020202020204" pitchFamily="34" charset="0"/>
              <a:buChar char="•"/>
            </a:pPr>
            <a:r>
              <a:rPr lang="fr-CA" sz="1300" dirty="0">
                <a:solidFill>
                  <a:schemeClr val="accent1"/>
                </a:solidFill>
                <a:latin typeface="Arial" panose="020B0604020202020204" pitchFamily="34" charset="0"/>
                <a:cs typeface="Arial" panose="020B0604020202020204" pitchFamily="34" charset="0"/>
              </a:rPr>
              <a:t>les différences entre l’expérience et les résultats pour les employés ayant un handicap visible et ceux ayant un handicap invisible;</a:t>
            </a:r>
          </a:p>
          <a:p>
            <a:pPr marL="285750" lvl="0" indent="-285750" fontAlgn="base">
              <a:spcBef>
                <a:spcPts val="600"/>
              </a:spcBef>
              <a:spcAft>
                <a:spcPts val="600"/>
              </a:spcAft>
              <a:buFont typeface="Arial" panose="020B0604020202020204" pitchFamily="34" charset="0"/>
              <a:buChar char="•"/>
            </a:pPr>
            <a:r>
              <a:rPr lang="fr-CA" sz="1300" dirty="0">
                <a:solidFill>
                  <a:schemeClr val="accent1"/>
                </a:solidFill>
                <a:latin typeface="Arial" panose="020B0604020202020204" pitchFamily="34" charset="0"/>
                <a:cs typeface="Arial" panose="020B0604020202020204" pitchFamily="34" charset="0"/>
              </a:rPr>
              <a:t>la relation entre l’issue des demandes d’adaptation et les expériences de harcèlement et de discrimination signalées dans le Sondage auprès des fonctionnaires fédéraux de 2018;</a:t>
            </a:r>
          </a:p>
          <a:p>
            <a:pPr marL="285750" lvl="0" indent="-285750" fontAlgn="base">
              <a:spcBef>
                <a:spcPts val="600"/>
              </a:spcBef>
              <a:spcAft>
                <a:spcPts val="600"/>
              </a:spcAft>
              <a:buFont typeface="Arial" panose="020B0604020202020204" pitchFamily="34" charset="0"/>
              <a:buChar char="•"/>
            </a:pPr>
            <a:r>
              <a:rPr lang="fr-CA" sz="1300" dirty="0">
                <a:solidFill>
                  <a:schemeClr val="accent1"/>
                </a:solidFill>
                <a:latin typeface="Arial" panose="020B0604020202020204" pitchFamily="34" charset="0"/>
                <a:cs typeface="Arial" panose="020B0604020202020204" pitchFamily="34" charset="0"/>
              </a:rPr>
              <a:t>l’existence d’écarts de perception ou de lacunes en matière de communication entre les employés et les superviseurs relativement au processus d’adaptation;</a:t>
            </a:r>
          </a:p>
          <a:p>
            <a:pPr marL="285750" lvl="0" indent="-285750" fontAlgn="base">
              <a:spcBef>
                <a:spcPts val="600"/>
              </a:spcBef>
              <a:spcAft>
                <a:spcPts val="600"/>
              </a:spcAft>
              <a:buFont typeface="Arial" panose="020B0604020202020204" pitchFamily="34" charset="0"/>
              <a:buChar char="•"/>
            </a:pPr>
            <a:r>
              <a:rPr lang="fr-CA" sz="1300" dirty="0">
                <a:solidFill>
                  <a:schemeClr val="accent1"/>
                </a:solidFill>
                <a:latin typeface="Arial" panose="020B0604020202020204" pitchFamily="34" charset="0"/>
                <a:cs typeface="Arial" panose="020B0604020202020204" pitchFamily="34" charset="0"/>
              </a:rPr>
              <a:t>le lien entre les délais, les mesures d’adaptation rejetées et la prise de congés de maladie prolongés par les employés ayant un handicap, et la mesure dans laquelle de meilleurs outils et processus de suivi des demandes de mesures d’adaptation pourraient améliorer le caractère opportun et l’efficacité des résultats.</a:t>
            </a:r>
          </a:p>
        </p:txBody>
      </p:sp>
      <p:sp>
        <p:nvSpPr>
          <p:cNvPr id="3" name="Slide Number Placeholder 2"/>
          <p:cNvSpPr>
            <a:spLocks noGrp="1"/>
          </p:cNvSpPr>
          <p:nvPr>
            <p:ph type="sldNum" sz="quarter" idx="4294967295"/>
            <p:custDataLst>
              <p:tags r:id="rId4"/>
            </p:custDataLst>
          </p:nvPr>
        </p:nvSpPr>
        <p:spPr>
          <a:xfrm>
            <a:off x="9349946" y="6470708"/>
            <a:ext cx="2743200" cy="365125"/>
          </a:xfrm>
        </p:spPr>
        <p:txBody>
          <a:bodyPr/>
          <a:lstStyle/>
          <a:p>
            <a:fld id="{227929AD-272B-2940-8998-9A3EA3187C9C}" type="slidenum">
              <a:rPr lang="fr-CA" sz="1400" b="1" smtClean="0">
                <a:solidFill>
                  <a:schemeClr val="tx1"/>
                </a:solidFill>
                <a:latin typeface="Calibri" panose="020F0502020204030204" pitchFamily="34" charset="0"/>
              </a:rPr>
              <a:t>19</a:t>
            </a:fld>
            <a:endParaRPr lang="fr-CA" sz="1400" b="1" dirty="0">
              <a:solidFill>
                <a:schemeClr val="tx1"/>
              </a:solidFill>
              <a:latin typeface="Calibri" panose="020F0502020204030204" pitchFamily="34" charset="0"/>
            </a:endParaRPr>
          </a:p>
        </p:txBody>
      </p:sp>
    </p:spTree>
    <p:extLst>
      <p:ext uri="{BB962C8B-B14F-4D97-AF65-F5344CB8AC3E}">
        <p14:creationId xmlns:p14="http://schemas.microsoft.com/office/powerpoint/2010/main" val="1933790176"/>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64E2762C-5960-4702-820A-68D68B63220F}"/>
              </a:ext>
            </a:extLst>
          </p:cNvPr>
          <p:cNvSpPr txBox="1"/>
          <p:nvPr>
            <p:custDataLst>
              <p:tags r:id="rId1"/>
            </p:custDataLst>
          </p:nvPr>
        </p:nvSpPr>
        <p:spPr>
          <a:xfrm>
            <a:off x="1475875" y="-401053"/>
            <a:ext cx="10411695" cy="307777"/>
          </a:xfrm>
          <a:prstGeom prst="rect">
            <a:avLst/>
          </a:prstGeom>
          <a:noFill/>
        </p:spPr>
        <p:txBody>
          <a:bodyPr wrap="square" rtlCol="0">
            <a:spAutoFit/>
          </a:bodyPr>
          <a:lstStyle/>
          <a:p>
            <a:r>
              <a:rPr lang="fr-CA" sz="1400" dirty="0">
                <a:latin typeface="Arial" panose="020B0604020202020204" pitchFamily="34" charset="0"/>
                <a:cs typeface="Arial" panose="020B0604020202020204" pitchFamily="34" charset="0"/>
              </a:rPr>
              <a:t>Description de la diapositive : Une diapositive qui contient du texte décrivant les objectifs et la méthodologie de la recherche</a:t>
            </a:r>
          </a:p>
        </p:txBody>
      </p:sp>
      <p:sp>
        <p:nvSpPr>
          <p:cNvPr id="2" name="Title 1"/>
          <p:cNvSpPr>
            <a:spLocks noGrp="1"/>
          </p:cNvSpPr>
          <p:nvPr>
            <p:ph type="title"/>
            <p:custDataLst>
              <p:tags r:id="rId2"/>
            </p:custDataLst>
          </p:nvPr>
        </p:nvSpPr>
        <p:spPr>
          <a:xfrm>
            <a:off x="333359" y="478178"/>
            <a:ext cx="8436729" cy="369332"/>
          </a:xfrm>
        </p:spPr>
        <p:txBody>
          <a:bodyPr/>
          <a:lstStyle/>
          <a:p>
            <a:r>
              <a:rPr lang="fr-CA" sz="2400" dirty="0">
                <a:latin typeface="Arial" panose="020B0604020202020204" pitchFamily="34" charset="0"/>
                <a:cs typeface="Arial" panose="020B0604020202020204" pitchFamily="34" charset="0"/>
              </a:rPr>
              <a:t>Objectifs et méthodologie</a:t>
            </a:r>
          </a:p>
        </p:txBody>
      </p:sp>
      <p:sp>
        <p:nvSpPr>
          <p:cNvPr id="4" name="TextBox 3"/>
          <p:cNvSpPr txBox="1"/>
          <p:nvPr>
            <p:custDataLst>
              <p:tags r:id="rId3"/>
            </p:custDataLst>
          </p:nvPr>
        </p:nvSpPr>
        <p:spPr>
          <a:xfrm>
            <a:off x="333359" y="980815"/>
            <a:ext cx="11599561" cy="5770811"/>
          </a:xfrm>
          <a:prstGeom prst="rect">
            <a:avLst/>
          </a:prstGeom>
          <a:noFill/>
        </p:spPr>
        <p:txBody>
          <a:bodyPr wrap="square" rtlCol="0">
            <a:spAutoFit/>
          </a:bodyPr>
          <a:lstStyle/>
          <a:p>
            <a:r>
              <a:rPr lang="fr-CA" sz="1400" b="1" dirty="0">
                <a:solidFill>
                  <a:schemeClr val="accent1"/>
                </a:solidFill>
                <a:latin typeface="Arial" panose="020B0604020202020204" pitchFamily="34" charset="0"/>
                <a:cs typeface="Arial" panose="020B0604020202020204" pitchFamily="34" charset="0"/>
              </a:rPr>
              <a:t>Objectif : </a:t>
            </a:r>
            <a:r>
              <a:rPr lang="fr-CA" sz="1400" dirty="0">
                <a:solidFill>
                  <a:schemeClr val="accent1"/>
                </a:solidFill>
                <a:latin typeface="Arial" panose="020B0604020202020204" pitchFamily="34" charset="0"/>
                <a:cs typeface="Arial" panose="020B0604020202020204" pitchFamily="34" charset="0"/>
              </a:rPr>
              <a:t>Le Bureau de l’accessibilité au sein de la fonction publique (BAFP) a mené une étude de référence sur les pratiques existantes en matière de mesures d’adaptation au travail dans la fonction publique fédérale. Pour ce faire, il a recueilli les commentaires d’employés et de superviseurs dans le but de définir les expériences, les pratiques et les défis communs aux deux groupes. Cette étude a permis de relever des occasions d’éliminer des obstacles et d’améliorer le processus d’adaptation au travail, de façon à ce que les employés puissent réaliser leur plein potentiel et se sentir comme précieux membres d’équipe.</a:t>
            </a:r>
          </a:p>
          <a:p>
            <a:endParaRPr lang="fr-CA" sz="1400" dirty="0">
              <a:solidFill>
                <a:schemeClr val="accent1"/>
              </a:solidFill>
              <a:latin typeface="Arial" panose="020B0604020202020204" pitchFamily="34" charset="0"/>
              <a:cs typeface="Arial" panose="020B0604020202020204" pitchFamily="34" charset="0"/>
            </a:endParaRPr>
          </a:p>
          <a:p>
            <a:r>
              <a:rPr lang="fr-CA" sz="1400" b="1" dirty="0">
                <a:solidFill>
                  <a:schemeClr val="accent1"/>
                </a:solidFill>
                <a:latin typeface="Arial" panose="020B0604020202020204" pitchFamily="34" charset="0"/>
                <a:cs typeface="Arial" panose="020B0604020202020204" pitchFamily="34" charset="0"/>
              </a:rPr>
              <a:t>Méthodologie : </a:t>
            </a:r>
            <a:r>
              <a:rPr lang="fr-CA" sz="1400" dirty="0">
                <a:solidFill>
                  <a:schemeClr val="accent1"/>
                </a:solidFill>
                <a:latin typeface="Arial" panose="020B0604020202020204" pitchFamily="34" charset="0"/>
                <a:cs typeface="Arial" panose="020B0604020202020204" pitchFamily="34" charset="0"/>
              </a:rPr>
              <a:t>Le BAFP a réalisé un sondage en ligne du 6 au 24 mai 2019 auprès d’employés et de superviseurs de partout au Canada ayant demandé des mesures d’adaptation au cours des trois dernières années. Comptant de 20 à 27 questions pour les employés et de 21 à 29 questions pour les superviseurs, le sondage demandait de 20 à 30 minutes à remplir. Les questions du sondage ont été formulées de manière à obtenir des renseignements sur la compréhension des faits qu’ont les répondants en fonction de leur expérience. Comme le sondage était anonyme, il n’est toutefois pas possible d’établir une corrélation directe entre les réponses individuelles des employés et des superviseurs, car les répondants de chaque groupe peuvent avoir fourni des renseignements sur leur expérience en lien avec différentes demandes de mesures d’adaptation.</a:t>
            </a:r>
          </a:p>
          <a:p>
            <a:endParaRPr lang="fr-CA" sz="1400" dirty="0">
              <a:solidFill>
                <a:schemeClr val="accent1"/>
              </a:solidFill>
              <a:latin typeface="Arial" panose="020B0604020202020204" pitchFamily="34" charset="0"/>
              <a:ea typeface="Verdana"/>
              <a:cs typeface="Arial" panose="020B0604020202020204" pitchFamily="34" charset="0"/>
            </a:endParaRPr>
          </a:p>
          <a:p>
            <a:r>
              <a:rPr lang="fr-CA" sz="1400" dirty="0">
                <a:solidFill>
                  <a:schemeClr val="accent1"/>
                </a:solidFill>
                <a:latin typeface="Arial" panose="020B0604020202020204" pitchFamily="34" charset="0"/>
                <a:ea typeface="Verdana"/>
                <a:cs typeface="Arial" panose="020B0604020202020204" pitchFamily="34" charset="0"/>
              </a:rPr>
              <a:t>Au total, </a:t>
            </a:r>
            <a:r>
              <a:rPr lang="fr-CA" sz="1400" b="1" dirty="0">
                <a:solidFill>
                  <a:schemeClr val="accent1"/>
                </a:solidFill>
                <a:latin typeface="Arial" panose="020B0604020202020204" pitchFamily="34" charset="0"/>
                <a:ea typeface="Verdana"/>
                <a:cs typeface="Arial" panose="020B0604020202020204" pitchFamily="34" charset="0"/>
              </a:rPr>
              <a:t>4 933 </a:t>
            </a:r>
            <a:r>
              <a:rPr lang="fr-CA" sz="1400" dirty="0">
                <a:solidFill>
                  <a:schemeClr val="accent1"/>
                </a:solidFill>
                <a:latin typeface="Arial" panose="020B0604020202020204" pitchFamily="34" charset="0"/>
                <a:ea typeface="Verdana"/>
                <a:cs typeface="Arial" panose="020B0604020202020204" pitchFamily="34" charset="0"/>
              </a:rPr>
              <a:t>personnes différentes ont répondu à </a:t>
            </a:r>
            <a:r>
              <a:rPr lang="fr-CA" sz="1400" b="1" dirty="0">
                <a:solidFill>
                  <a:schemeClr val="accent1"/>
                </a:solidFill>
                <a:latin typeface="Arial" panose="020B0604020202020204" pitchFamily="34" charset="0"/>
                <a:ea typeface="Verdana"/>
                <a:cs typeface="Arial" panose="020B0604020202020204" pitchFamily="34" charset="0"/>
              </a:rPr>
              <a:t>5 245 </a:t>
            </a:r>
            <a:r>
              <a:rPr lang="fr-CA" sz="1400" dirty="0">
                <a:solidFill>
                  <a:schemeClr val="accent1"/>
                </a:solidFill>
                <a:latin typeface="Arial" panose="020B0604020202020204" pitchFamily="34" charset="0"/>
                <a:ea typeface="Verdana"/>
                <a:cs typeface="Arial" panose="020B0604020202020204" pitchFamily="34" charset="0"/>
              </a:rPr>
              <a:t>sondages :</a:t>
            </a:r>
          </a:p>
          <a:p>
            <a:pPr marL="742950" lvl="1" indent="-285750">
              <a:buFont typeface="Arial" panose="020B0604020202020204" pitchFamily="34" charset="0"/>
              <a:buChar char="•"/>
            </a:pPr>
            <a:r>
              <a:rPr lang="fr-CA" sz="1400" dirty="0">
                <a:solidFill>
                  <a:srgbClr val="4F2684"/>
                </a:solidFill>
                <a:latin typeface="Arial" panose="020B0604020202020204" pitchFamily="34" charset="0"/>
                <a:ea typeface="Verdana"/>
                <a:cs typeface="Arial" panose="020B0604020202020204" pitchFamily="34" charset="0"/>
              </a:rPr>
              <a:t>1 832 sondages ont été remplies par des superviseurs qui ont demandé une mesure d’adaptation pour un employé</a:t>
            </a:r>
          </a:p>
          <a:p>
            <a:pPr marL="742950" lvl="1" indent="-285750">
              <a:buFont typeface="Arial" panose="020B0604020202020204" pitchFamily="34" charset="0"/>
              <a:buChar char="•"/>
            </a:pPr>
            <a:r>
              <a:rPr lang="fr-CA" sz="1400" dirty="0">
                <a:solidFill>
                  <a:srgbClr val="4B3280"/>
                </a:solidFill>
                <a:latin typeface="Arial" panose="020B0604020202020204" pitchFamily="34" charset="0"/>
                <a:ea typeface="Verdana"/>
                <a:cs typeface="Arial" panose="020B0604020202020204" pitchFamily="34" charset="0"/>
              </a:rPr>
              <a:t>3 413 sondages ont été remplies par </a:t>
            </a:r>
            <a:r>
              <a:rPr lang="fr-CA" sz="1400" dirty="0">
                <a:solidFill>
                  <a:schemeClr val="accent1"/>
                </a:solidFill>
                <a:latin typeface="Arial" panose="020B0604020202020204" pitchFamily="34" charset="0"/>
                <a:cs typeface="Arial" panose="020B0604020202020204" pitchFamily="34" charset="0"/>
              </a:rPr>
              <a:t>des employés qui </a:t>
            </a:r>
            <a:r>
              <a:rPr lang="fr-CA" sz="1400" dirty="0">
                <a:solidFill>
                  <a:srgbClr val="4B3280"/>
                </a:solidFill>
                <a:latin typeface="Arial" panose="020B0604020202020204" pitchFamily="34" charset="0"/>
                <a:ea typeface="Verdana"/>
                <a:cs typeface="Arial" panose="020B0604020202020204" pitchFamily="34" charset="0"/>
              </a:rPr>
              <a:t>ont demandé une mesure d’adaptation pour eux-mêmes</a:t>
            </a:r>
          </a:p>
          <a:p>
            <a:pPr marL="742950" lvl="1" indent="-285750">
              <a:buFont typeface="Arial" panose="020B0604020202020204" pitchFamily="34" charset="0"/>
              <a:buChar char="•"/>
            </a:pPr>
            <a:r>
              <a:rPr lang="fr-CA" sz="1400" dirty="0">
                <a:solidFill>
                  <a:srgbClr val="4B3280"/>
                </a:solidFill>
                <a:latin typeface="Arial" panose="020B0604020202020204" pitchFamily="34" charset="0"/>
                <a:cs typeface="Arial" panose="020B0604020202020204" pitchFamily="34" charset="0"/>
              </a:rPr>
              <a:t>312 personnes ont répondu au sondage </a:t>
            </a:r>
            <a:r>
              <a:rPr lang="fr-CA" sz="1400" b="1" dirty="0">
                <a:solidFill>
                  <a:srgbClr val="4B3280"/>
                </a:solidFill>
                <a:latin typeface="Arial" panose="020B0604020202020204" pitchFamily="34" charset="0"/>
                <a:cs typeface="Arial" panose="020B0604020202020204" pitchFamily="34" charset="0"/>
              </a:rPr>
              <a:t>à la fois</a:t>
            </a:r>
            <a:r>
              <a:rPr lang="fr-CA" sz="1400" dirty="0">
                <a:solidFill>
                  <a:srgbClr val="4B3280"/>
                </a:solidFill>
                <a:latin typeface="Arial" panose="020B0604020202020204" pitchFamily="34" charset="0"/>
                <a:cs typeface="Arial" panose="020B0604020202020204" pitchFamily="34" charset="0"/>
              </a:rPr>
              <a:t> en tant que superviseur qui a demandé une mesure d’adaptation pour un employé et en tant </a:t>
            </a:r>
            <a:r>
              <a:rPr lang="fr-CA" sz="1400" dirty="0">
                <a:solidFill>
                  <a:schemeClr val="accent1"/>
                </a:solidFill>
                <a:latin typeface="Arial" panose="020B0604020202020204" pitchFamily="34" charset="0"/>
                <a:cs typeface="Arial" panose="020B0604020202020204" pitchFamily="34" charset="0"/>
              </a:rPr>
              <a:t>qu’employé qui a demandé </a:t>
            </a:r>
            <a:r>
              <a:rPr lang="fr-CA" sz="1400" dirty="0">
                <a:solidFill>
                  <a:srgbClr val="4B3280"/>
                </a:solidFill>
                <a:latin typeface="Arial" panose="020B0604020202020204" pitchFamily="34" charset="0"/>
                <a:cs typeface="Arial" panose="020B0604020202020204" pitchFamily="34" charset="0"/>
              </a:rPr>
              <a:t>une mesure d’adaptation pour lui-même (inclus dans les deux totaux) </a:t>
            </a:r>
          </a:p>
          <a:p>
            <a:pPr marL="742950" lvl="1" indent="-285750">
              <a:buFont typeface="Arial" panose="020B0604020202020204" pitchFamily="34" charset="0"/>
              <a:buChar char="•"/>
            </a:pPr>
            <a:endParaRPr lang="fr-CA" sz="1400" dirty="0">
              <a:solidFill>
                <a:schemeClr val="accent1"/>
              </a:solidFill>
              <a:latin typeface="Arial" panose="020B0604020202020204" pitchFamily="34" charset="0"/>
              <a:ea typeface="Verdana"/>
              <a:cs typeface="Arial" panose="020B0604020202020204" pitchFamily="34" charset="0"/>
            </a:endParaRPr>
          </a:p>
          <a:p>
            <a:pPr defTabSz="228600" hangingPunct="0">
              <a:spcAft>
                <a:spcPts val="600"/>
              </a:spcAft>
            </a:pPr>
            <a:r>
              <a:rPr lang="fr-CA" sz="1400" b="1" dirty="0">
                <a:solidFill>
                  <a:schemeClr val="accent1"/>
                </a:solidFill>
                <a:latin typeface="Arial" panose="020B0604020202020204" pitchFamily="34" charset="0"/>
                <a:ea typeface="Verdana" panose="020B0604030504040204" pitchFamily="34" charset="0"/>
                <a:cs typeface="Arial" panose="020B0604020202020204" pitchFamily="34" charset="0"/>
              </a:rPr>
              <a:t>Rapport : </a:t>
            </a:r>
            <a:r>
              <a:rPr lang="fr-CA" sz="1400" dirty="0">
                <a:solidFill>
                  <a:schemeClr val="accent1"/>
                </a:solidFill>
                <a:latin typeface="Arial" panose="020B0604020202020204" pitchFamily="34" charset="0"/>
                <a:ea typeface="Verdana" panose="020B0604030504040204" pitchFamily="34" charset="0"/>
                <a:cs typeface="Arial" panose="020B0604020202020204" pitchFamily="34" charset="0"/>
              </a:rPr>
              <a:t>En introduction, le sondage présentait une description des demandes liées à un handicap. Il est donc possible que les personnes ayant formulé une demande pour une autre raison n’y aient pas participé, et que ces cas soient ainsi sous-représentés dans les données définitives</a:t>
            </a:r>
            <a:r>
              <a:rPr lang="fr-CA" sz="1400" dirty="0">
                <a:solidFill>
                  <a:schemeClr val="accent1"/>
                </a:solidFill>
                <a:latin typeface="Arial" panose="020B0604020202020204" pitchFamily="34" charset="0"/>
                <a:cs typeface="Arial" panose="020B0604020202020204" pitchFamily="34" charset="0"/>
              </a:rPr>
              <a:t>. Sauf indication contraire, les résultats présentés ici excluent des demandes de mesures d’adaptation non liées à un handicap. Au total, 1 753 des 1 832 (96 %) demandes provenant de superviseurs et 3 247 des 3 413 demandes provenant d’employés (95 %) étaient liées à un handicap. </a:t>
            </a:r>
          </a:p>
          <a:p>
            <a:pPr defTabSz="228600" hangingPunct="0">
              <a:spcAft>
                <a:spcPts val="600"/>
              </a:spcAft>
            </a:pPr>
            <a:endParaRPr lang="fr-CA" sz="1400" dirty="0">
              <a:solidFill>
                <a:schemeClr val="accent1"/>
              </a:solidFill>
              <a:latin typeface="Arial" panose="020B0604020202020204" pitchFamily="34" charset="0"/>
              <a:ea typeface="Verdana" panose="020B0604030504040204" pitchFamily="34" charset="0"/>
              <a:cs typeface="Arial" panose="020B0604020202020204" pitchFamily="34" charset="0"/>
            </a:endParaRPr>
          </a:p>
        </p:txBody>
      </p:sp>
      <p:sp>
        <p:nvSpPr>
          <p:cNvPr id="3" name="Slide Number Placeholder 2"/>
          <p:cNvSpPr>
            <a:spLocks noGrp="1"/>
          </p:cNvSpPr>
          <p:nvPr>
            <p:ph type="sldNum" sz="quarter" idx="4294967295"/>
            <p:custDataLst>
              <p:tags r:id="rId4"/>
            </p:custDataLst>
          </p:nvPr>
        </p:nvSpPr>
        <p:spPr>
          <a:xfrm>
            <a:off x="9349946" y="6470708"/>
            <a:ext cx="2743200" cy="365125"/>
          </a:xfrm>
        </p:spPr>
        <p:txBody>
          <a:bodyPr/>
          <a:lstStyle/>
          <a:p>
            <a:fld id="{227929AD-272B-2940-8998-9A3EA3187C9C}" type="slidenum">
              <a:rPr lang="fr-CA" sz="1400" b="1" smtClean="0">
                <a:solidFill>
                  <a:schemeClr val="tx1"/>
                </a:solidFill>
                <a:latin typeface="Arial" panose="020B0604020202020204" pitchFamily="34" charset="0"/>
                <a:cs typeface="Arial" panose="020B0604020202020204" pitchFamily="34" charset="0"/>
              </a:rPr>
              <a:t>2</a:t>
            </a:fld>
            <a:endParaRPr lang="fr-CA" sz="1400" b="1"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43780069"/>
      </p:ext>
    </p:extLst>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74216522-67A3-459C-A106-8B2A50705690}"/>
              </a:ext>
            </a:extLst>
          </p:cNvPr>
          <p:cNvSpPr txBox="1"/>
          <p:nvPr>
            <p:custDataLst>
              <p:tags r:id="rId1"/>
            </p:custDataLst>
          </p:nvPr>
        </p:nvSpPr>
        <p:spPr>
          <a:xfrm>
            <a:off x="1475875" y="-401053"/>
            <a:ext cx="10411695" cy="307777"/>
          </a:xfrm>
          <a:prstGeom prst="rect">
            <a:avLst/>
          </a:prstGeom>
          <a:noFill/>
        </p:spPr>
        <p:txBody>
          <a:bodyPr wrap="square" rtlCol="0">
            <a:spAutoFit/>
          </a:bodyPr>
          <a:lstStyle/>
          <a:p>
            <a:r>
              <a:rPr lang="fr-CA" sz="1400" dirty="0"/>
              <a:t>Description de la diapositive : Une diapositive qui contient du texte et qui présente les prochaines étapes de la recherche</a:t>
            </a:r>
          </a:p>
        </p:txBody>
      </p:sp>
      <p:sp>
        <p:nvSpPr>
          <p:cNvPr id="2" name="Title 1"/>
          <p:cNvSpPr>
            <a:spLocks noGrp="1"/>
          </p:cNvSpPr>
          <p:nvPr>
            <p:ph type="title"/>
            <p:custDataLst>
              <p:tags r:id="rId2"/>
            </p:custDataLst>
          </p:nvPr>
        </p:nvSpPr>
        <p:spPr>
          <a:xfrm>
            <a:off x="409559" y="267594"/>
            <a:ext cx="8436729" cy="424732"/>
          </a:xfrm>
        </p:spPr>
        <p:txBody>
          <a:bodyPr/>
          <a:lstStyle/>
          <a:p>
            <a:r>
              <a:rPr lang="fr-CA" dirty="0">
                <a:latin typeface="Arial" panose="020B0604020202020204" pitchFamily="34" charset="0"/>
                <a:cs typeface="Arial" panose="020B0604020202020204" pitchFamily="34" charset="0"/>
              </a:rPr>
              <a:t>Prochaines étapes</a:t>
            </a:r>
          </a:p>
        </p:txBody>
      </p:sp>
      <p:sp>
        <p:nvSpPr>
          <p:cNvPr id="4" name="TextBox 3"/>
          <p:cNvSpPr txBox="1"/>
          <p:nvPr>
            <p:custDataLst>
              <p:tags r:id="rId3"/>
            </p:custDataLst>
          </p:nvPr>
        </p:nvSpPr>
        <p:spPr>
          <a:xfrm>
            <a:off x="356462" y="785087"/>
            <a:ext cx="11479075" cy="5565626"/>
          </a:xfrm>
          <a:prstGeom prst="rect">
            <a:avLst/>
          </a:prstGeom>
          <a:noFill/>
        </p:spPr>
        <p:txBody>
          <a:bodyPr wrap="square" rtlCol="0">
            <a:spAutoFit/>
          </a:bodyPr>
          <a:lstStyle/>
          <a:p>
            <a:pPr>
              <a:spcAft>
                <a:spcPts val="800"/>
              </a:spcAft>
            </a:pPr>
            <a:r>
              <a:rPr lang="fr-CA" sz="1600" dirty="0">
                <a:solidFill>
                  <a:schemeClr val="accent1"/>
                </a:solidFill>
                <a:latin typeface="Arial" panose="020B0604020202020204" pitchFamily="34" charset="0"/>
                <a:cs typeface="Arial" panose="020B0604020202020204" pitchFamily="34" charset="0"/>
              </a:rPr>
              <a:t>En mars 2019, le Conseil du Trésor a approuvé la création d’un nouveau Fonds centralisé pour un milieu de travail habilitant (FCMTH), dont l’objectif est de faciliter la gestion des mesures d’adaptation au travail par l’entremise d’investissements dans des projets innovateurs et concrets conçus pour éliminer les barrières systémiques à l’emploi et améliorer les pratiques en matière d’adaptation. Le Sondage de référence sur les pratiques en matière de mesures d’adaptation au travail dans la fonction publique fédérale s’avère un élément fondamental de ce Fonds, et servira à guider ses projets pour influencer des recommandations pour une approche durable et cohérente en matière de mesures d’adaptation au sein de la fonction publique fédérale au Canada.</a:t>
            </a:r>
          </a:p>
          <a:p>
            <a:r>
              <a:rPr lang="fr-CA" sz="1600" dirty="0">
                <a:solidFill>
                  <a:schemeClr val="accent1"/>
                </a:solidFill>
                <a:latin typeface="Arial" panose="020B0604020202020204" pitchFamily="34" charset="0"/>
                <a:cs typeface="Arial" panose="020B0604020202020204" pitchFamily="34" charset="0"/>
              </a:rPr>
              <a:t>Parmi les autres projets majeurs devant être menés par l’entremise de ce Fonds, mentionnons les suivants : </a:t>
            </a:r>
          </a:p>
          <a:p>
            <a:pPr marL="285750" indent="-285750" fontAlgn="base">
              <a:spcBef>
                <a:spcPts val="600"/>
              </a:spcBef>
              <a:spcAft>
                <a:spcPts val="600"/>
              </a:spcAft>
              <a:buFont typeface="Arial" panose="020B0604020202020204" pitchFamily="34" charset="0"/>
              <a:buChar char="•"/>
            </a:pPr>
            <a:r>
              <a:rPr lang="fr-CA" sz="1600" dirty="0">
                <a:solidFill>
                  <a:schemeClr val="accent1"/>
                </a:solidFill>
                <a:latin typeface="Arial" panose="020B0604020202020204" pitchFamily="34" charset="0"/>
                <a:cs typeface="Arial" panose="020B0604020202020204" pitchFamily="34" charset="0"/>
              </a:rPr>
              <a:t>La création d’un « passeport » de mesures d’adaptation pour chaque employé, afin de documenter les besoins et de faciliter les conversations avec les gestionnaires et les experts sur les exigences relatives aux mesures d’adaptation (un sommaire qui « suivra » les employés, même lorsqu’ils changent de poste);</a:t>
            </a:r>
          </a:p>
          <a:p>
            <a:pPr marL="285750" indent="-285750" fontAlgn="base">
              <a:spcBef>
                <a:spcPts val="600"/>
              </a:spcBef>
              <a:spcAft>
                <a:spcPts val="600"/>
              </a:spcAft>
              <a:buFont typeface="Arial" panose="020B0604020202020204" pitchFamily="34" charset="0"/>
              <a:buChar char="•"/>
            </a:pPr>
            <a:r>
              <a:rPr lang="fr-CA" sz="1600" dirty="0">
                <a:solidFill>
                  <a:schemeClr val="accent1"/>
                </a:solidFill>
                <a:latin typeface="Arial" panose="020B0604020202020204" pitchFamily="34" charset="0"/>
                <a:cs typeface="Arial" panose="020B0604020202020204" pitchFamily="34" charset="0"/>
              </a:rPr>
              <a:t>La mise sur pied d’une bibliothèque d’appareils adaptés pouvant être rapidement déployée pour subvenir aux besoins des nouveaux employés, répondre aux demandes d’adaptation temporaires ou à court terme et faciliter l’expérimentation de dispositifs de pointe; </a:t>
            </a:r>
          </a:p>
          <a:p>
            <a:pPr marL="285750" indent="-285750" fontAlgn="base">
              <a:spcBef>
                <a:spcPts val="600"/>
              </a:spcBef>
              <a:spcAft>
                <a:spcPts val="600"/>
              </a:spcAft>
              <a:buFont typeface="Arial" panose="020B0604020202020204" pitchFamily="34" charset="0"/>
              <a:buChar char="•"/>
            </a:pPr>
            <a:r>
              <a:rPr lang="fr-CA" sz="1600" dirty="0">
                <a:solidFill>
                  <a:schemeClr val="accent1"/>
                </a:solidFill>
                <a:latin typeface="Arial" panose="020B0604020202020204" pitchFamily="34" charset="0"/>
                <a:cs typeface="Arial" panose="020B0604020202020204" pitchFamily="34" charset="0"/>
              </a:rPr>
              <a:t>La publication d’un catalogue d’appareils et de services adaptés approuvés, dans le but de faciliter la sélection, l’achat et la mise en œuvre d’appareils et de services fréquemment demandés;</a:t>
            </a:r>
          </a:p>
          <a:p>
            <a:pPr marL="285750" indent="-285750" fontAlgn="base">
              <a:spcBef>
                <a:spcPts val="600"/>
              </a:spcBef>
              <a:spcAft>
                <a:spcPts val="600"/>
              </a:spcAft>
              <a:buFont typeface="Arial" panose="020B0604020202020204" pitchFamily="34" charset="0"/>
              <a:buChar char="•"/>
            </a:pPr>
            <a:r>
              <a:rPr lang="fr-CA" sz="1600" dirty="0">
                <a:solidFill>
                  <a:schemeClr val="accent1"/>
                </a:solidFill>
                <a:latin typeface="Arial" panose="020B0604020202020204" pitchFamily="34" charset="0"/>
                <a:cs typeface="Arial" panose="020B0604020202020204" pitchFamily="34" charset="0"/>
              </a:rPr>
              <a:t>La formation pour les spécialistes en informatique sur la conception et la mise en œuvre de systèmes accessibles;</a:t>
            </a:r>
          </a:p>
          <a:p>
            <a:pPr marL="285750" indent="-285750" fontAlgn="base">
              <a:spcBef>
                <a:spcPts val="600"/>
              </a:spcBef>
              <a:spcAft>
                <a:spcPts val="600"/>
              </a:spcAft>
              <a:buFont typeface="Arial" panose="020B0604020202020204" pitchFamily="34" charset="0"/>
              <a:buChar char="•"/>
            </a:pPr>
            <a:r>
              <a:rPr lang="fr-CA" sz="1600" dirty="0">
                <a:solidFill>
                  <a:schemeClr val="accent1"/>
                </a:solidFill>
                <a:latin typeface="Arial" panose="020B0604020202020204" pitchFamily="34" charset="0"/>
                <a:cs typeface="Arial" panose="020B0604020202020204" pitchFamily="34" charset="0"/>
              </a:rPr>
              <a:t>La formation et d’orientations pour les employées et les gestionnaires sur la création d’un environnement de travail inclusif (p. ex. sur la manière de concevoir des documents accessibles et de planifier des rencontres accessibles).</a:t>
            </a:r>
          </a:p>
        </p:txBody>
      </p:sp>
      <p:sp>
        <p:nvSpPr>
          <p:cNvPr id="3" name="Slide Number Placeholder 2"/>
          <p:cNvSpPr>
            <a:spLocks noGrp="1"/>
          </p:cNvSpPr>
          <p:nvPr>
            <p:ph type="sldNum" sz="quarter" idx="4294967295"/>
            <p:custDataLst>
              <p:tags r:id="rId4"/>
            </p:custDataLst>
          </p:nvPr>
        </p:nvSpPr>
        <p:spPr>
          <a:xfrm>
            <a:off x="9349946" y="6470708"/>
            <a:ext cx="2743200" cy="365125"/>
          </a:xfrm>
        </p:spPr>
        <p:txBody>
          <a:bodyPr/>
          <a:lstStyle/>
          <a:p>
            <a:fld id="{227929AD-272B-2940-8998-9A3EA3187C9C}" type="slidenum">
              <a:rPr lang="en-US" sz="1400" b="1" smtClean="0">
                <a:solidFill>
                  <a:schemeClr val="tx1"/>
                </a:solidFill>
                <a:latin typeface="Calibri" panose="020F0502020204030204" pitchFamily="34" charset="0"/>
              </a:rPr>
              <a:t>20</a:t>
            </a:fld>
            <a:endParaRPr lang="en-US" sz="1400" b="1" dirty="0">
              <a:solidFill>
                <a:schemeClr val="tx1"/>
              </a:solidFill>
              <a:latin typeface="Calibri" panose="020F0502020204030204" pitchFamily="34" charset="0"/>
            </a:endParaRPr>
          </a:p>
        </p:txBody>
      </p:sp>
    </p:spTree>
    <p:extLst>
      <p:ext uri="{BB962C8B-B14F-4D97-AF65-F5344CB8AC3E}">
        <p14:creationId xmlns:p14="http://schemas.microsoft.com/office/powerpoint/2010/main" val="2771562190"/>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Box 12">
            <a:extLst>
              <a:ext uri="{FF2B5EF4-FFF2-40B4-BE49-F238E27FC236}">
                <a16:creationId xmlns:a16="http://schemas.microsoft.com/office/drawing/2014/main" id="{6C1C2F2D-6CC2-43FA-8A78-B81A21380455}"/>
              </a:ext>
            </a:extLst>
          </p:cNvPr>
          <p:cNvSpPr txBox="1"/>
          <p:nvPr>
            <p:custDataLst>
              <p:tags r:id="rId1"/>
            </p:custDataLst>
          </p:nvPr>
        </p:nvSpPr>
        <p:spPr>
          <a:xfrm>
            <a:off x="1475875" y="-401053"/>
            <a:ext cx="10411695" cy="307777"/>
          </a:xfrm>
          <a:prstGeom prst="rect">
            <a:avLst/>
          </a:prstGeom>
          <a:noFill/>
        </p:spPr>
        <p:txBody>
          <a:bodyPr wrap="square" rtlCol="0">
            <a:spAutoFit/>
          </a:bodyPr>
          <a:lstStyle/>
          <a:p>
            <a:r>
              <a:rPr lang="fr-CA" sz="1400" dirty="0">
                <a:latin typeface="Arial" panose="020B0604020202020204" pitchFamily="34" charset="0"/>
                <a:cs typeface="Arial" panose="020B0604020202020204" pitchFamily="34" charset="0"/>
              </a:rPr>
              <a:t>Description de la diapositive : Un sommaire des six principales constatations </a:t>
            </a:r>
          </a:p>
        </p:txBody>
      </p:sp>
      <p:sp>
        <p:nvSpPr>
          <p:cNvPr id="2" name="Title 1"/>
          <p:cNvSpPr>
            <a:spLocks noGrp="1"/>
          </p:cNvSpPr>
          <p:nvPr>
            <p:ph type="title"/>
            <p:custDataLst>
              <p:tags r:id="rId2"/>
            </p:custDataLst>
          </p:nvPr>
        </p:nvSpPr>
        <p:spPr>
          <a:xfrm>
            <a:off x="426976" y="460022"/>
            <a:ext cx="8436729" cy="424732"/>
          </a:xfrm>
        </p:spPr>
        <p:txBody>
          <a:bodyPr/>
          <a:lstStyle/>
          <a:p>
            <a:r>
              <a:rPr lang="en-US" dirty="0">
                <a:latin typeface="Arial" panose="020B0604020202020204" pitchFamily="34" charset="0"/>
                <a:cs typeface="Arial" panose="020B0604020202020204" pitchFamily="34" charset="0"/>
              </a:rPr>
              <a:t>Principales constatations</a:t>
            </a:r>
          </a:p>
        </p:txBody>
      </p:sp>
      <p:sp>
        <p:nvSpPr>
          <p:cNvPr id="14" name="Oval 13">
            <a:extLst>
              <a:ext uri="{FF2B5EF4-FFF2-40B4-BE49-F238E27FC236}">
                <a16:creationId xmlns:a16="http://schemas.microsoft.com/office/drawing/2014/main" id="{6C7F682F-5A85-4FC0-8A7A-EACAA93D99D6}"/>
              </a:ext>
            </a:extLst>
          </p:cNvPr>
          <p:cNvSpPr>
            <a:spLocks noChangeAspect="1"/>
          </p:cNvSpPr>
          <p:nvPr>
            <p:custDataLst>
              <p:tags r:id="rId3"/>
            </p:custDataLst>
          </p:nvPr>
        </p:nvSpPr>
        <p:spPr>
          <a:xfrm>
            <a:off x="688313" y="1129492"/>
            <a:ext cx="787562" cy="679673"/>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CA" sz="4800" dirty="0">
                <a:solidFill>
                  <a:schemeClr val="accent1"/>
                </a:solidFill>
                <a:latin typeface="Arial" panose="020B0604020202020204" pitchFamily="34" charset="0"/>
                <a:cs typeface="Arial" panose="020B0604020202020204" pitchFamily="34" charset="0"/>
              </a:rPr>
              <a:t>1</a:t>
            </a:r>
          </a:p>
        </p:txBody>
      </p:sp>
      <p:sp>
        <p:nvSpPr>
          <p:cNvPr id="15" name="TextBox 14">
            <a:extLst>
              <a:ext uri="{FF2B5EF4-FFF2-40B4-BE49-F238E27FC236}">
                <a16:creationId xmlns:a16="http://schemas.microsoft.com/office/drawing/2014/main" id="{808CD8E9-C860-4E64-BF3F-8380F407B83A}"/>
              </a:ext>
            </a:extLst>
          </p:cNvPr>
          <p:cNvSpPr txBox="1"/>
          <p:nvPr>
            <p:custDataLst>
              <p:tags r:id="rId4"/>
            </p:custDataLst>
          </p:nvPr>
        </p:nvSpPr>
        <p:spPr>
          <a:xfrm>
            <a:off x="1718228" y="1213974"/>
            <a:ext cx="8461098" cy="584775"/>
          </a:xfrm>
          <a:prstGeom prst="rect">
            <a:avLst/>
          </a:prstGeom>
          <a:noFill/>
        </p:spPr>
        <p:txBody>
          <a:bodyPr wrap="square" rtlCol="0">
            <a:spAutoFit/>
          </a:bodyPr>
          <a:lstStyle/>
          <a:p>
            <a:r>
              <a:rPr lang="fr-CA" sz="1600" dirty="0">
                <a:solidFill>
                  <a:schemeClr val="accent1"/>
                </a:solidFill>
                <a:latin typeface="Arial" panose="020B0604020202020204" pitchFamily="34" charset="0"/>
                <a:ea typeface="Verdana" panose="020B0604030504040204" pitchFamily="34" charset="0"/>
                <a:cs typeface="Arial" panose="020B0604020202020204" pitchFamily="34" charset="0"/>
              </a:rPr>
              <a:t>Les ministères ont besoin de directives, d’outils de communication ainsi que des conseils et du soutien d’experts les aider à s’y retrouver dans le processus d’adaptation.</a:t>
            </a:r>
          </a:p>
        </p:txBody>
      </p:sp>
      <p:sp>
        <p:nvSpPr>
          <p:cNvPr id="20" name="Oval 19">
            <a:extLst>
              <a:ext uri="{FF2B5EF4-FFF2-40B4-BE49-F238E27FC236}">
                <a16:creationId xmlns:a16="http://schemas.microsoft.com/office/drawing/2014/main" id="{C3C467D1-330E-42A7-8B11-FA33154151D2}"/>
              </a:ext>
            </a:extLst>
          </p:cNvPr>
          <p:cNvSpPr>
            <a:spLocks noChangeAspect="1"/>
          </p:cNvSpPr>
          <p:nvPr>
            <p:custDataLst>
              <p:tags r:id="rId5"/>
            </p:custDataLst>
          </p:nvPr>
        </p:nvSpPr>
        <p:spPr>
          <a:xfrm>
            <a:off x="688313" y="1964775"/>
            <a:ext cx="787562" cy="679673"/>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CA" sz="4800" dirty="0">
                <a:solidFill>
                  <a:schemeClr val="accent1"/>
                </a:solidFill>
                <a:latin typeface="Arial" panose="020B0604020202020204" pitchFamily="34" charset="0"/>
                <a:cs typeface="Arial" panose="020B0604020202020204" pitchFamily="34" charset="0"/>
              </a:rPr>
              <a:t>2</a:t>
            </a:r>
          </a:p>
        </p:txBody>
      </p:sp>
      <p:sp>
        <p:nvSpPr>
          <p:cNvPr id="16" name="TextBox 15">
            <a:extLst>
              <a:ext uri="{FF2B5EF4-FFF2-40B4-BE49-F238E27FC236}">
                <a16:creationId xmlns:a16="http://schemas.microsoft.com/office/drawing/2014/main" id="{B7A24D5F-7F0F-4142-9E29-764F36CDC0CF}"/>
              </a:ext>
            </a:extLst>
          </p:cNvPr>
          <p:cNvSpPr txBox="1"/>
          <p:nvPr>
            <p:custDataLst>
              <p:tags r:id="rId6"/>
            </p:custDataLst>
          </p:nvPr>
        </p:nvSpPr>
        <p:spPr>
          <a:xfrm>
            <a:off x="1718228" y="1990981"/>
            <a:ext cx="8991185" cy="584775"/>
          </a:xfrm>
          <a:prstGeom prst="rect">
            <a:avLst/>
          </a:prstGeom>
          <a:noFill/>
        </p:spPr>
        <p:txBody>
          <a:bodyPr wrap="square" rtlCol="0" anchor="ctr">
            <a:spAutoFit/>
          </a:bodyPr>
          <a:lstStyle/>
          <a:p>
            <a:r>
              <a:rPr lang="fr-CA" sz="1600" dirty="0">
                <a:solidFill>
                  <a:schemeClr val="accent1"/>
                </a:solidFill>
                <a:latin typeface="Arial" panose="020B0604020202020204" pitchFamily="34" charset="0"/>
                <a:ea typeface="Verdana" panose="020B0604030504040204" pitchFamily="34" charset="0"/>
                <a:cs typeface="Arial" panose="020B0604020202020204" pitchFamily="34" charset="0"/>
              </a:rPr>
              <a:t>Il existe un écart entre ce que les superviseurs savent et ce que les employés perçoivent, et vice versa, ce qui porte à croire qu’il faut améliorer la communication.</a:t>
            </a:r>
          </a:p>
        </p:txBody>
      </p:sp>
      <p:sp>
        <p:nvSpPr>
          <p:cNvPr id="21" name="Oval 20">
            <a:extLst>
              <a:ext uri="{FF2B5EF4-FFF2-40B4-BE49-F238E27FC236}">
                <a16:creationId xmlns:a16="http://schemas.microsoft.com/office/drawing/2014/main" id="{6EF0FC61-E552-4C54-AF4D-D99191DB81D5}"/>
              </a:ext>
            </a:extLst>
          </p:cNvPr>
          <p:cNvSpPr>
            <a:spLocks noChangeAspect="1"/>
          </p:cNvSpPr>
          <p:nvPr>
            <p:custDataLst>
              <p:tags r:id="rId7"/>
            </p:custDataLst>
          </p:nvPr>
        </p:nvSpPr>
        <p:spPr>
          <a:xfrm>
            <a:off x="688313" y="2791427"/>
            <a:ext cx="787562" cy="679673"/>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CA" sz="4800" dirty="0">
                <a:solidFill>
                  <a:schemeClr val="accent1"/>
                </a:solidFill>
                <a:latin typeface="Arial" panose="020B0604020202020204" pitchFamily="34" charset="0"/>
                <a:cs typeface="Arial" panose="020B0604020202020204" pitchFamily="34" charset="0"/>
              </a:rPr>
              <a:t>3</a:t>
            </a:r>
          </a:p>
        </p:txBody>
      </p:sp>
      <p:sp>
        <p:nvSpPr>
          <p:cNvPr id="17" name="TextBox 16">
            <a:extLst>
              <a:ext uri="{FF2B5EF4-FFF2-40B4-BE49-F238E27FC236}">
                <a16:creationId xmlns:a16="http://schemas.microsoft.com/office/drawing/2014/main" id="{BB49A7A3-445C-499D-98E8-FCAA2E37CC89}"/>
              </a:ext>
            </a:extLst>
          </p:cNvPr>
          <p:cNvSpPr txBox="1"/>
          <p:nvPr>
            <p:custDataLst>
              <p:tags r:id="rId8"/>
            </p:custDataLst>
          </p:nvPr>
        </p:nvSpPr>
        <p:spPr>
          <a:xfrm>
            <a:off x="1718228" y="2703722"/>
            <a:ext cx="8827656" cy="830997"/>
          </a:xfrm>
          <a:prstGeom prst="rect">
            <a:avLst/>
          </a:prstGeom>
          <a:noFill/>
        </p:spPr>
        <p:txBody>
          <a:bodyPr wrap="square" rtlCol="0">
            <a:spAutoFit/>
          </a:bodyPr>
          <a:lstStyle/>
          <a:p>
            <a:r>
              <a:rPr lang="fr-CA" sz="1600" dirty="0">
                <a:solidFill>
                  <a:schemeClr val="accent1"/>
                </a:solidFill>
                <a:latin typeface="Arial" panose="020B0604020202020204" pitchFamily="34" charset="0"/>
                <a:ea typeface="Verdana" panose="020B0604030504040204" pitchFamily="34" charset="0"/>
                <a:cs typeface="Arial" panose="020B0604020202020204" pitchFamily="34" charset="0"/>
              </a:rPr>
              <a:t>Les employés peuvent se voir demander à plusieurs reprises de fournir des certificats médicaux et de se soumettre à des évaluations officielles pour prouver la nécessité d’une mesure d’adaptation.</a:t>
            </a:r>
          </a:p>
        </p:txBody>
      </p:sp>
      <p:sp>
        <p:nvSpPr>
          <p:cNvPr id="22" name="Oval 21">
            <a:extLst>
              <a:ext uri="{FF2B5EF4-FFF2-40B4-BE49-F238E27FC236}">
                <a16:creationId xmlns:a16="http://schemas.microsoft.com/office/drawing/2014/main" id="{55003E60-07C5-4A4E-BBC2-5EB500FF5819}"/>
              </a:ext>
            </a:extLst>
          </p:cNvPr>
          <p:cNvSpPr>
            <a:spLocks noChangeAspect="1"/>
          </p:cNvSpPr>
          <p:nvPr>
            <p:custDataLst>
              <p:tags r:id="rId9"/>
            </p:custDataLst>
          </p:nvPr>
        </p:nvSpPr>
        <p:spPr>
          <a:xfrm>
            <a:off x="688313" y="3598556"/>
            <a:ext cx="787562" cy="679673"/>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CA" sz="4800" dirty="0">
                <a:solidFill>
                  <a:schemeClr val="accent1"/>
                </a:solidFill>
                <a:latin typeface="Arial" panose="020B0604020202020204" pitchFamily="34" charset="0"/>
                <a:cs typeface="Arial" panose="020B0604020202020204" pitchFamily="34" charset="0"/>
              </a:rPr>
              <a:t>4</a:t>
            </a:r>
          </a:p>
        </p:txBody>
      </p:sp>
      <p:sp>
        <p:nvSpPr>
          <p:cNvPr id="18" name="TextBox 17">
            <a:extLst>
              <a:ext uri="{FF2B5EF4-FFF2-40B4-BE49-F238E27FC236}">
                <a16:creationId xmlns:a16="http://schemas.microsoft.com/office/drawing/2014/main" id="{E274DF91-9D06-46DF-A310-F0E5DCB1791D}"/>
              </a:ext>
            </a:extLst>
          </p:cNvPr>
          <p:cNvSpPr txBox="1"/>
          <p:nvPr>
            <p:custDataLst>
              <p:tags r:id="rId10"/>
            </p:custDataLst>
          </p:nvPr>
        </p:nvSpPr>
        <p:spPr>
          <a:xfrm>
            <a:off x="1718228" y="3585671"/>
            <a:ext cx="8827656" cy="584775"/>
          </a:xfrm>
          <a:prstGeom prst="rect">
            <a:avLst/>
          </a:prstGeom>
          <a:noFill/>
        </p:spPr>
        <p:txBody>
          <a:bodyPr wrap="square" rtlCol="0">
            <a:spAutoFit/>
          </a:bodyPr>
          <a:lstStyle/>
          <a:p>
            <a:r>
              <a:rPr lang="fr-CA" sz="1600" dirty="0">
                <a:solidFill>
                  <a:schemeClr val="accent1"/>
                </a:solidFill>
                <a:latin typeface="Arial" panose="020B0604020202020204" pitchFamily="34" charset="0"/>
                <a:ea typeface="Verdana" panose="020B0604030504040204" pitchFamily="34" charset="0"/>
                <a:cs typeface="Arial" panose="020B0604020202020204" pitchFamily="34" charset="0"/>
              </a:rPr>
              <a:t>Les délais dans le processus de mesures d’adaptation peuvent avoir des répercussions négatives sur la productivité, le moral et la santé des employés.</a:t>
            </a:r>
          </a:p>
        </p:txBody>
      </p:sp>
      <p:sp>
        <p:nvSpPr>
          <p:cNvPr id="23" name="Oval 22">
            <a:extLst>
              <a:ext uri="{FF2B5EF4-FFF2-40B4-BE49-F238E27FC236}">
                <a16:creationId xmlns:a16="http://schemas.microsoft.com/office/drawing/2014/main" id="{20F01213-4AC0-494B-BF10-09A514090264}"/>
              </a:ext>
            </a:extLst>
          </p:cNvPr>
          <p:cNvSpPr>
            <a:spLocks noChangeAspect="1"/>
          </p:cNvSpPr>
          <p:nvPr>
            <p:custDataLst>
              <p:tags r:id="rId11"/>
            </p:custDataLst>
          </p:nvPr>
        </p:nvSpPr>
        <p:spPr>
          <a:xfrm>
            <a:off x="688313" y="4375134"/>
            <a:ext cx="787562" cy="679673"/>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CA" sz="4800" dirty="0">
                <a:solidFill>
                  <a:schemeClr val="accent1"/>
                </a:solidFill>
                <a:latin typeface="Arial" panose="020B0604020202020204" pitchFamily="34" charset="0"/>
                <a:cs typeface="Arial" panose="020B0604020202020204" pitchFamily="34" charset="0"/>
              </a:rPr>
              <a:t>5</a:t>
            </a:r>
          </a:p>
        </p:txBody>
      </p:sp>
      <p:sp>
        <p:nvSpPr>
          <p:cNvPr id="19" name="TextBox 18">
            <a:extLst>
              <a:ext uri="{FF2B5EF4-FFF2-40B4-BE49-F238E27FC236}">
                <a16:creationId xmlns:a16="http://schemas.microsoft.com/office/drawing/2014/main" id="{E944DCCC-83F6-44B5-9BFC-9309E4D92E2F}"/>
              </a:ext>
            </a:extLst>
          </p:cNvPr>
          <p:cNvSpPr txBox="1"/>
          <p:nvPr>
            <p:custDataLst>
              <p:tags r:id="rId12"/>
            </p:custDataLst>
          </p:nvPr>
        </p:nvSpPr>
        <p:spPr>
          <a:xfrm>
            <a:off x="1718228" y="4221398"/>
            <a:ext cx="9911797" cy="830997"/>
          </a:xfrm>
          <a:prstGeom prst="rect">
            <a:avLst/>
          </a:prstGeom>
          <a:noFill/>
        </p:spPr>
        <p:txBody>
          <a:bodyPr wrap="square" rtlCol="0">
            <a:spAutoFit/>
          </a:bodyPr>
          <a:lstStyle/>
          <a:p>
            <a:r>
              <a:rPr lang="fr-CA" sz="1600" dirty="0">
                <a:solidFill>
                  <a:schemeClr val="accent1"/>
                </a:solidFill>
                <a:latin typeface="Arial" panose="020B0604020202020204" pitchFamily="34" charset="0"/>
                <a:ea typeface="Verdana" panose="020B0604030504040204" pitchFamily="34" charset="0"/>
                <a:cs typeface="Arial" panose="020B0604020202020204" pitchFamily="34" charset="0"/>
              </a:rPr>
              <a:t>Les employés dont la demande d’adaptation a été rejetée ont déclaré ne pas avoir fait appel de la décision parce qu’ils craignaient de subir des représailles, de voir leurs perspectives de carrière compromises ou de nuire à leurs relations avec la direction ou qu’ils pensaient que cela ne changerait rien.</a:t>
            </a:r>
          </a:p>
        </p:txBody>
      </p:sp>
      <p:sp>
        <p:nvSpPr>
          <p:cNvPr id="24" name="Oval 23">
            <a:extLst>
              <a:ext uri="{FF2B5EF4-FFF2-40B4-BE49-F238E27FC236}">
                <a16:creationId xmlns:a16="http://schemas.microsoft.com/office/drawing/2014/main" id="{09BB18BF-EA92-491C-B643-5131CC1FF732}"/>
              </a:ext>
            </a:extLst>
          </p:cNvPr>
          <p:cNvSpPr>
            <a:spLocks noChangeAspect="1"/>
          </p:cNvSpPr>
          <p:nvPr>
            <p:custDataLst>
              <p:tags r:id="rId13"/>
            </p:custDataLst>
          </p:nvPr>
        </p:nvSpPr>
        <p:spPr>
          <a:xfrm>
            <a:off x="688313" y="5253580"/>
            <a:ext cx="787562" cy="679673"/>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CA" sz="4800" dirty="0">
                <a:solidFill>
                  <a:schemeClr val="accent1"/>
                </a:solidFill>
                <a:latin typeface="Arial" panose="020B0604020202020204" pitchFamily="34" charset="0"/>
                <a:cs typeface="Arial" panose="020B0604020202020204" pitchFamily="34" charset="0"/>
              </a:rPr>
              <a:t>6</a:t>
            </a:r>
          </a:p>
        </p:txBody>
      </p:sp>
      <p:sp>
        <p:nvSpPr>
          <p:cNvPr id="25" name="TextBox 24">
            <a:extLst>
              <a:ext uri="{FF2B5EF4-FFF2-40B4-BE49-F238E27FC236}">
                <a16:creationId xmlns:a16="http://schemas.microsoft.com/office/drawing/2014/main" id="{B0209D1F-AD10-4B2C-92FE-9A79B5993576}"/>
              </a:ext>
            </a:extLst>
          </p:cNvPr>
          <p:cNvSpPr txBox="1"/>
          <p:nvPr>
            <p:custDataLst>
              <p:tags r:id="rId14"/>
            </p:custDataLst>
          </p:nvPr>
        </p:nvSpPr>
        <p:spPr>
          <a:xfrm>
            <a:off x="1718227" y="5228248"/>
            <a:ext cx="9911797" cy="1077218"/>
          </a:xfrm>
          <a:prstGeom prst="rect">
            <a:avLst/>
          </a:prstGeom>
          <a:noFill/>
        </p:spPr>
        <p:txBody>
          <a:bodyPr wrap="square" rtlCol="0">
            <a:spAutoFit/>
          </a:bodyPr>
          <a:lstStyle/>
          <a:p>
            <a:r>
              <a:rPr lang="fr-CA" sz="1600" dirty="0">
                <a:solidFill>
                  <a:schemeClr val="accent1"/>
                </a:solidFill>
                <a:latin typeface="Arial" panose="020B0604020202020204" pitchFamily="34" charset="0"/>
                <a:ea typeface="Verdana" panose="020B0604030504040204" pitchFamily="34" charset="0"/>
                <a:cs typeface="Arial" panose="020B0604020202020204" pitchFamily="34" charset="0"/>
              </a:rPr>
              <a:t>L’étude plus approfondie des rôles et des responsabilités des divers domaines fonctionnels engagés dans le processus de demande de mesures d’adaptation pourrait mettre en évidence des possibilités permettant de préciser les responsabilités, d’améliorer les pratiques, et d’augmenter l’efficacité, le caractère opportun et l’uniformité dans le processus de traitement des demandes d’adaptation.</a:t>
            </a:r>
          </a:p>
        </p:txBody>
      </p:sp>
      <p:sp>
        <p:nvSpPr>
          <p:cNvPr id="3" name="Slide Number Placeholder 2"/>
          <p:cNvSpPr>
            <a:spLocks noGrp="1"/>
          </p:cNvSpPr>
          <p:nvPr>
            <p:ph type="sldNum" sz="quarter" idx="4294967295"/>
            <p:custDataLst>
              <p:tags r:id="rId15"/>
            </p:custDataLst>
          </p:nvPr>
        </p:nvSpPr>
        <p:spPr>
          <a:xfrm>
            <a:off x="9349946" y="6470708"/>
            <a:ext cx="2743200" cy="365125"/>
          </a:xfrm>
        </p:spPr>
        <p:txBody>
          <a:bodyPr/>
          <a:lstStyle/>
          <a:p>
            <a:fld id="{227929AD-272B-2940-8998-9A3EA3187C9C}" type="slidenum">
              <a:rPr lang="en-US" sz="1400" b="1" smtClean="0">
                <a:solidFill>
                  <a:schemeClr val="tx1"/>
                </a:solidFill>
                <a:latin typeface="Arial" panose="020B0604020202020204" pitchFamily="34" charset="0"/>
                <a:cs typeface="Arial" panose="020B0604020202020204" pitchFamily="34" charset="0"/>
              </a:rPr>
              <a:t>3</a:t>
            </a:fld>
            <a:endParaRPr lang="en-US" sz="1400" b="1"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536190237"/>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6E990F66-A0CC-4389-A0FC-AAF5AD338B1B}"/>
              </a:ext>
            </a:extLst>
          </p:cNvPr>
          <p:cNvSpPr txBox="1"/>
          <p:nvPr>
            <p:custDataLst>
              <p:tags r:id="rId1"/>
            </p:custDataLst>
          </p:nvPr>
        </p:nvSpPr>
        <p:spPr>
          <a:xfrm>
            <a:off x="1475875" y="-401053"/>
            <a:ext cx="10411695" cy="307777"/>
          </a:xfrm>
          <a:prstGeom prst="rect">
            <a:avLst/>
          </a:prstGeom>
          <a:noFill/>
        </p:spPr>
        <p:txBody>
          <a:bodyPr wrap="square" rtlCol="0">
            <a:spAutoFit/>
          </a:bodyPr>
          <a:lstStyle/>
          <a:p>
            <a:r>
              <a:rPr lang="fr-CA" sz="1400" dirty="0">
                <a:latin typeface="Arial" panose="020B0604020202020204" pitchFamily="34" charset="0"/>
                <a:cs typeface="Arial" panose="020B0604020202020204" pitchFamily="34" charset="0"/>
              </a:rPr>
              <a:t>Description de la diapositive : Une diapositive qui présente un tableau énumérant les raisons motivant une demande d’adaptation</a:t>
            </a:r>
          </a:p>
        </p:txBody>
      </p:sp>
      <p:sp>
        <p:nvSpPr>
          <p:cNvPr id="2" name="Title 1"/>
          <p:cNvSpPr>
            <a:spLocks noGrp="1"/>
          </p:cNvSpPr>
          <p:nvPr>
            <p:ph type="title"/>
            <p:custDataLst>
              <p:tags r:id="rId2"/>
            </p:custDataLst>
          </p:nvPr>
        </p:nvSpPr>
        <p:spPr>
          <a:xfrm>
            <a:off x="409559" y="353543"/>
            <a:ext cx="11296666" cy="1034129"/>
          </a:xfrm>
        </p:spPr>
        <p:txBody>
          <a:bodyPr/>
          <a:lstStyle/>
          <a:p>
            <a:r>
              <a:rPr lang="fr-CA" sz="2400" dirty="0">
                <a:latin typeface="Arial" panose="020B0604020202020204" pitchFamily="34" charset="0"/>
                <a:cs typeface="Arial" panose="020B0604020202020204" pitchFamily="34" charset="0"/>
              </a:rPr>
              <a:t>Les demandes liés à un handicap sont plus souvent attribuables à des changements relatifs à la santé ou à la situation personnelle; les superviseurs sont plus susceptibles de les attribuer aux difficultés de s’acquitter des tâches liées au poste (difficultés liées au rendement)</a:t>
            </a:r>
          </a:p>
        </p:txBody>
      </p:sp>
      <p:graphicFrame>
        <p:nvGraphicFramePr>
          <p:cNvPr id="14" name="Table 1" descr="Tableau 1 : Raison principale motivant une demande d’adaptation liée à un handicap.&#10;Description : Raisons derrière les demandes des employés et des superviseurs.&#10;">
            <a:extLst>
              <a:ext uri="{FF2B5EF4-FFF2-40B4-BE49-F238E27FC236}">
                <a16:creationId xmlns:a16="http://schemas.microsoft.com/office/drawing/2014/main" id="{92379E86-CD4D-45D6-906D-8822F799F7F2}"/>
              </a:ext>
            </a:extLst>
          </p:cNvPr>
          <p:cNvGraphicFramePr>
            <a:graphicFrameLocks noGrp="1"/>
          </p:cNvGraphicFramePr>
          <p:nvPr>
            <p:custDataLst>
              <p:tags r:id="rId3"/>
            </p:custDataLst>
            <p:extLst>
              <p:ext uri="{D42A27DB-BD31-4B8C-83A1-F6EECF244321}">
                <p14:modId xmlns:p14="http://schemas.microsoft.com/office/powerpoint/2010/main" val="2043821119"/>
              </p:ext>
            </p:extLst>
          </p:nvPr>
        </p:nvGraphicFramePr>
        <p:xfrm>
          <a:off x="1729060" y="1720071"/>
          <a:ext cx="8657664" cy="3530600"/>
        </p:xfrm>
        <a:graphic>
          <a:graphicData uri="http://schemas.openxmlformats.org/drawingml/2006/table">
            <a:tbl>
              <a:tblPr firstRow="1" bandRow="1">
                <a:tableStyleId>{5C22544A-7EE6-4342-B048-85BDC9FD1C3A}</a:tableStyleId>
              </a:tblPr>
              <a:tblGrid>
                <a:gridCol w="5312658">
                  <a:extLst>
                    <a:ext uri="{9D8B030D-6E8A-4147-A177-3AD203B41FA5}">
                      <a16:colId xmlns:a16="http://schemas.microsoft.com/office/drawing/2014/main" val="4123964084"/>
                    </a:ext>
                  </a:extLst>
                </a:gridCol>
                <a:gridCol w="1672503">
                  <a:extLst>
                    <a:ext uri="{9D8B030D-6E8A-4147-A177-3AD203B41FA5}">
                      <a16:colId xmlns:a16="http://schemas.microsoft.com/office/drawing/2014/main" val="2013963918"/>
                    </a:ext>
                  </a:extLst>
                </a:gridCol>
                <a:gridCol w="1672503">
                  <a:extLst>
                    <a:ext uri="{9D8B030D-6E8A-4147-A177-3AD203B41FA5}">
                      <a16:colId xmlns:a16="http://schemas.microsoft.com/office/drawing/2014/main" val="4202011676"/>
                    </a:ext>
                  </a:extLst>
                </a:gridCol>
              </a:tblGrid>
              <a:tr h="370840">
                <a:tc>
                  <a:txBody>
                    <a:bodyPr/>
                    <a:lstStyle/>
                    <a:p>
                      <a:r>
                        <a:rPr lang="fr-CA" sz="1400" noProof="0" dirty="0">
                          <a:solidFill>
                            <a:schemeClr val="accent1"/>
                          </a:solidFill>
                          <a:latin typeface="Arial" panose="020B0604020202020204" pitchFamily="34" charset="0"/>
                          <a:cs typeface="Arial" panose="020B0604020202020204" pitchFamily="34" charset="0"/>
                        </a:rPr>
                        <a:t>Raison principale motivant une demande de mesures d’adaptation liée à un handicap</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ct val="0"/>
                        </a:spcBef>
                        <a:spcAft>
                          <a:spcPct val="0"/>
                        </a:spcAft>
                        <a:buClrTx/>
                        <a:buSzTx/>
                        <a:buFontTx/>
                        <a:buNone/>
                        <a:defRPr/>
                      </a:pPr>
                      <a:r>
                        <a:rPr lang="fr-CA" sz="1400" b="1" noProof="0" dirty="0">
                          <a:solidFill>
                            <a:schemeClr val="accent1"/>
                          </a:solidFill>
                          <a:latin typeface="Arial" panose="020B0604020202020204" pitchFamily="34" charset="0"/>
                          <a:cs typeface="Arial" panose="020B0604020202020204" pitchFamily="34" charset="0"/>
                        </a:rPr>
                        <a:t>Employés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ct val="0"/>
                        </a:spcBef>
                        <a:spcAft>
                          <a:spcPct val="0"/>
                        </a:spcAft>
                        <a:buClrTx/>
                        <a:buSzTx/>
                        <a:buFontTx/>
                        <a:buNone/>
                        <a:defRPr/>
                      </a:pPr>
                      <a:r>
                        <a:rPr lang="fr-CA" sz="1400" b="1" noProof="0" dirty="0">
                          <a:solidFill>
                            <a:schemeClr val="accent1"/>
                          </a:solidFill>
                          <a:latin typeface="Arial" panose="020B0604020202020204" pitchFamily="34" charset="0"/>
                          <a:cs typeface="Arial" panose="020B0604020202020204" pitchFamily="34" charset="0"/>
                        </a:rPr>
                        <a:t>Superviseurs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906643114"/>
                  </a:ext>
                </a:extLst>
              </a:tr>
              <a:tr h="254401">
                <a:tc>
                  <a:txBody>
                    <a:bodyPr/>
                    <a:lstStyle/>
                    <a:p>
                      <a:r>
                        <a:rPr lang="fr-CA" sz="1400" b="0" noProof="0" dirty="0">
                          <a:solidFill>
                            <a:schemeClr val="tx1"/>
                          </a:solidFill>
                          <a:latin typeface="Arial" panose="020B0604020202020204" pitchFamily="34" charset="0"/>
                          <a:cs typeface="Arial" panose="020B0604020202020204" pitchFamily="34" charset="0"/>
                        </a:rPr>
                        <a:t>Changement de l’état de santé ou de la situation personnelle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fr-CA" sz="1400" b="0" noProof="0" dirty="0">
                          <a:solidFill>
                            <a:schemeClr val="tx1"/>
                          </a:solidFill>
                          <a:latin typeface="Arial" panose="020B0604020202020204" pitchFamily="34" charset="0"/>
                          <a:cs typeface="Arial" panose="020B0604020202020204" pitchFamily="34" charset="0"/>
                        </a:rPr>
                        <a:t>57 %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fr-CA" sz="1400" b="0" noProof="0" dirty="0">
                          <a:solidFill>
                            <a:schemeClr val="tx1"/>
                          </a:solidFill>
                          <a:latin typeface="Arial" panose="020B0604020202020204" pitchFamily="34" charset="0"/>
                          <a:cs typeface="Arial" panose="020B0604020202020204" pitchFamily="34" charset="0"/>
                        </a:rPr>
                        <a:t>55 %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904262245"/>
                  </a:ext>
                </a:extLst>
              </a:tr>
              <a:tr h="370840">
                <a:tc>
                  <a:txBody>
                    <a:bodyPr/>
                    <a:lstStyle/>
                    <a:p>
                      <a:pPr marL="0" marR="0" algn="l" defTabSz="914400" rtl="0" eaLnBrk="1" latinLnBrk="0" hangingPunct="1">
                        <a:spcBef>
                          <a:spcPct val="0"/>
                        </a:spcBef>
                        <a:spcAft>
                          <a:spcPts val="510"/>
                        </a:spcAft>
                      </a:pPr>
                      <a:r>
                        <a:rPr lang="fr-CA" sz="1400" b="0" kern="1200" noProof="0" dirty="0">
                          <a:solidFill>
                            <a:schemeClr val="tx1"/>
                          </a:solidFill>
                          <a:latin typeface="Arial" panose="020B0604020202020204" pitchFamily="34" charset="0"/>
                          <a:ea typeface="+mn-ea"/>
                          <a:cs typeface="Arial" panose="020B0604020202020204" pitchFamily="34" charset="0"/>
                        </a:rPr>
                        <a:t>Difficulté à s’acquitter de certaines tâches professionnelles actuelles</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defTabSz="914400" rtl="0" eaLnBrk="1" latinLnBrk="0" hangingPunct="1">
                        <a:spcBef>
                          <a:spcPct val="0"/>
                        </a:spcBef>
                        <a:spcAft>
                          <a:spcPts val="510"/>
                        </a:spcAft>
                      </a:pPr>
                      <a:r>
                        <a:rPr lang="fr-CA" sz="1400" b="0" kern="1200" noProof="0" dirty="0">
                          <a:solidFill>
                            <a:schemeClr val="tx1"/>
                          </a:solidFill>
                          <a:latin typeface="Arial" panose="020B0604020202020204" pitchFamily="34" charset="0"/>
                          <a:ea typeface="+mn-ea"/>
                          <a:cs typeface="Arial" panose="020B0604020202020204" pitchFamily="34" charset="0"/>
                        </a:rPr>
                        <a:t>19 %</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defTabSz="914400" rtl="0" eaLnBrk="1" latinLnBrk="0" hangingPunct="1">
                        <a:spcBef>
                          <a:spcPct val="0"/>
                        </a:spcBef>
                        <a:spcAft>
                          <a:spcPts val="510"/>
                        </a:spcAft>
                      </a:pPr>
                      <a:r>
                        <a:rPr lang="fr-CA" sz="1400" b="0" kern="1200" noProof="0" dirty="0">
                          <a:solidFill>
                            <a:schemeClr val="tx1"/>
                          </a:solidFill>
                          <a:latin typeface="Arial" panose="020B0604020202020204" pitchFamily="34" charset="0"/>
                          <a:ea typeface="+mn-ea"/>
                          <a:cs typeface="Arial" panose="020B0604020202020204" pitchFamily="34" charset="0"/>
                        </a:rPr>
                        <a:t>27 %</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787277660"/>
                  </a:ext>
                </a:extLst>
              </a:tr>
              <a:tr h="370840">
                <a:tc>
                  <a:txBody>
                    <a:bodyPr/>
                    <a:lstStyle/>
                    <a:p>
                      <a:pPr marL="0" marR="0" algn="l" defTabSz="914400" rtl="0" eaLnBrk="1" latinLnBrk="0" hangingPunct="1">
                        <a:spcBef>
                          <a:spcPct val="0"/>
                        </a:spcBef>
                        <a:spcAft>
                          <a:spcPts val="510"/>
                        </a:spcAft>
                      </a:pPr>
                      <a:r>
                        <a:rPr lang="fr-CA" sz="1400" b="0" kern="1200" noProof="0" dirty="0">
                          <a:solidFill>
                            <a:schemeClr val="tx1"/>
                          </a:solidFill>
                          <a:latin typeface="Arial" panose="020B0604020202020204" pitchFamily="34" charset="0"/>
                          <a:ea typeface="+mn-ea"/>
                          <a:cs typeface="Arial" panose="020B0604020202020204" pitchFamily="34" charset="0"/>
                        </a:rPr>
                        <a:t>Changement de lieu de travail général</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defTabSz="914400" rtl="0" eaLnBrk="1" latinLnBrk="0" hangingPunct="1">
                        <a:spcBef>
                          <a:spcPct val="0"/>
                        </a:spcBef>
                        <a:spcAft>
                          <a:spcPts val="510"/>
                        </a:spcAft>
                      </a:pPr>
                      <a:r>
                        <a:rPr lang="fr-CA" sz="1400" b="0" kern="1200" noProof="0" dirty="0">
                          <a:solidFill>
                            <a:schemeClr val="tx1"/>
                          </a:solidFill>
                          <a:latin typeface="Arial" panose="020B0604020202020204" pitchFamily="34" charset="0"/>
                          <a:ea typeface="+mn-ea"/>
                          <a:cs typeface="Arial" panose="020B0604020202020204" pitchFamily="34" charset="0"/>
                        </a:rPr>
                        <a:t>14 %</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defTabSz="914400" rtl="0" eaLnBrk="1" latinLnBrk="0" hangingPunct="1">
                        <a:spcBef>
                          <a:spcPct val="0"/>
                        </a:spcBef>
                        <a:spcAft>
                          <a:spcPts val="510"/>
                        </a:spcAft>
                      </a:pPr>
                      <a:r>
                        <a:rPr lang="fr-CA" sz="1400" b="0" kern="1200" noProof="0" dirty="0">
                          <a:solidFill>
                            <a:schemeClr val="tx1"/>
                          </a:solidFill>
                          <a:latin typeface="Arial" panose="020B0604020202020204" pitchFamily="34" charset="0"/>
                          <a:ea typeface="+mn-ea"/>
                          <a:cs typeface="Arial" panose="020B0604020202020204" pitchFamily="34" charset="0"/>
                        </a:rPr>
                        <a:t>12 %</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102698347"/>
                  </a:ext>
                </a:extLst>
              </a:tr>
              <a:tr h="370840">
                <a:tc>
                  <a:txBody>
                    <a:bodyPr/>
                    <a:lstStyle/>
                    <a:p>
                      <a:pPr marL="0" marR="0" algn="l" defTabSz="914400" rtl="0" eaLnBrk="1" latinLnBrk="0" hangingPunct="1">
                        <a:spcBef>
                          <a:spcPct val="0"/>
                        </a:spcBef>
                        <a:spcAft>
                          <a:spcPts val="510"/>
                        </a:spcAft>
                      </a:pPr>
                      <a:r>
                        <a:rPr lang="fr-CA" sz="1400" b="0" kern="1200" noProof="0" dirty="0">
                          <a:solidFill>
                            <a:schemeClr val="tx1"/>
                          </a:solidFill>
                          <a:latin typeface="Arial" panose="020B0604020202020204" pitchFamily="34" charset="0"/>
                          <a:ea typeface="+mn-ea"/>
                          <a:cs typeface="Arial" panose="020B0604020202020204" pitchFamily="34" charset="0"/>
                        </a:rPr>
                        <a:t>Début d’un nouvel emploi ou changement de fonctions</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defTabSz="914400" rtl="0" eaLnBrk="1" latinLnBrk="0" hangingPunct="1">
                        <a:spcBef>
                          <a:spcPct val="0"/>
                        </a:spcBef>
                        <a:spcAft>
                          <a:spcPts val="510"/>
                        </a:spcAft>
                      </a:pPr>
                      <a:r>
                        <a:rPr lang="fr-CA" sz="1400" b="0" kern="1200" noProof="0" dirty="0">
                          <a:solidFill>
                            <a:schemeClr val="tx1"/>
                          </a:solidFill>
                          <a:latin typeface="Arial" panose="020B0604020202020204" pitchFamily="34" charset="0"/>
                          <a:ea typeface="+mn-ea"/>
                          <a:cs typeface="Arial" panose="020B0604020202020204" pitchFamily="34" charset="0"/>
                        </a:rPr>
                        <a:t>5 %</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defTabSz="914400" rtl="0" eaLnBrk="1" latinLnBrk="0" hangingPunct="1">
                        <a:spcBef>
                          <a:spcPct val="0"/>
                        </a:spcBef>
                        <a:spcAft>
                          <a:spcPts val="510"/>
                        </a:spcAft>
                      </a:pPr>
                      <a:r>
                        <a:rPr lang="fr-CA" sz="1400" b="0" kern="1200" noProof="0" dirty="0">
                          <a:solidFill>
                            <a:schemeClr val="tx1"/>
                          </a:solidFill>
                          <a:latin typeface="Arial" panose="020B0604020202020204" pitchFamily="34" charset="0"/>
                          <a:ea typeface="+mn-ea"/>
                          <a:cs typeface="Arial" panose="020B0604020202020204" pitchFamily="34" charset="0"/>
                        </a:rPr>
                        <a:t>4 %</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113087747"/>
                  </a:ext>
                </a:extLst>
              </a:tr>
              <a:tr h="370840">
                <a:tc>
                  <a:txBody>
                    <a:bodyPr/>
                    <a:lstStyle/>
                    <a:p>
                      <a:pPr marL="0" marR="0" algn="l" defTabSz="914400" rtl="0" eaLnBrk="1" latinLnBrk="0" hangingPunct="1">
                        <a:spcBef>
                          <a:spcPct val="0"/>
                        </a:spcBef>
                        <a:spcAft>
                          <a:spcPts val="510"/>
                        </a:spcAft>
                      </a:pPr>
                      <a:r>
                        <a:rPr lang="fr-CA" sz="1400" b="0" kern="1200" noProof="0" dirty="0">
                          <a:solidFill>
                            <a:schemeClr val="tx1"/>
                          </a:solidFill>
                          <a:latin typeface="Arial" panose="020B0604020202020204" pitchFamily="34" charset="0"/>
                          <a:ea typeface="+mn-ea"/>
                          <a:cs typeface="Arial" panose="020B0604020202020204" pitchFamily="34" charset="0"/>
                        </a:rPr>
                        <a:t>Processus de dotation</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defTabSz="914400" rtl="0" eaLnBrk="1" latinLnBrk="0" hangingPunct="1">
                        <a:spcBef>
                          <a:spcPct val="0"/>
                        </a:spcBef>
                        <a:spcAft>
                          <a:spcPts val="510"/>
                        </a:spcAft>
                      </a:pPr>
                      <a:r>
                        <a:rPr lang="fr-CA" sz="1400" b="0" kern="1200" noProof="0" dirty="0">
                          <a:solidFill>
                            <a:schemeClr val="tx1"/>
                          </a:solidFill>
                          <a:latin typeface="Arial" panose="020B0604020202020204" pitchFamily="34" charset="0"/>
                          <a:ea typeface="+mn-ea"/>
                          <a:cs typeface="Arial" panose="020B0604020202020204" pitchFamily="34" charset="0"/>
                        </a:rPr>
                        <a:t>2 %</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defTabSz="914400" rtl="0" eaLnBrk="1" latinLnBrk="0" hangingPunct="1">
                        <a:spcBef>
                          <a:spcPct val="0"/>
                        </a:spcBef>
                        <a:spcAft>
                          <a:spcPts val="510"/>
                        </a:spcAft>
                      </a:pPr>
                      <a:r>
                        <a:rPr lang="fr-CA" sz="1400" b="0" kern="1200" noProof="0" dirty="0">
                          <a:solidFill>
                            <a:schemeClr val="tx1"/>
                          </a:solidFill>
                          <a:latin typeface="Arial" panose="020B0604020202020204" pitchFamily="34" charset="0"/>
                          <a:ea typeface="+mn-ea"/>
                          <a:cs typeface="Arial" panose="020B0604020202020204" pitchFamily="34" charset="0"/>
                        </a:rPr>
                        <a:t>1 %</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36281042"/>
                  </a:ext>
                </a:extLst>
              </a:tr>
              <a:tr h="370840">
                <a:tc>
                  <a:txBody>
                    <a:bodyPr/>
                    <a:lstStyle/>
                    <a:p>
                      <a:pPr marL="0" marR="0" algn="l" defTabSz="914400" rtl="0" eaLnBrk="1" latinLnBrk="0" hangingPunct="1">
                        <a:spcBef>
                          <a:spcPct val="0"/>
                        </a:spcBef>
                        <a:spcAft>
                          <a:spcPts val="510"/>
                        </a:spcAft>
                      </a:pPr>
                      <a:r>
                        <a:rPr lang="fr-CA" sz="1400" b="0" kern="1200" noProof="0" dirty="0">
                          <a:solidFill>
                            <a:schemeClr val="tx1"/>
                          </a:solidFill>
                          <a:latin typeface="Arial" panose="020B0604020202020204" pitchFamily="34" charset="0"/>
                          <a:ea typeface="+mn-ea"/>
                          <a:cs typeface="Arial" panose="020B0604020202020204" pitchFamily="34" charset="0"/>
                        </a:rPr>
                        <a:t>Changement de processus lié au travail, de superviseur, de collègues ou de clients</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defTabSz="914400" rtl="0" eaLnBrk="1" latinLnBrk="0" hangingPunct="1">
                        <a:spcBef>
                          <a:spcPct val="0"/>
                        </a:spcBef>
                        <a:spcAft>
                          <a:spcPts val="510"/>
                        </a:spcAft>
                      </a:pPr>
                      <a:r>
                        <a:rPr lang="fr-CA" sz="1400" b="0" kern="1200" noProof="0" dirty="0">
                          <a:solidFill>
                            <a:schemeClr val="tx1"/>
                          </a:solidFill>
                          <a:latin typeface="Arial" panose="020B0604020202020204" pitchFamily="34" charset="0"/>
                          <a:ea typeface="+mn-ea"/>
                          <a:cs typeface="Arial" panose="020B0604020202020204" pitchFamily="34" charset="0"/>
                        </a:rPr>
                        <a:t>1 %</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defTabSz="914400" rtl="0" eaLnBrk="1" latinLnBrk="0" hangingPunct="1">
                        <a:spcBef>
                          <a:spcPct val="0"/>
                        </a:spcBef>
                        <a:spcAft>
                          <a:spcPts val="510"/>
                        </a:spcAft>
                      </a:pPr>
                      <a:r>
                        <a:rPr lang="fr-CA" sz="1400" b="0" kern="1200" noProof="0" dirty="0">
                          <a:solidFill>
                            <a:schemeClr val="tx1"/>
                          </a:solidFill>
                          <a:latin typeface="Arial" panose="020B0604020202020204" pitchFamily="34" charset="0"/>
                          <a:ea typeface="+mn-ea"/>
                          <a:cs typeface="Arial" panose="020B0604020202020204" pitchFamily="34" charset="0"/>
                        </a:rPr>
                        <a:t>Moins de 1 %</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67154974"/>
                  </a:ext>
                </a:extLst>
              </a:tr>
              <a:tr h="370840">
                <a:tc>
                  <a:txBody>
                    <a:bodyPr/>
                    <a:lstStyle/>
                    <a:p>
                      <a:pPr marL="0" marR="0" algn="l" defTabSz="914400" rtl="0" eaLnBrk="1" latinLnBrk="0" hangingPunct="1">
                        <a:spcBef>
                          <a:spcPct val="0"/>
                        </a:spcBef>
                        <a:spcAft>
                          <a:spcPts val="510"/>
                        </a:spcAft>
                      </a:pPr>
                      <a:r>
                        <a:rPr lang="fr-CA" sz="1400" b="0" kern="1200" noProof="0" dirty="0">
                          <a:solidFill>
                            <a:schemeClr val="tx1"/>
                          </a:solidFill>
                          <a:latin typeface="Arial" panose="020B0604020202020204" pitchFamily="34" charset="0"/>
                          <a:ea typeface="+mn-ea"/>
                          <a:cs typeface="Arial" panose="020B0604020202020204" pitchFamily="34" charset="0"/>
                        </a:rPr>
                        <a:t>Changement dans un processus administratif général</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defTabSz="914400" rtl="0" eaLnBrk="1" latinLnBrk="0" hangingPunct="1">
                        <a:spcBef>
                          <a:spcPct val="0"/>
                        </a:spcBef>
                        <a:spcAft>
                          <a:spcPts val="510"/>
                        </a:spcAft>
                      </a:pPr>
                      <a:r>
                        <a:rPr lang="fr-CA" sz="1400" b="0" kern="1200" noProof="0" dirty="0">
                          <a:solidFill>
                            <a:schemeClr val="tx1"/>
                          </a:solidFill>
                          <a:latin typeface="Arial" panose="020B0604020202020204" pitchFamily="34" charset="0"/>
                          <a:ea typeface="+mn-ea"/>
                          <a:cs typeface="Arial" panose="020B0604020202020204" pitchFamily="34" charset="0"/>
                        </a:rPr>
                        <a:t>1 %</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defTabSz="914400" rtl="0" eaLnBrk="1" latinLnBrk="0" hangingPunct="1">
                        <a:spcBef>
                          <a:spcPct val="0"/>
                        </a:spcBef>
                        <a:spcAft>
                          <a:spcPts val="510"/>
                        </a:spcAft>
                      </a:pPr>
                      <a:r>
                        <a:rPr lang="fr-CA" sz="1400" b="0" kern="1200" noProof="0" dirty="0">
                          <a:solidFill>
                            <a:schemeClr val="tx1"/>
                          </a:solidFill>
                          <a:latin typeface="Arial" panose="020B0604020202020204" pitchFamily="34" charset="0"/>
                          <a:ea typeface="+mn-ea"/>
                          <a:cs typeface="Arial" panose="020B0604020202020204" pitchFamily="34" charset="0"/>
                        </a:rPr>
                        <a:t>Moins de 1 %</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102611059"/>
                  </a:ext>
                </a:extLst>
              </a:tr>
              <a:tr h="370840">
                <a:tc>
                  <a:txBody>
                    <a:bodyPr/>
                    <a:lstStyle/>
                    <a:p>
                      <a:pPr marL="0" marR="0" algn="l" defTabSz="914400" rtl="0" eaLnBrk="1" latinLnBrk="0" hangingPunct="1">
                        <a:spcBef>
                          <a:spcPct val="0"/>
                        </a:spcBef>
                        <a:spcAft>
                          <a:spcPts val="510"/>
                        </a:spcAft>
                      </a:pPr>
                      <a:r>
                        <a:rPr lang="fr-CA" sz="1400" b="0" kern="1200" noProof="0" dirty="0">
                          <a:solidFill>
                            <a:schemeClr val="tx1"/>
                          </a:solidFill>
                          <a:latin typeface="Arial" panose="020B0604020202020204" pitchFamily="34" charset="0"/>
                          <a:ea typeface="+mn-ea"/>
                          <a:cs typeface="Arial" panose="020B0604020202020204" pitchFamily="34" charset="0"/>
                        </a:rPr>
                        <a:t>Autre raison </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defTabSz="914400" rtl="0" eaLnBrk="1" latinLnBrk="0" hangingPunct="1">
                        <a:spcBef>
                          <a:spcPct val="0"/>
                        </a:spcBef>
                        <a:spcAft>
                          <a:spcPts val="510"/>
                        </a:spcAft>
                      </a:pPr>
                      <a:r>
                        <a:rPr lang="fr-CA" sz="1400" b="0" kern="1200" noProof="0" dirty="0">
                          <a:solidFill>
                            <a:schemeClr val="tx1"/>
                          </a:solidFill>
                          <a:latin typeface="Arial" panose="020B0604020202020204" pitchFamily="34" charset="0"/>
                          <a:ea typeface="+mn-ea"/>
                          <a:cs typeface="Arial" panose="020B0604020202020204" pitchFamily="34" charset="0"/>
                        </a:rPr>
                        <a:t>6 %</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defTabSz="914400" rtl="0" eaLnBrk="1" latinLnBrk="0" hangingPunct="1">
                        <a:spcBef>
                          <a:spcPct val="0"/>
                        </a:spcBef>
                        <a:spcAft>
                          <a:spcPts val="510"/>
                        </a:spcAft>
                      </a:pPr>
                      <a:r>
                        <a:rPr lang="fr-CA" sz="1400" b="0" kern="1200" noProof="0" dirty="0">
                          <a:solidFill>
                            <a:schemeClr val="tx1"/>
                          </a:solidFill>
                          <a:latin typeface="Arial" panose="020B0604020202020204" pitchFamily="34" charset="0"/>
                          <a:ea typeface="+mn-ea"/>
                          <a:cs typeface="Arial" panose="020B0604020202020204" pitchFamily="34" charset="0"/>
                        </a:rPr>
                        <a:t>3 %</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659711990"/>
                  </a:ext>
                </a:extLst>
              </a:tr>
            </a:tbl>
          </a:graphicData>
        </a:graphic>
      </p:graphicFrame>
      <p:sp>
        <p:nvSpPr>
          <p:cNvPr id="13" name="Rectangle 12">
            <a:extLst>
              <a:ext uri="{FF2B5EF4-FFF2-40B4-BE49-F238E27FC236}">
                <a16:creationId xmlns:a16="http://schemas.microsoft.com/office/drawing/2014/main" id="{0B4E4777-E6F1-435F-A155-0E767E6F8CA8}"/>
              </a:ext>
            </a:extLst>
          </p:cNvPr>
          <p:cNvSpPr/>
          <p:nvPr>
            <p:custDataLst>
              <p:tags r:id="rId4"/>
            </p:custDataLst>
          </p:nvPr>
        </p:nvSpPr>
        <p:spPr>
          <a:xfrm>
            <a:off x="409559" y="5773181"/>
            <a:ext cx="10810891" cy="430887"/>
          </a:xfrm>
          <a:prstGeom prst="rect">
            <a:avLst/>
          </a:prstGeom>
        </p:spPr>
        <p:txBody>
          <a:bodyPr wrap="square">
            <a:spAutoFit/>
          </a:bodyPr>
          <a:lstStyle/>
          <a:p>
            <a:r>
              <a:rPr lang="fr-CA" sz="1100" dirty="0">
                <a:solidFill>
                  <a:schemeClr val="accent1"/>
                </a:solidFill>
                <a:latin typeface="Arial" panose="020B0604020202020204" pitchFamily="34" charset="0"/>
                <a:cs typeface="Arial" panose="020B0604020202020204" pitchFamily="34" charset="0"/>
              </a:rPr>
              <a:t>Q3A à G et Q31A à G. Pour laquelle des activités suivantes l’employé a-t-il demandé une mesure d’adaptation? / Parmi les activités suivantes, pour lesquelles avez-vous demandé une mesure d’adaptation? (Inclut les demandes de mesures d’adaptation liées à un handicap seulement : superviseurs n = 1 753; employés n = 3 247)</a:t>
            </a:r>
            <a:endParaRPr lang="fr-CA" sz="1100" dirty="0">
              <a:solidFill>
                <a:srgbClr val="4F2684"/>
              </a:solidFill>
              <a:latin typeface="Arial" panose="020B0604020202020204" pitchFamily="34" charset="0"/>
              <a:cs typeface="Arial" panose="020B0604020202020204" pitchFamily="34" charset="0"/>
            </a:endParaRPr>
          </a:p>
        </p:txBody>
      </p:sp>
      <p:sp>
        <p:nvSpPr>
          <p:cNvPr id="5" name="Slide Number Placeholder 2">
            <a:extLst>
              <a:ext uri="{FF2B5EF4-FFF2-40B4-BE49-F238E27FC236}">
                <a16:creationId xmlns:a16="http://schemas.microsoft.com/office/drawing/2014/main" id="{18242B58-8376-4257-9097-2C71D8471A40}"/>
              </a:ext>
            </a:extLst>
          </p:cNvPr>
          <p:cNvSpPr txBox="1"/>
          <p:nvPr>
            <p:custDataLst>
              <p:tags r:id="rId5"/>
            </p:custDataLst>
          </p:nvPr>
        </p:nvSpPr>
        <p:spPr>
          <a:xfrm>
            <a:off x="9349946" y="6470708"/>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1800" kern="1200">
                <a:solidFill>
                  <a:schemeClr val="bg1"/>
                </a:solidFill>
                <a:latin typeface="Cordia New" panose="020B0304020202020204" pitchFamily="34" charset="-34"/>
                <a:ea typeface="+mn-ea"/>
                <a:cs typeface="Cordia New" panose="020B0304020202020204" pitchFamily="34" charset="-34"/>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227929AD-272B-2940-8998-9A3EA3187C9C}" type="slidenum">
              <a:rPr lang="fr-CA" sz="1400" b="1" smtClean="0">
                <a:solidFill>
                  <a:schemeClr val="tx1"/>
                </a:solidFill>
                <a:latin typeface="Arial" panose="020B0604020202020204" pitchFamily="34" charset="0"/>
                <a:cs typeface="Arial" panose="020B0604020202020204" pitchFamily="34" charset="0"/>
              </a:rPr>
              <a:t>4</a:t>
            </a:fld>
            <a:endParaRPr lang="fr-CA" sz="1400" b="1"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067379066"/>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FF5F7D89-2D57-4897-82CC-F4888C562972}"/>
              </a:ext>
            </a:extLst>
          </p:cNvPr>
          <p:cNvSpPr txBox="1"/>
          <p:nvPr>
            <p:custDataLst>
              <p:tags r:id="rId1"/>
            </p:custDataLst>
          </p:nvPr>
        </p:nvSpPr>
        <p:spPr>
          <a:xfrm>
            <a:off x="1160781" y="-560342"/>
            <a:ext cx="10411697" cy="523220"/>
          </a:xfrm>
          <a:prstGeom prst="rect">
            <a:avLst/>
          </a:prstGeom>
          <a:noFill/>
        </p:spPr>
        <p:txBody>
          <a:bodyPr wrap="square" rtlCol="0">
            <a:spAutoFit/>
          </a:bodyPr>
          <a:lstStyle/>
          <a:p>
            <a:r>
              <a:rPr lang="fr-CA" sz="1400" dirty="0">
                <a:latin typeface="Arial" panose="020B0604020202020204" pitchFamily="34" charset="0"/>
                <a:cs typeface="Arial" panose="020B0604020202020204" pitchFamily="34" charset="0"/>
              </a:rPr>
              <a:t>Description de la diapositive : Une diapositive qui présente deux graphiques indiquant si les demandes ont nécessité un certificat médical ou une évaluation officielle </a:t>
            </a:r>
          </a:p>
        </p:txBody>
      </p:sp>
      <p:sp>
        <p:nvSpPr>
          <p:cNvPr id="2" name="Title 1"/>
          <p:cNvSpPr>
            <a:spLocks noGrp="1"/>
          </p:cNvSpPr>
          <p:nvPr>
            <p:ph type="title"/>
            <p:custDataLst>
              <p:tags r:id="rId2"/>
            </p:custDataLst>
          </p:nvPr>
        </p:nvSpPr>
        <p:spPr>
          <a:xfrm>
            <a:off x="409558" y="405716"/>
            <a:ext cx="11162919" cy="701731"/>
          </a:xfrm>
        </p:spPr>
        <p:txBody>
          <a:bodyPr/>
          <a:lstStyle/>
          <a:p>
            <a:r>
              <a:rPr lang="fr-CA" sz="2400" dirty="0">
                <a:latin typeface="Arial" panose="020B0604020202020204" pitchFamily="34" charset="0"/>
                <a:cs typeface="Arial" panose="020B0604020202020204" pitchFamily="34" charset="0"/>
              </a:rPr>
              <a:t>Plus de trois quarts des demandes nécessitent un certificat médical; environ un tiers nécessitent une évaluation officielle</a:t>
            </a:r>
          </a:p>
        </p:txBody>
      </p:sp>
      <p:graphicFrame>
        <p:nvGraphicFramePr>
          <p:cNvPr id="10" name="Picture Placeholder 5" descr="Figure 1 : Preuve médicale requise pour les demandes des employés.&#10;Description : Un graphique à barres présentant les résultats relatifs aux demandes des employés : &#10;Certificat médical requis : 77 %&#10;Évaluation officielle requise : 34 %.">
            <a:extLst>
              <a:ext uri="{FF2B5EF4-FFF2-40B4-BE49-F238E27FC236}">
                <a16:creationId xmlns:a16="http://schemas.microsoft.com/office/drawing/2014/main" id="{A2679791-929C-46FD-AC01-221281BFB47F}"/>
              </a:ext>
            </a:extLst>
          </p:cNvPr>
          <p:cNvGraphicFramePr/>
          <p:nvPr>
            <p:custDataLst>
              <p:tags r:id="rId3"/>
            </p:custDataLst>
            <p:extLst>
              <p:ext uri="{D42A27DB-BD31-4B8C-83A1-F6EECF244321}">
                <p14:modId xmlns:p14="http://schemas.microsoft.com/office/powerpoint/2010/main" val="3177110736"/>
              </p:ext>
            </p:extLst>
          </p:nvPr>
        </p:nvGraphicFramePr>
        <p:xfrm>
          <a:off x="1160781" y="1284986"/>
          <a:ext cx="6444343" cy="3132636"/>
        </p:xfrm>
        <a:graphic>
          <a:graphicData uri="http://schemas.openxmlformats.org/drawingml/2006/chart">
            <c:chart xmlns:c="http://schemas.openxmlformats.org/drawingml/2006/chart" xmlns:r="http://schemas.openxmlformats.org/officeDocument/2006/relationships" r:id="rId10"/>
          </a:graphicData>
        </a:graphic>
      </p:graphicFrame>
      <p:graphicFrame>
        <p:nvGraphicFramePr>
          <p:cNvPr id="9" name="Picture Placeholder 5" descr="Figure 1 : Preuve médicale requise pour les demandes des superviseurs.&#10;Description : Un graphique à barres présentant les résultats relatifs aux demandes des superviseurs : &#10;Certificat médical requis : 79 %&#10;Évaluation officielle requise : 41 %.">
            <a:extLst>
              <a:ext uri="{FF2B5EF4-FFF2-40B4-BE49-F238E27FC236}">
                <a16:creationId xmlns:a16="http://schemas.microsoft.com/office/drawing/2014/main" id="{E13A618A-CAA0-44AF-BDD9-013B4C2E7CBC}"/>
              </a:ext>
            </a:extLst>
          </p:cNvPr>
          <p:cNvGraphicFramePr/>
          <p:nvPr>
            <p:custDataLst>
              <p:tags r:id="rId4"/>
            </p:custDataLst>
            <p:extLst>
              <p:ext uri="{D42A27DB-BD31-4B8C-83A1-F6EECF244321}">
                <p14:modId xmlns:p14="http://schemas.microsoft.com/office/powerpoint/2010/main" val="2697810927"/>
              </p:ext>
            </p:extLst>
          </p:nvPr>
        </p:nvGraphicFramePr>
        <p:xfrm>
          <a:off x="5432825" y="1284986"/>
          <a:ext cx="6444343" cy="3169109"/>
        </p:xfrm>
        <a:graphic>
          <a:graphicData uri="http://schemas.openxmlformats.org/drawingml/2006/chart">
            <c:chart xmlns:c="http://schemas.openxmlformats.org/drawingml/2006/chart" xmlns:r="http://schemas.openxmlformats.org/officeDocument/2006/relationships" r:id="rId11"/>
          </a:graphicData>
        </a:graphic>
      </p:graphicFrame>
      <p:sp>
        <p:nvSpPr>
          <p:cNvPr id="3" name="TextBox 2">
            <a:extLst>
              <a:ext uri="{FF2B5EF4-FFF2-40B4-BE49-F238E27FC236}">
                <a16:creationId xmlns:a16="http://schemas.microsoft.com/office/drawing/2014/main" id="{7F0A97CA-1C55-4E1D-A86F-BFE7DA200C18}"/>
              </a:ext>
            </a:extLst>
          </p:cNvPr>
          <p:cNvSpPr txBox="1"/>
          <p:nvPr>
            <p:custDataLst>
              <p:tags r:id="rId5"/>
            </p:custDataLst>
          </p:nvPr>
        </p:nvSpPr>
        <p:spPr>
          <a:xfrm>
            <a:off x="716041" y="4547087"/>
            <a:ext cx="11475959" cy="915314"/>
          </a:xfrm>
          <a:prstGeom prst="rect">
            <a:avLst/>
          </a:prstGeom>
          <a:noFill/>
        </p:spPr>
        <p:txBody>
          <a:bodyPr wrap="square" rtlCol="0">
            <a:spAutoFit/>
          </a:bodyPr>
          <a:lstStyle/>
          <a:p>
            <a:r>
              <a:rPr lang="fr-CA" dirty="0">
                <a:solidFill>
                  <a:schemeClr val="accent1"/>
                </a:solidFill>
                <a:latin typeface="Arial" panose="020B0604020202020204" pitchFamily="34" charset="0"/>
                <a:cs typeface="Arial" panose="020B0604020202020204" pitchFamily="34" charset="0"/>
              </a:rPr>
              <a:t>Les employés présentant un handicap </a:t>
            </a:r>
            <a:r>
              <a:rPr lang="fr-CA" b="1" dirty="0">
                <a:solidFill>
                  <a:schemeClr val="accent1"/>
                </a:solidFill>
                <a:latin typeface="Arial" panose="020B0604020202020204" pitchFamily="34" charset="0"/>
                <a:cs typeface="Arial" panose="020B0604020202020204" pitchFamily="34" charset="0"/>
              </a:rPr>
              <a:t>invisible</a:t>
            </a:r>
            <a:r>
              <a:rPr lang="fr-CA" dirty="0">
                <a:solidFill>
                  <a:schemeClr val="accent1"/>
                </a:solidFill>
                <a:latin typeface="Arial" panose="020B0604020202020204" pitchFamily="34" charset="0"/>
                <a:cs typeface="Arial" panose="020B0604020202020204" pitchFamily="34" charset="0"/>
              </a:rPr>
              <a:t> sont plus susceptibles d’avoir dû fournir une preuve :</a:t>
            </a:r>
          </a:p>
          <a:p>
            <a:pPr marL="742950" lvl="1" indent="-285750">
              <a:buFont typeface="Arial" panose="020B0604020202020204" pitchFamily="34" charset="0"/>
              <a:buChar char="•"/>
            </a:pPr>
            <a:r>
              <a:rPr lang="fr-CA" b="1" dirty="0">
                <a:solidFill>
                  <a:schemeClr val="accent1"/>
                </a:solidFill>
                <a:latin typeface="Arial" panose="020B0604020202020204" pitchFamily="34" charset="0"/>
                <a:cs typeface="Arial" panose="020B0604020202020204" pitchFamily="34" charset="0"/>
              </a:rPr>
              <a:t>87 % ont été tenus de se procurer un certificat médical </a:t>
            </a:r>
          </a:p>
          <a:p>
            <a:pPr marL="742950" lvl="1" indent="-285750">
              <a:buFont typeface="Arial" panose="020B0604020202020204" pitchFamily="34" charset="0"/>
              <a:buChar char="•"/>
            </a:pPr>
            <a:r>
              <a:rPr lang="fr-CA" b="1" dirty="0">
                <a:solidFill>
                  <a:schemeClr val="accent1"/>
                </a:solidFill>
                <a:latin typeface="Arial" panose="020B0604020202020204" pitchFamily="34" charset="0"/>
                <a:cs typeface="Arial" panose="020B0604020202020204" pitchFamily="34" charset="0"/>
              </a:rPr>
              <a:t>44 % ont dû subir une évaluation officielle</a:t>
            </a:r>
          </a:p>
        </p:txBody>
      </p:sp>
      <p:sp>
        <p:nvSpPr>
          <p:cNvPr id="8" name="Rectangle 7">
            <a:extLst>
              <a:ext uri="{FF2B5EF4-FFF2-40B4-BE49-F238E27FC236}">
                <a16:creationId xmlns:a16="http://schemas.microsoft.com/office/drawing/2014/main" id="{EA6A370A-E0B6-4E9E-AF43-F3D4F9863701}"/>
              </a:ext>
            </a:extLst>
          </p:cNvPr>
          <p:cNvSpPr/>
          <p:nvPr>
            <p:custDataLst>
              <p:tags r:id="rId6"/>
            </p:custDataLst>
          </p:nvPr>
        </p:nvSpPr>
        <p:spPr>
          <a:xfrm>
            <a:off x="533384" y="5707946"/>
            <a:ext cx="10763266" cy="762762"/>
          </a:xfrm>
          <a:prstGeom prst="rect">
            <a:avLst/>
          </a:prstGeom>
        </p:spPr>
        <p:txBody>
          <a:bodyPr wrap="square">
            <a:spAutoFit/>
          </a:bodyPr>
          <a:lstStyle/>
          <a:p>
            <a:r>
              <a:rPr lang="fr-CA" sz="1100" dirty="0">
                <a:solidFill>
                  <a:schemeClr val="accent1"/>
                </a:solidFill>
                <a:latin typeface="Arial" panose="020B0604020202020204" pitchFamily="34" charset="0"/>
                <a:cs typeface="Arial" panose="020B0604020202020204" pitchFamily="34" charset="0"/>
              </a:rPr>
              <a:t>Q14 et Q41. Votre employé était-il tenu / Avez-vous été tenu de fournir un certificat médical ou un autre élément de preuve à l’appui de sa / votre demande de mesures d’adaptation? (Inclut les demandes de mesures d’adaptation liées à un handicap seulement : superviseurs n = 1 753; employés n = 3 247)</a:t>
            </a:r>
          </a:p>
          <a:p>
            <a:r>
              <a:rPr lang="fr-CA" sz="1100" dirty="0">
                <a:solidFill>
                  <a:schemeClr val="accent1"/>
                </a:solidFill>
                <a:latin typeface="Arial" panose="020B0604020202020204" pitchFamily="34" charset="0"/>
                <a:cs typeface="Arial" panose="020B0604020202020204" pitchFamily="34" charset="0"/>
              </a:rPr>
              <a:t>Q17 et Q44. Votre employé a-t-il / Avez-vous dû subir une évaluation officielle par un médecin ou un spécialiste de Santé Canada ou de l’extérieur de la fonction publique? (Inclut les demandes de mesures d’adaptation liées à un handicap seulement : superviseurs n = 1 753; employés n = 3 247)</a:t>
            </a:r>
          </a:p>
        </p:txBody>
      </p:sp>
      <p:sp>
        <p:nvSpPr>
          <p:cNvPr id="6" name="Slide Number Placeholder 2">
            <a:extLst>
              <a:ext uri="{FF2B5EF4-FFF2-40B4-BE49-F238E27FC236}">
                <a16:creationId xmlns:a16="http://schemas.microsoft.com/office/drawing/2014/main" id="{8FB5CD3F-F872-4158-82F2-647011BBAE72}"/>
              </a:ext>
            </a:extLst>
          </p:cNvPr>
          <p:cNvSpPr txBox="1"/>
          <p:nvPr>
            <p:custDataLst>
              <p:tags r:id="rId7"/>
            </p:custDataLst>
          </p:nvPr>
        </p:nvSpPr>
        <p:spPr>
          <a:xfrm>
            <a:off x="9349946" y="6470708"/>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1800" kern="1200">
                <a:solidFill>
                  <a:schemeClr val="bg1"/>
                </a:solidFill>
                <a:latin typeface="Cordia New" panose="020B0304020202020204" pitchFamily="34" charset="-34"/>
                <a:ea typeface="+mn-ea"/>
                <a:cs typeface="Cordia New" panose="020B0304020202020204" pitchFamily="34" charset="-34"/>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227929AD-272B-2940-8998-9A3EA3187C9C}" type="slidenum">
              <a:rPr lang="fr-CA" sz="1400" b="1" smtClean="0">
                <a:solidFill>
                  <a:schemeClr val="tx1"/>
                </a:solidFill>
                <a:latin typeface="Arial" panose="020B0604020202020204" pitchFamily="34" charset="0"/>
                <a:cs typeface="Arial" panose="020B0604020202020204" pitchFamily="34" charset="0"/>
              </a:rPr>
              <a:t>5</a:t>
            </a:fld>
            <a:endParaRPr lang="fr-CA" sz="1400" b="1"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24683450"/>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bg>
      <p:bgPr>
        <a:blipFill>
          <a:blip r:embed="rId9"/>
          <a:tile tx="0" ty="0" sx="100000" sy="100000" flip="none" algn="tl"/>
        </a:blipFill>
        <a:effectLst/>
      </p:bgPr>
    </p:bg>
    <p:spTree>
      <p:nvGrpSpPr>
        <p:cNvPr id="1" name=""/>
        <p:cNvGrpSpPr/>
        <p:nvPr/>
      </p:nvGrpSpPr>
      <p:grpSpPr>
        <a:xfrm>
          <a:off x="0" y="0"/>
          <a:ext cx="0" cy="0"/>
          <a:chOff x="0" y="0"/>
          <a:chExt cx="0" cy="0"/>
        </a:xfrm>
      </p:grpSpPr>
      <p:sp>
        <p:nvSpPr>
          <p:cNvPr id="10" name="TextBox 9">
            <a:extLst>
              <a:ext uri="{FF2B5EF4-FFF2-40B4-BE49-F238E27FC236}">
                <a16:creationId xmlns:a16="http://schemas.microsoft.com/office/drawing/2014/main" id="{9ED4EAC9-17B2-454A-87D7-FF1F12C4487A}"/>
              </a:ext>
            </a:extLst>
          </p:cNvPr>
          <p:cNvSpPr txBox="1"/>
          <p:nvPr>
            <p:custDataLst>
              <p:tags r:id="rId1"/>
            </p:custDataLst>
          </p:nvPr>
        </p:nvSpPr>
        <p:spPr>
          <a:xfrm>
            <a:off x="294839" y="-523220"/>
            <a:ext cx="12220253" cy="523220"/>
          </a:xfrm>
          <a:prstGeom prst="rect">
            <a:avLst/>
          </a:prstGeom>
          <a:noFill/>
        </p:spPr>
        <p:txBody>
          <a:bodyPr wrap="square" rtlCol="0">
            <a:spAutoFit/>
          </a:bodyPr>
          <a:lstStyle/>
          <a:p>
            <a:r>
              <a:rPr lang="fr-CA" sz="1400" dirty="0">
                <a:latin typeface="Arial" panose="020B0604020202020204" pitchFamily="34" charset="0"/>
                <a:cs typeface="Arial" panose="020B0604020202020204" pitchFamily="34" charset="0"/>
              </a:rPr>
              <a:t>Description de la diapositive : Une diapositive qui présente deux graphiques montrant les délais avant l’évaluation officielle et la prise d’une décision quant à la demande d’adaptation</a:t>
            </a:r>
          </a:p>
        </p:txBody>
      </p:sp>
      <p:sp>
        <p:nvSpPr>
          <p:cNvPr id="2" name="Title 1"/>
          <p:cNvSpPr>
            <a:spLocks noGrp="1"/>
          </p:cNvSpPr>
          <p:nvPr>
            <p:ph type="title"/>
            <p:custDataLst>
              <p:tags r:id="rId2"/>
            </p:custDataLst>
          </p:nvPr>
        </p:nvSpPr>
        <p:spPr>
          <a:xfrm>
            <a:off x="393526" y="235881"/>
            <a:ext cx="11699620" cy="1034129"/>
          </a:xfrm>
        </p:spPr>
        <p:txBody>
          <a:bodyPr/>
          <a:lstStyle/>
          <a:p>
            <a:r>
              <a:rPr lang="fr-CA" sz="2400" dirty="0">
                <a:latin typeface="Arial" panose="020B0604020202020204" pitchFamily="34" charset="0"/>
                <a:cs typeface="Arial" panose="020B0604020202020204" pitchFamily="34" charset="0"/>
              </a:rPr>
              <a:t>Les délais d’attente avant l’évaluation officielle et la prise d’une décision quant à la demande de mesures d’adaptation peuvent être longs, même une fois fournis tous les renseignements requis</a:t>
            </a:r>
          </a:p>
        </p:txBody>
      </p:sp>
      <p:graphicFrame>
        <p:nvGraphicFramePr>
          <p:cNvPr id="5" name="Chart Placeholder 7" descr="Figure 3 : Délai avant l’évaluation officielle.&#10;Description : Un graphique à barres des délais d’attente avant une évaluation officielle&#10;Résultats relatifs aux employés :&#10;Moins de 2 semaines : 22 %&#10;De 2 semaines à moins de 2 mois : 45 %&#10;2 mois ou plus : 33 %&#10;Résultats relatifs aux superviseurs :&#10;Moins de 2 semaines : 19 %&#10;De 2 semaines à moins de 2 mois : 52 %&#10;2 mois ou plus : 29 %.">
            <a:extLst>
              <a:ext uri="{FF2B5EF4-FFF2-40B4-BE49-F238E27FC236}">
                <a16:creationId xmlns:a16="http://schemas.microsoft.com/office/drawing/2014/main" id="{6A8F89B8-32A5-4211-89DB-6D9D6B7351FC}"/>
              </a:ext>
            </a:extLst>
          </p:cNvPr>
          <p:cNvGraphicFramePr/>
          <p:nvPr>
            <p:custDataLst>
              <p:tags r:id="rId3"/>
            </p:custDataLst>
            <p:extLst>
              <p:ext uri="{D42A27DB-BD31-4B8C-83A1-F6EECF244321}">
                <p14:modId xmlns:p14="http://schemas.microsoft.com/office/powerpoint/2010/main" val="946347144"/>
              </p:ext>
            </p:extLst>
          </p:nvPr>
        </p:nvGraphicFramePr>
        <p:xfrm>
          <a:off x="0" y="1175411"/>
          <a:ext cx="7180448" cy="4220753"/>
        </p:xfrm>
        <a:graphic>
          <a:graphicData uri="http://schemas.openxmlformats.org/drawingml/2006/chart">
            <c:chart xmlns:c="http://schemas.openxmlformats.org/drawingml/2006/chart" xmlns:r="http://schemas.openxmlformats.org/officeDocument/2006/relationships" r:id="rId10"/>
          </a:graphicData>
        </a:graphic>
      </p:graphicFrame>
      <p:graphicFrame>
        <p:nvGraphicFramePr>
          <p:cNvPr id="11" name="Chart Placeholder 7" descr="Figure 4 : Délai avant la prise d’une décision quant à la demande d’adaptation.&#10;Description : Un graphique à barres des délais d’attente avant la prise d’une décision quant à la demande d’adaptation&#10;Résultats relatifs aux employés :&#10;Moins de 2 semaines : 34 %&#10;De 2 semaines à moins de 2 mois : 32 %&#10;2 mois ou plus : 34 %&#10;Résultats relatifs aux superviseurs :&#10;Moins de 2 semaines : 41 %&#10;De 2 semaines à moins de 2 mois : 40 %&#10;2 mois ou plus : 19 %.&#10;">
            <a:extLst>
              <a:ext uri="{FF2B5EF4-FFF2-40B4-BE49-F238E27FC236}">
                <a16:creationId xmlns:a16="http://schemas.microsoft.com/office/drawing/2014/main" id="{8B8DE13F-BE09-4A7C-BE7A-043172DB682A}"/>
              </a:ext>
            </a:extLst>
          </p:cNvPr>
          <p:cNvGraphicFramePr/>
          <p:nvPr>
            <p:custDataLst>
              <p:tags r:id="rId4"/>
            </p:custDataLst>
            <p:extLst>
              <p:ext uri="{D42A27DB-BD31-4B8C-83A1-F6EECF244321}">
                <p14:modId xmlns:p14="http://schemas.microsoft.com/office/powerpoint/2010/main" val="988813573"/>
              </p:ext>
            </p:extLst>
          </p:nvPr>
        </p:nvGraphicFramePr>
        <p:xfrm>
          <a:off x="5800792" y="1175411"/>
          <a:ext cx="7180448" cy="4220753"/>
        </p:xfrm>
        <a:graphic>
          <a:graphicData uri="http://schemas.openxmlformats.org/drawingml/2006/chart">
            <c:chart xmlns:c="http://schemas.openxmlformats.org/drawingml/2006/chart" xmlns:r="http://schemas.openxmlformats.org/officeDocument/2006/relationships" r:id="rId11"/>
          </a:graphicData>
        </a:graphic>
      </p:graphicFrame>
      <p:sp>
        <p:nvSpPr>
          <p:cNvPr id="8" name="Rectangle 7">
            <a:extLst>
              <a:ext uri="{FF2B5EF4-FFF2-40B4-BE49-F238E27FC236}">
                <a16:creationId xmlns:a16="http://schemas.microsoft.com/office/drawing/2014/main" id="{EA6A370A-E0B6-4E9E-AF43-F3D4F9863701}"/>
              </a:ext>
            </a:extLst>
          </p:cNvPr>
          <p:cNvSpPr/>
          <p:nvPr>
            <p:custDataLst>
              <p:tags r:id="rId5"/>
            </p:custDataLst>
          </p:nvPr>
        </p:nvSpPr>
        <p:spPr>
          <a:xfrm>
            <a:off x="393526" y="5396164"/>
            <a:ext cx="11265074" cy="930570"/>
          </a:xfrm>
          <a:prstGeom prst="rect">
            <a:avLst/>
          </a:prstGeom>
        </p:spPr>
        <p:txBody>
          <a:bodyPr wrap="square">
            <a:spAutoFit/>
          </a:bodyPr>
          <a:lstStyle/>
          <a:p>
            <a:r>
              <a:rPr lang="fr-CA" sz="1100" dirty="0">
                <a:solidFill>
                  <a:schemeClr val="accent1"/>
                </a:solidFill>
                <a:latin typeface="Arial" panose="020B0604020202020204" pitchFamily="34" charset="0"/>
                <a:cs typeface="Arial" panose="020B0604020202020204" pitchFamily="34" charset="0"/>
              </a:rPr>
              <a:t>Q20 et Q47. Pendant combien de temps votre employé et vous avez attendu avant qu’un médecin ou un spécialiste de Santé Canada ou de l’extérieur de la fonction publique fasse l’évaluation officielle? / Pendant combien de temps avez-vous attendu l’évaluation officielle? (Inclut les demandes de mesures d’adaptation liées à un handicap seulement : superviseurs n = 720; employés n = 1 103) </a:t>
            </a:r>
          </a:p>
          <a:p>
            <a:r>
              <a:rPr lang="fr-CA" sz="1100" dirty="0">
                <a:solidFill>
                  <a:schemeClr val="accent1"/>
                </a:solidFill>
                <a:latin typeface="Arial" panose="020B0604020202020204" pitchFamily="34" charset="0"/>
                <a:cs typeface="Arial" panose="020B0604020202020204" pitchFamily="34" charset="0"/>
              </a:rPr>
              <a:t>Q21 et Q48. Combien de temps a-t-il fallu avant d’obtenir une décision pour cette demande de mesures d’adaptation après que votre employé a / vous avez fourni tous les renseignements requis? (Inclut les demandes de mesures d’adaptation liées à un handicap seulement : superviseurs n = 1 753; employés n = 3 247) </a:t>
            </a:r>
          </a:p>
        </p:txBody>
      </p:sp>
      <p:sp>
        <p:nvSpPr>
          <p:cNvPr id="7" name="Slide Number Placeholder 2">
            <a:extLst>
              <a:ext uri="{FF2B5EF4-FFF2-40B4-BE49-F238E27FC236}">
                <a16:creationId xmlns:a16="http://schemas.microsoft.com/office/drawing/2014/main" id="{9BAD2577-B7DD-4444-8C25-6E14E24B54F0}"/>
              </a:ext>
            </a:extLst>
          </p:cNvPr>
          <p:cNvSpPr txBox="1"/>
          <p:nvPr>
            <p:custDataLst>
              <p:tags r:id="rId6"/>
            </p:custDataLst>
          </p:nvPr>
        </p:nvSpPr>
        <p:spPr>
          <a:xfrm>
            <a:off x="9349946" y="6470708"/>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1800" kern="1200">
                <a:solidFill>
                  <a:schemeClr val="bg1"/>
                </a:solidFill>
                <a:latin typeface="Cordia New" panose="020B0304020202020204" pitchFamily="34" charset="-34"/>
                <a:ea typeface="+mn-ea"/>
                <a:cs typeface="Cordia New" panose="020B0304020202020204" pitchFamily="34" charset="-34"/>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227929AD-272B-2940-8998-9A3EA3187C9C}" type="slidenum">
              <a:rPr lang="fr-CA" sz="1400" b="1" smtClean="0">
                <a:solidFill>
                  <a:schemeClr val="tx1"/>
                </a:solidFill>
                <a:latin typeface="Arial" panose="020B0604020202020204" pitchFamily="34" charset="0"/>
                <a:cs typeface="Arial" panose="020B0604020202020204" pitchFamily="34" charset="0"/>
              </a:rPr>
              <a:t>6</a:t>
            </a:fld>
            <a:endParaRPr lang="fr-CA" sz="1400" b="1"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09990962"/>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bg>
      <p:bgPr>
        <a:blipFill>
          <a:blip r:embed="rId8"/>
          <a:tile tx="0" ty="0" sx="100000" sy="100000" flip="none" algn="tl"/>
        </a:blipFill>
        <a:effectLst/>
      </p:bgPr>
    </p:bg>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DBFD1760-1ECD-45D6-9745-D7946B6476B9}"/>
              </a:ext>
            </a:extLst>
          </p:cNvPr>
          <p:cNvSpPr txBox="1"/>
          <p:nvPr>
            <p:custDataLst>
              <p:tags r:id="rId1"/>
            </p:custDataLst>
          </p:nvPr>
        </p:nvSpPr>
        <p:spPr>
          <a:xfrm>
            <a:off x="1475875" y="-401053"/>
            <a:ext cx="10411695" cy="307777"/>
          </a:xfrm>
          <a:prstGeom prst="rect">
            <a:avLst/>
          </a:prstGeom>
          <a:noFill/>
        </p:spPr>
        <p:txBody>
          <a:bodyPr wrap="square" rtlCol="0">
            <a:spAutoFit/>
          </a:bodyPr>
          <a:lstStyle/>
          <a:p>
            <a:r>
              <a:rPr lang="fr-CA" sz="1400" dirty="0">
                <a:latin typeface="Arial" panose="020B0604020202020204" pitchFamily="34" charset="0"/>
                <a:cs typeface="Arial" panose="020B0604020202020204" pitchFamily="34" charset="0"/>
              </a:rPr>
              <a:t>Description de la diapositive : Une diapositive qui présente un tableau résumant l’issue du processus d’adaptation</a:t>
            </a:r>
          </a:p>
        </p:txBody>
      </p:sp>
      <p:sp>
        <p:nvSpPr>
          <p:cNvPr id="2" name="Title 1"/>
          <p:cNvSpPr>
            <a:spLocks noGrp="1"/>
          </p:cNvSpPr>
          <p:nvPr>
            <p:ph type="title"/>
            <p:custDataLst>
              <p:tags r:id="rId2"/>
            </p:custDataLst>
          </p:nvPr>
        </p:nvSpPr>
        <p:spPr>
          <a:xfrm>
            <a:off x="409558" y="403462"/>
            <a:ext cx="11277617" cy="812530"/>
          </a:xfrm>
        </p:spPr>
        <p:txBody>
          <a:bodyPr/>
          <a:lstStyle/>
          <a:p>
            <a:r>
              <a:rPr lang="fr-CA" dirty="0">
                <a:latin typeface="Arial" panose="020B0604020202020204" pitchFamily="34" charset="0"/>
                <a:cs typeface="Arial" panose="020B0604020202020204" pitchFamily="34" charset="0"/>
              </a:rPr>
              <a:t>La mesure d’adaptation demandée par environ un tiers des employés n’est toujours pas pleinement mise en œuvre et fonctionnelle</a:t>
            </a:r>
            <a:endParaRPr lang="en-US" dirty="0">
              <a:latin typeface="Arial" panose="020B0604020202020204" pitchFamily="34" charset="0"/>
              <a:cs typeface="Arial" panose="020B0604020202020204" pitchFamily="34" charset="0"/>
            </a:endParaRPr>
          </a:p>
        </p:txBody>
      </p:sp>
      <p:graphicFrame>
        <p:nvGraphicFramePr>
          <p:cNvPr id="7" name="Table 2" descr="Tableau 2 : Issue ultime du processus d’adaptation.&#10;Description : Liste des résultats relatifs aux demandes des employés et des superviseurs.">
            <a:extLst>
              <a:ext uri="{FF2B5EF4-FFF2-40B4-BE49-F238E27FC236}">
                <a16:creationId xmlns:a16="http://schemas.microsoft.com/office/drawing/2014/main" id="{254BAC2C-3D91-4214-A27B-2911773D76E0}"/>
              </a:ext>
            </a:extLst>
          </p:cNvPr>
          <p:cNvGraphicFramePr>
            <a:graphicFrameLocks noGrp="1"/>
          </p:cNvGraphicFramePr>
          <p:nvPr>
            <p:custDataLst>
              <p:tags r:id="rId3"/>
            </p:custDataLst>
            <p:extLst>
              <p:ext uri="{D42A27DB-BD31-4B8C-83A1-F6EECF244321}">
                <p14:modId xmlns:p14="http://schemas.microsoft.com/office/powerpoint/2010/main" val="239435510"/>
              </p:ext>
            </p:extLst>
          </p:nvPr>
        </p:nvGraphicFramePr>
        <p:xfrm>
          <a:off x="409558" y="1512706"/>
          <a:ext cx="11668157" cy="4226192"/>
        </p:xfrm>
        <a:graphic>
          <a:graphicData uri="http://schemas.openxmlformats.org/drawingml/2006/table">
            <a:tbl>
              <a:tblPr firstRow="1" bandRow="1">
                <a:tableStyleId>{5C22544A-7EE6-4342-B048-85BDC9FD1C3A}</a:tableStyleId>
              </a:tblPr>
              <a:tblGrid>
                <a:gridCol w="8968500">
                  <a:extLst>
                    <a:ext uri="{9D8B030D-6E8A-4147-A177-3AD203B41FA5}">
                      <a16:colId xmlns:a16="http://schemas.microsoft.com/office/drawing/2014/main" val="4123964084"/>
                    </a:ext>
                  </a:extLst>
                </a:gridCol>
                <a:gridCol w="1219200">
                  <a:extLst>
                    <a:ext uri="{9D8B030D-6E8A-4147-A177-3AD203B41FA5}">
                      <a16:colId xmlns:a16="http://schemas.microsoft.com/office/drawing/2014/main" val="2013963918"/>
                    </a:ext>
                  </a:extLst>
                </a:gridCol>
                <a:gridCol w="1480457">
                  <a:extLst>
                    <a:ext uri="{9D8B030D-6E8A-4147-A177-3AD203B41FA5}">
                      <a16:colId xmlns:a16="http://schemas.microsoft.com/office/drawing/2014/main" val="4202011676"/>
                    </a:ext>
                  </a:extLst>
                </a:gridCol>
              </a:tblGrid>
              <a:tr h="446672">
                <a:tc>
                  <a:txBody>
                    <a:bodyPr/>
                    <a:lstStyle/>
                    <a:p>
                      <a:pPr algn="l"/>
                      <a:r>
                        <a:rPr lang="fr-CA" sz="1600" noProof="0" dirty="0">
                          <a:solidFill>
                            <a:schemeClr val="accent1"/>
                          </a:solidFill>
                          <a:latin typeface="Arial" panose="020B0604020202020204" pitchFamily="34" charset="0"/>
                          <a:cs typeface="Arial" panose="020B0604020202020204" pitchFamily="34" charset="0"/>
                        </a:rPr>
                        <a:t>Issue ultime du processus d’adaptation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ct val="0"/>
                        </a:spcBef>
                        <a:spcAft>
                          <a:spcPct val="0"/>
                        </a:spcAft>
                        <a:buClrTx/>
                        <a:buSzTx/>
                        <a:buFontTx/>
                        <a:buNone/>
                        <a:defRPr/>
                      </a:pPr>
                      <a:r>
                        <a:rPr lang="en-CA" sz="1600" b="1" dirty="0">
                          <a:solidFill>
                            <a:schemeClr val="accent1"/>
                          </a:solidFill>
                          <a:latin typeface="Arial" panose="020B0604020202020204" pitchFamily="34" charset="0"/>
                          <a:cs typeface="Arial" panose="020B0604020202020204" pitchFamily="34" charset="0"/>
                        </a:rPr>
                        <a:t>Employés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ct val="0"/>
                        </a:spcBef>
                        <a:spcAft>
                          <a:spcPct val="0"/>
                        </a:spcAft>
                        <a:buClrTx/>
                        <a:buSzTx/>
                        <a:buFontTx/>
                        <a:buNone/>
                        <a:defRPr/>
                      </a:pPr>
                      <a:r>
                        <a:rPr lang="en-CA" sz="1600" b="1" dirty="0">
                          <a:solidFill>
                            <a:schemeClr val="accent1"/>
                          </a:solidFill>
                          <a:latin typeface="Arial" panose="020B0604020202020204" pitchFamily="34" charset="0"/>
                          <a:cs typeface="Arial" panose="020B0604020202020204" pitchFamily="34" charset="0"/>
                        </a:rPr>
                        <a:t>Superviseurs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906643114"/>
                  </a:ext>
                </a:extLst>
              </a:tr>
              <a:tr h="335280">
                <a:tc>
                  <a:txBody>
                    <a:bodyPr/>
                    <a:lstStyle/>
                    <a:p>
                      <a:pPr marL="0" marR="0" lvl="0" indent="0" algn="l" defTabSz="914400" rtl="0" eaLnBrk="1" fontAlgn="auto" latinLnBrk="0" hangingPunct="1">
                        <a:lnSpc>
                          <a:spcPct val="100000"/>
                        </a:lnSpc>
                        <a:spcBef>
                          <a:spcPct val="0"/>
                        </a:spcBef>
                        <a:spcAft>
                          <a:spcPct val="0"/>
                        </a:spcAft>
                        <a:buClrTx/>
                        <a:buSzTx/>
                        <a:buFontTx/>
                        <a:buNone/>
                        <a:defRPr/>
                      </a:pPr>
                      <a:r>
                        <a:rPr lang="fr-CA" sz="1600" b="0" kern="1200" noProof="0" dirty="0">
                          <a:solidFill>
                            <a:schemeClr val="tx1"/>
                          </a:solidFill>
                          <a:latin typeface="Arial" panose="020B0604020202020204" pitchFamily="34" charset="0"/>
                          <a:ea typeface="+mn-ea"/>
                          <a:cs typeface="Arial" panose="020B0604020202020204" pitchFamily="34" charset="0"/>
                        </a:rPr>
                        <a:t>Les mesures d’adaptation approuvées sont en place et fonctionnent efficacement</a:t>
                      </a:r>
                      <a:endParaRPr lang="fr-CA" sz="1600" b="0" noProof="0" dirty="0">
                        <a:solidFill>
                          <a:schemeClr val="tx1"/>
                        </a:solidFill>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1600" b="0" dirty="0">
                          <a:solidFill>
                            <a:schemeClr val="tx1"/>
                          </a:solidFill>
                          <a:latin typeface="Arial" panose="020B0604020202020204" pitchFamily="34" charset="0"/>
                          <a:cs typeface="Arial" panose="020B0604020202020204" pitchFamily="34" charset="0"/>
                        </a:rPr>
                        <a:t>45 %</a:t>
                      </a:r>
                      <a:endParaRPr lang="en-CA" sz="1600" b="0" dirty="0">
                        <a:solidFill>
                          <a:schemeClr val="tx1"/>
                        </a:solidFill>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US" sz="1600" b="0" dirty="0">
                          <a:solidFill>
                            <a:schemeClr val="tx1"/>
                          </a:solidFill>
                          <a:latin typeface="Arial" panose="020B0604020202020204" pitchFamily="34" charset="0"/>
                          <a:cs typeface="Arial" panose="020B0604020202020204" pitchFamily="34" charset="0"/>
                        </a:rPr>
                        <a:t>62 %</a:t>
                      </a:r>
                      <a:endParaRPr lang="en-CA" sz="1600" b="0" dirty="0">
                        <a:solidFill>
                          <a:schemeClr val="tx1"/>
                        </a:solidFill>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904262245"/>
                  </a:ext>
                </a:extLst>
              </a:tr>
              <a:tr h="335280">
                <a:tc>
                  <a:txBody>
                    <a:bodyPr/>
                    <a:lstStyle/>
                    <a:p>
                      <a:pPr marL="0" marR="0">
                        <a:spcBef>
                          <a:spcPts val="0"/>
                        </a:spcBef>
                        <a:spcAft>
                          <a:spcPts val="510"/>
                        </a:spcAft>
                      </a:pPr>
                      <a:r>
                        <a:rPr lang="fr-CA" sz="1600" b="1" dirty="0">
                          <a:solidFill>
                            <a:schemeClr val="tx1"/>
                          </a:solidFill>
                          <a:latin typeface="Arial" panose="020B0604020202020204" pitchFamily="34" charset="0"/>
                          <a:ea typeface="+mn-ea"/>
                          <a:cs typeface="Arial" panose="020B0604020202020204" pitchFamily="34" charset="0"/>
                        </a:rPr>
                        <a:t>Net : </a:t>
                      </a:r>
                      <a:r>
                        <a:rPr lang="fr-CA" sz="1600" b="1" kern="1200" dirty="0">
                          <a:solidFill>
                            <a:schemeClr val="tx1"/>
                          </a:solidFill>
                          <a:latin typeface="Arial" panose="020B0604020202020204" pitchFamily="34" charset="0"/>
                          <a:ea typeface="+mn-ea"/>
                          <a:cs typeface="Arial" panose="020B0604020202020204" pitchFamily="34" charset="0"/>
                        </a:rPr>
                        <a:t>Demande de mesures d’adaptation entièrement mise en œuvre et fonctionnelle non obtenue</a:t>
                      </a:r>
                    </a:p>
                  </a:txBody>
                  <a:tcPr marL="68580" marR="360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defTabSz="914400" rtl="0" eaLnBrk="1" latinLnBrk="0" hangingPunct="1">
                        <a:spcBef>
                          <a:spcPct val="0"/>
                        </a:spcBef>
                        <a:spcAft>
                          <a:spcPts val="510"/>
                        </a:spcAft>
                      </a:pPr>
                      <a:r>
                        <a:rPr lang="en-US" sz="1600" b="1" kern="1200" dirty="0">
                          <a:solidFill>
                            <a:schemeClr val="tx1"/>
                          </a:solidFill>
                          <a:latin typeface="Arial" panose="020B0604020202020204" pitchFamily="34" charset="0"/>
                          <a:ea typeface="+mn-ea"/>
                          <a:cs typeface="Arial" panose="020B0604020202020204" pitchFamily="34" charset="0"/>
                        </a:rPr>
                        <a:t>34 %</a:t>
                      </a:r>
                      <a:endParaRPr lang="en-CA" sz="1600" b="1" kern="1200" dirty="0">
                        <a:solidFill>
                          <a:schemeClr val="tx1"/>
                        </a:solidFill>
                        <a:latin typeface="Arial" panose="020B0604020202020204" pitchFamily="34" charset="0"/>
                        <a:ea typeface="+mn-ea"/>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defTabSz="914400" rtl="0" eaLnBrk="1" latinLnBrk="0" hangingPunct="1">
                        <a:spcBef>
                          <a:spcPct val="0"/>
                        </a:spcBef>
                        <a:spcAft>
                          <a:spcPts val="510"/>
                        </a:spcAft>
                      </a:pPr>
                      <a:r>
                        <a:rPr lang="en-US" sz="1600" b="1" kern="1200" dirty="0">
                          <a:solidFill>
                            <a:schemeClr val="tx1"/>
                          </a:solidFill>
                          <a:latin typeface="Arial" panose="020B0604020202020204" pitchFamily="34" charset="0"/>
                          <a:ea typeface="+mn-ea"/>
                          <a:cs typeface="Arial" panose="020B0604020202020204" pitchFamily="34" charset="0"/>
                        </a:rPr>
                        <a:t>23 %</a:t>
                      </a:r>
                      <a:endParaRPr lang="en-CA" sz="1600" b="1" kern="1200" dirty="0">
                        <a:solidFill>
                          <a:schemeClr val="tx1"/>
                        </a:solidFill>
                        <a:latin typeface="Arial" panose="020B0604020202020204" pitchFamily="34" charset="0"/>
                        <a:ea typeface="+mn-ea"/>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384295089"/>
                  </a:ext>
                </a:extLst>
              </a:tr>
              <a:tr h="335280">
                <a:tc>
                  <a:txBody>
                    <a:bodyPr/>
                    <a:lstStyle/>
                    <a:p>
                      <a:pPr marL="180975" marR="0" indent="0">
                        <a:spcBef>
                          <a:spcPct val="0"/>
                        </a:spcBef>
                        <a:spcAft>
                          <a:spcPts val="510"/>
                        </a:spcAft>
                      </a:pPr>
                      <a:r>
                        <a:rPr lang="fr-CA" sz="1600" b="0" kern="1200" noProof="0" dirty="0">
                          <a:solidFill>
                            <a:schemeClr val="tx1"/>
                          </a:solidFill>
                          <a:latin typeface="Arial" panose="020B0604020202020204" pitchFamily="34" charset="0"/>
                          <a:ea typeface="+mn-ea"/>
                          <a:cs typeface="Arial" panose="020B0604020202020204" pitchFamily="34" charset="0"/>
                        </a:rPr>
                        <a:t>Les mesures d’adaptation approuvées sont en place, mais une ou plusieurs d’entre elles doivent être examinées ou modifiées</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defTabSz="914400" rtl="0" eaLnBrk="1" latinLnBrk="0" hangingPunct="1">
                        <a:spcBef>
                          <a:spcPct val="0"/>
                        </a:spcBef>
                        <a:spcAft>
                          <a:spcPts val="510"/>
                        </a:spcAft>
                      </a:pPr>
                      <a:r>
                        <a:rPr lang="en-CA" sz="1600" b="0" kern="1200" dirty="0">
                          <a:solidFill>
                            <a:schemeClr val="tx1"/>
                          </a:solidFill>
                          <a:latin typeface="Arial" panose="020B0604020202020204" pitchFamily="34" charset="0"/>
                          <a:ea typeface="+mn-ea"/>
                          <a:cs typeface="Arial" panose="020B0604020202020204" pitchFamily="34" charset="0"/>
                        </a:rPr>
                        <a:t>11 %</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defTabSz="914400" rtl="0" eaLnBrk="1" latinLnBrk="0" hangingPunct="1">
                        <a:spcBef>
                          <a:spcPct val="0"/>
                        </a:spcBef>
                        <a:spcAft>
                          <a:spcPts val="510"/>
                        </a:spcAft>
                      </a:pPr>
                      <a:r>
                        <a:rPr lang="en-US" sz="1600" b="0" kern="1200" dirty="0">
                          <a:solidFill>
                            <a:schemeClr val="tx1"/>
                          </a:solidFill>
                          <a:latin typeface="Arial" panose="020B0604020202020204" pitchFamily="34" charset="0"/>
                          <a:ea typeface="+mn-ea"/>
                          <a:cs typeface="Arial" panose="020B0604020202020204" pitchFamily="34" charset="0"/>
                        </a:rPr>
                        <a:t>9 %</a:t>
                      </a:r>
                      <a:endParaRPr lang="en-CA" sz="1600" b="0" kern="1200" dirty="0">
                        <a:solidFill>
                          <a:schemeClr val="tx1"/>
                        </a:solidFill>
                        <a:latin typeface="Arial" panose="020B0604020202020204" pitchFamily="34" charset="0"/>
                        <a:ea typeface="+mn-ea"/>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301073242"/>
                  </a:ext>
                </a:extLst>
              </a:tr>
              <a:tr h="335280">
                <a:tc>
                  <a:txBody>
                    <a:bodyPr/>
                    <a:lstStyle/>
                    <a:p>
                      <a:pPr marL="180975" marR="0" indent="0">
                        <a:spcBef>
                          <a:spcPct val="0"/>
                        </a:spcBef>
                        <a:spcAft>
                          <a:spcPts val="510"/>
                        </a:spcAft>
                      </a:pPr>
                      <a:r>
                        <a:rPr lang="fr-CA" sz="1600" b="0" kern="1200" noProof="0" dirty="0">
                          <a:solidFill>
                            <a:schemeClr val="tx1"/>
                          </a:solidFill>
                          <a:latin typeface="Arial" panose="020B0604020202020204" pitchFamily="34" charset="0"/>
                          <a:ea typeface="+mn-ea"/>
                          <a:cs typeface="Arial" panose="020B0604020202020204" pitchFamily="34" charset="0"/>
                        </a:rPr>
                        <a:t>Certaines mesures d’adaptation ont été approuvées et sont en place, tandis que d’autres n’ont pas été approuvées</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defTabSz="914400" rtl="0" eaLnBrk="1" latinLnBrk="0" hangingPunct="1">
                        <a:spcBef>
                          <a:spcPct val="0"/>
                        </a:spcBef>
                        <a:spcAft>
                          <a:spcPts val="510"/>
                        </a:spcAft>
                      </a:pPr>
                      <a:r>
                        <a:rPr lang="en-CA" sz="1600" b="0" kern="1200" dirty="0">
                          <a:solidFill>
                            <a:schemeClr val="tx1"/>
                          </a:solidFill>
                          <a:latin typeface="Arial" panose="020B0604020202020204" pitchFamily="34" charset="0"/>
                          <a:ea typeface="+mn-ea"/>
                          <a:cs typeface="Arial" panose="020B0604020202020204" pitchFamily="34" charset="0"/>
                        </a:rPr>
                        <a:t>7 %</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defTabSz="914400" rtl="0" eaLnBrk="1" latinLnBrk="0" hangingPunct="1">
                        <a:spcBef>
                          <a:spcPct val="0"/>
                        </a:spcBef>
                        <a:spcAft>
                          <a:spcPts val="510"/>
                        </a:spcAft>
                      </a:pPr>
                      <a:r>
                        <a:rPr lang="en-US" sz="1600" b="0" kern="1200" dirty="0">
                          <a:solidFill>
                            <a:schemeClr val="tx1"/>
                          </a:solidFill>
                          <a:latin typeface="Arial" panose="020B0604020202020204" pitchFamily="34" charset="0"/>
                          <a:ea typeface="+mn-ea"/>
                          <a:cs typeface="Arial" panose="020B0604020202020204" pitchFamily="34" charset="0"/>
                        </a:rPr>
                        <a:t>6 %</a:t>
                      </a:r>
                      <a:endParaRPr lang="en-CA" sz="1600" b="0" kern="1200" dirty="0">
                        <a:solidFill>
                          <a:schemeClr val="tx1"/>
                        </a:solidFill>
                        <a:latin typeface="Arial" panose="020B0604020202020204" pitchFamily="34" charset="0"/>
                        <a:ea typeface="+mn-ea"/>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488344153"/>
                  </a:ext>
                </a:extLst>
              </a:tr>
              <a:tr h="335280">
                <a:tc>
                  <a:txBody>
                    <a:bodyPr/>
                    <a:lstStyle/>
                    <a:p>
                      <a:pPr marL="180975" marR="0" indent="0">
                        <a:spcBef>
                          <a:spcPct val="0"/>
                        </a:spcBef>
                        <a:spcAft>
                          <a:spcPts val="510"/>
                        </a:spcAft>
                      </a:pPr>
                      <a:r>
                        <a:rPr lang="fr-CA" sz="1600" b="0" kern="1200" noProof="0" dirty="0">
                          <a:solidFill>
                            <a:schemeClr val="tx1"/>
                          </a:solidFill>
                          <a:latin typeface="Arial" panose="020B0604020202020204" pitchFamily="34" charset="0"/>
                          <a:ea typeface="+mn-ea"/>
                          <a:cs typeface="Arial" panose="020B0604020202020204" pitchFamily="34" charset="0"/>
                        </a:rPr>
                        <a:t>Certaines mesures d’adaptation ont été approuvées et sont en place, tandis que d’autres ont été approuvées, mais ne sont pas encore en place</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defTabSz="914400" rtl="0" eaLnBrk="1" latinLnBrk="0" hangingPunct="1">
                        <a:spcBef>
                          <a:spcPct val="0"/>
                        </a:spcBef>
                        <a:spcAft>
                          <a:spcPts val="510"/>
                        </a:spcAft>
                      </a:pPr>
                      <a:r>
                        <a:rPr lang="en-CA" sz="1600" b="0" kern="1200" dirty="0">
                          <a:solidFill>
                            <a:schemeClr val="tx1"/>
                          </a:solidFill>
                          <a:latin typeface="Arial" panose="020B0604020202020204" pitchFamily="34" charset="0"/>
                          <a:ea typeface="+mn-ea"/>
                          <a:cs typeface="Arial" panose="020B0604020202020204" pitchFamily="34" charset="0"/>
                        </a:rPr>
                        <a:t>6 %</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defTabSz="914400" rtl="0" eaLnBrk="1" latinLnBrk="0" hangingPunct="1">
                        <a:spcBef>
                          <a:spcPct val="0"/>
                        </a:spcBef>
                        <a:spcAft>
                          <a:spcPts val="510"/>
                        </a:spcAft>
                      </a:pPr>
                      <a:r>
                        <a:rPr lang="en-US" sz="1600" b="0" kern="1200" dirty="0">
                          <a:solidFill>
                            <a:schemeClr val="tx1"/>
                          </a:solidFill>
                          <a:latin typeface="Arial" panose="020B0604020202020204" pitchFamily="34" charset="0"/>
                          <a:ea typeface="+mn-ea"/>
                          <a:cs typeface="Arial" panose="020B0604020202020204" pitchFamily="34" charset="0"/>
                        </a:rPr>
                        <a:t>4 %</a:t>
                      </a:r>
                      <a:endParaRPr lang="en-CA" sz="1600" b="0" kern="1200" dirty="0">
                        <a:solidFill>
                          <a:schemeClr val="tx1"/>
                        </a:solidFill>
                        <a:latin typeface="Arial" panose="020B0604020202020204" pitchFamily="34" charset="0"/>
                        <a:ea typeface="+mn-ea"/>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744614065"/>
                  </a:ext>
                </a:extLst>
              </a:tr>
              <a:tr h="335280">
                <a:tc>
                  <a:txBody>
                    <a:bodyPr/>
                    <a:lstStyle/>
                    <a:p>
                      <a:pPr marL="180975" marR="0" indent="0" algn="l" defTabSz="914400" rtl="0" eaLnBrk="1" latinLnBrk="0" hangingPunct="1">
                        <a:spcBef>
                          <a:spcPct val="0"/>
                        </a:spcBef>
                        <a:spcAft>
                          <a:spcPts val="510"/>
                        </a:spcAft>
                      </a:pPr>
                      <a:r>
                        <a:rPr lang="fr-CA" sz="1600" b="0" kern="1200" noProof="0" dirty="0">
                          <a:solidFill>
                            <a:schemeClr val="tx1"/>
                          </a:solidFill>
                          <a:latin typeface="Arial" panose="020B0604020202020204" pitchFamily="34" charset="0"/>
                          <a:ea typeface="+mn-ea"/>
                          <a:cs typeface="Arial" panose="020B0604020202020204" pitchFamily="34" charset="0"/>
                        </a:rPr>
                        <a:t>Le processus est toujours en cours / en attente d’une décision</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defTabSz="914400" rtl="0" eaLnBrk="1" latinLnBrk="0" hangingPunct="1">
                        <a:spcBef>
                          <a:spcPct val="0"/>
                        </a:spcBef>
                        <a:spcAft>
                          <a:spcPts val="510"/>
                        </a:spcAft>
                      </a:pPr>
                      <a:r>
                        <a:rPr lang="en-CA" sz="1600" b="0" kern="1200" dirty="0">
                          <a:solidFill>
                            <a:schemeClr val="tx1"/>
                          </a:solidFill>
                          <a:latin typeface="Arial" panose="020B0604020202020204" pitchFamily="34" charset="0"/>
                          <a:ea typeface="+mn-ea"/>
                          <a:cs typeface="Arial" panose="020B0604020202020204" pitchFamily="34" charset="0"/>
                        </a:rPr>
                        <a:t>6 %</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defTabSz="914400" rtl="0" eaLnBrk="1" latinLnBrk="0" hangingPunct="1">
                        <a:spcBef>
                          <a:spcPct val="0"/>
                        </a:spcBef>
                        <a:spcAft>
                          <a:spcPts val="510"/>
                        </a:spcAft>
                      </a:pPr>
                      <a:r>
                        <a:rPr lang="en-US" sz="1600" b="0" kern="1200" dirty="0">
                          <a:solidFill>
                            <a:schemeClr val="tx1"/>
                          </a:solidFill>
                          <a:latin typeface="Arial" panose="020B0604020202020204" pitchFamily="34" charset="0"/>
                          <a:ea typeface="+mn-ea"/>
                          <a:cs typeface="Arial" panose="020B0604020202020204" pitchFamily="34" charset="0"/>
                        </a:rPr>
                        <a:t>1 %</a:t>
                      </a:r>
                      <a:endParaRPr lang="en-CA" sz="1600" b="0" kern="1200" dirty="0">
                        <a:solidFill>
                          <a:schemeClr val="tx1"/>
                        </a:solidFill>
                        <a:latin typeface="Arial" panose="020B0604020202020204" pitchFamily="34" charset="0"/>
                        <a:ea typeface="+mn-ea"/>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83288506"/>
                  </a:ext>
                </a:extLst>
              </a:tr>
              <a:tr h="335280">
                <a:tc>
                  <a:txBody>
                    <a:bodyPr/>
                    <a:lstStyle/>
                    <a:p>
                      <a:pPr marL="180975" marR="0" indent="0">
                        <a:spcBef>
                          <a:spcPct val="0"/>
                        </a:spcBef>
                        <a:spcAft>
                          <a:spcPts val="510"/>
                        </a:spcAft>
                      </a:pPr>
                      <a:r>
                        <a:rPr lang="fr-CA" sz="1600" b="0" kern="1200" noProof="0" dirty="0">
                          <a:solidFill>
                            <a:schemeClr val="tx1"/>
                          </a:solidFill>
                          <a:latin typeface="Arial" panose="020B0604020202020204" pitchFamily="34" charset="0"/>
                          <a:ea typeface="+mn-ea"/>
                          <a:cs typeface="Arial" panose="020B0604020202020204" pitchFamily="34" charset="0"/>
                        </a:rPr>
                        <a:t>Les mesures d’adaptation ont été approuvées, mais aucune n’a encore été mise en place</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defTabSz="914400" rtl="0" eaLnBrk="1" latinLnBrk="0" hangingPunct="1">
                        <a:spcBef>
                          <a:spcPct val="0"/>
                        </a:spcBef>
                        <a:spcAft>
                          <a:spcPts val="510"/>
                        </a:spcAft>
                      </a:pPr>
                      <a:r>
                        <a:rPr lang="en-CA" sz="1600" b="0" kern="1200" dirty="0">
                          <a:solidFill>
                            <a:schemeClr val="tx1"/>
                          </a:solidFill>
                          <a:latin typeface="Arial" panose="020B0604020202020204" pitchFamily="34" charset="0"/>
                          <a:ea typeface="+mn-ea"/>
                          <a:cs typeface="Arial" panose="020B0604020202020204" pitchFamily="34" charset="0"/>
                        </a:rPr>
                        <a:t>5 %</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defTabSz="914400" rtl="0" eaLnBrk="1" latinLnBrk="0" hangingPunct="1">
                        <a:spcBef>
                          <a:spcPct val="0"/>
                        </a:spcBef>
                        <a:spcAft>
                          <a:spcPts val="510"/>
                        </a:spcAft>
                      </a:pPr>
                      <a:r>
                        <a:rPr lang="en-US" sz="1600" b="0" kern="1200" dirty="0">
                          <a:solidFill>
                            <a:schemeClr val="tx1"/>
                          </a:solidFill>
                          <a:latin typeface="Arial" panose="020B0604020202020204" pitchFamily="34" charset="0"/>
                          <a:ea typeface="+mn-ea"/>
                          <a:cs typeface="Arial" panose="020B0604020202020204" pitchFamily="34" charset="0"/>
                        </a:rPr>
                        <a:t>3 %</a:t>
                      </a:r>
                      <a:endParaRPr lang="en-CA" sz="1600" b="0" kern="1200" dirty="0">
                        <a:solidFill>
                          <a:schemeClr val="tx1"/>
                        </a:solidFill>
                        <a:latin typeface="Arial" panose="020B0604020202020204" pitchFamily="34" charset="0"/>
                        <a:ea typeface="+mn-ea"/>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829798531"/>
                  </a:ext>
                </a:extLst>
              </a:tr>
              <a:tr h="335280">
                <a:tc>
                  <a:txBody>
                    <a:bodyPr/>
                    <a:lstStyle/>
                    <a:p>
                      <a:pPr marL="0" marR="0" algn="l" defTabSz="914400" rtl="0" eaLnBrk="1" latinLnBrk="0" hangingPunct="1">
                        <a:spcBef>
                          <a:spcPct val="0"/>
                        </a:spcBef>
                        <a:spcAft>
                          <a:spcPts val="510"/>
                        </a:spcAft>
                      </a:pPr>
                      <a:r>
                        <a:rPr lang="fr-CA" sz="1600" b="0" kern="1200" noProof="0" dirty="0">
                          <a:solidFill>
                            <a:schemeClr val="tx1"/>
                          </a:solidFill>
                          <a:latin typeface="Arial" panose="020B0604020202020204" pitchFamily="34" charset="0"/>
                          <a:ea typeface="+mn-ea"/>
                          <a:cs typeface="Arial" panose="020B0604020202020204" pitchFamily="34" charset="0"/>
                        </a:rPr>
                        <a:t>Les mesures d’adaptation n’ont pas été approuvées</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defTabSz="914400" rtl="0" eaLnBrk="1" latinLnBrk="0" hangingPunct="1">
                        <a:spcBef>
                          <a:spcPct val="0"/>
                        </a:spcBef>
                        <a:spcAft>
                          <a:spcPts val="510"/>
                        </a:spcAft>
                      </a:pPr>
                      <a:r>
                        <a:rPr lang="en-US" sz="1600" b="0" kern="1200" dirty="0">
                          <a:solidFill>
                            <a:schemeClr val="tx1"/>
                          </a:solidFill>
                          <a:latin typeface="Arial" panose="020B0604020202020204" pitchFamily="34" charset="0"/>
                          <a:ea typeface="+mn-ea"/>
                          <a:cs typeface="Arial" panose="020B0604020202020204" pitchFamily="34" charset="0"/>
                        </a:rPr>
                        <a:t>8 %</a:t>
                      </a:r>
                      <a:endParaRPr lang="en-CA" sz="1600" b="0" kern="1200" dirty="0">
                        <a:solidFill>
                          <a:schemeClr val="tx1"/>
                        </a:solidFill>
                        <a:latin typeface="Arial" panose="020B0604020202020204" pitchFamily="34" charset="0"/>
                        <a:ea typeface="+mn-ea"/>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defTabSz="914400" rtl="0" eaLnBrk="1" latinLnBrk="0" hangingPunct="1">
                        <a:spcBef>
                          <a:spcPct val="0"/>
                        </a:spcBef>
                        <a:spcAft>
                          <a:spcPts val="510"/>
                        </a:spcAft>
                      </a:pPr>
                      <a:r>
                        <a:rPr lang="en-US" sz="1600" b="0" kern="1200" dirty="0">
                          <a:solidFill>
                            <a:schemeClr val="tx1"/>
                          </a:solidFill>
                          <a:latin typeface="Arial" panose="020B0604020202020204" pitchFamily="34" charset="0"/>
                          <a:ea typeface="+mn-ea"/>
                          <a:cs typeface="Arial" panose="020B0604020202020204" pitchFamily="34" charset="0"/>
                        </a:rPr>
                        <a:t>2 %</a:t>
                      </a:r>
                      <a:endParaRPr lang="en-CA" sz="1600" b="0" kern="1200" dirty="0">
                        <a:solidFill>
                          <a:schemeClr val="tx1"/>
                        </a:solidFill>
                        <a:latin typeface="Arial" panose="020B0604020202020204" pitchFamily="34" charset="0"/>
                        <a:ea typeface="+mn-ea"/>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517741549"/>
                  </a:ext>
                </a:extLst>
              </a:tr>
              <a:tr h="335280">
                <a:tc>
                  <a:txBody>
                    <a:bodyPr/>
                    <a:lstStyle/>
                    <a:p>
                      <a:pPr marL="0" marR="0" indent="0">
                        <a:spcBef>
                          <a:spcPct val="0"/>
                        </a:spcBef>
                        <a:spcAft>
                          <a:spcPts val="510"/>
                        </a:spcAft>
                      </a:pPr>
                      <a:r>
                        <a:rPr lang="fr-CA" sz="1600" b="0" kern="1200" noProof="0" dirty="0">
                          <a:solidFill>
                            <a:schemeClr val="tx1"/>
                          </a:solidFill>
                          <a:latin typeface="Arial" panose="020B0604020202020204" pitchFamily="34" charset="0"/>
                          <a:ea typeface="+mn-ea"/>
                          <a:cs typeface="Arial" panose="020B0604020202020204" pitchFamily="34" charset="0"/>
                        </a:rPr>
                        <a:t>Les mesures d’adaptation approuvées sont en place, mais des obstacles à l’accessibilité continuent d’exister</a:t>
                      </a:r>
                      <a:endParaRPr lang="fr-CA" sz="1600" b="1" kern="1200" noProof="0" dirty="0">
                        <a:solidFill>
                          <a:srgbClr val="FF0000"/>
                        </a:solidFill>
                        <a:latin typeface="Arial" panose="020B0604020202020204" pitchFamily="34" charset="0"/>
                        <a:ea typeface="+mn-ea"/>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defTabSz="914400" rtl="0" eaLnBrk="1" latinLnBrk="0" hangingPunct="1">
                        <a:spcBef>
                          <a:spcPct val="0"/>
                        </a:spcBef>
                        <a:spcAft>
                          <a:spcPts val="510"/>
                        </a:spcAft>
                      </a:pPr>
                      <a:r>
                        <a:rPr lang="en-US" sz="1600" b="0" kern="1200" dirty="0">
                          <a:solidFill>
                            <a:schemeClr val="tx1"/>
                          </a:solidFill>
                          <a:latin typeface="Arial" panose="020B0604020202020204" pitchFamily="34" charset="0"/>
                          <a:ea typeface="+mn-ea"/>
                          <a:cs typeface="Arial" panose="020B0604020202020204" pitchFamily="34" charset="0"/>
                        </a:rPr>
                        <a:t>6 %</a:t>
                      </a:r>
                      <a:endParaRPr lang="en-CA" sz="1600" b="0" kern="1200" dirty="0">
                        <a:solidFill>
                          <a:schemeClr val="tx1"/>
                        </a:solidFill>
                        <a:latin typeface="Arial" panose="020B0604020202020204" pitchFamily="34" charset="0"/>
                        <a:ea typeface="+mn-ea"/>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defTabSz="914400" rtl="0" eaLnBrk="1" latinLnBrk="0" hangingPunct="1">
                        <a:spcBef>
                          <a:spcPct val="0"/>
                        </a:spcBef>
                        <a:spcAft>
                          <a:spcPts val="510"/>
                        </a:spcAft>
                      </a:pPr>
                      <a:r>
                        <a:rPr lang="en-US" sz="1600" b="0" kern="1200" dirty="0">
                          <a:solidFill>
                            <a:schemeClr val="tx1"/>
                          </a:solidFill>
                          <a:latin typeface="Arial" panose="020B0604020202020204" pitchFamily="34" charset="0"/>
                          <a:ea typeface="+mn-ea"/>
                          <a:cs typeface="Arial" panose="020B0604020202020204" pitchFamily="34" charset="0"/>
                        </a:rPr>
                        <a:t>3 %</a:t>
                      </a:r>
                      <a:endParaRPr lang="en-CA" sz="1600" b="0" kern="1200" dirty="0">
                        <a:solidFill>
                          <a:schemeClr val="tx1"/>
                        </a:solidFill>
                        <a:latin typeface="Arial" panose="020B0604020202020204" pitchFamily="34" charset="0"/>
                        <a:ea typeface="+mn-ea"/>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506018441"/>
                  </a:ext>
                </a:extLst>
              </a:tr>
            </a:tbl>
          </a:graphicData>
        </a:graphic>
      </p:graphicFrame>
      <p:sp>
        <p:nvSpPr>
          <p:cNvPr id="8" name="Rectangle 7">
            <a:extLst>
              <a:ext uri="{FF2B5EF4-FFF2-40B4-BE49-F238E27FC236}">
                <a16:creationId xmlns:a16="http://schemas.microsoft.com/office/drawing/2014/main" id="{EA6A370A-E0B6-4E9E-AF43-F3D4F9863701}"/>
              </a:ext>
            </a:extLst>
          </p:cNvPr>
          <p:cNvSpPr/>
          <p:nvPr>
            <p:custDataLst>
              <p:tags r:id="rId4"/>
            </p:custDataLst>
          </p:nvPr>
        </p:nvSpPr>
        <p:spPr>
          <a:xfrm>
            <a:off x="409558" y="5953491"/>
            <a:ext cx="11478012" cy="427147"/>
          </a:xfrm>
          <a:prstGeom prst="rect">
            <a:avLst/>
          </a:prstGeom>
        </p:spPr>
        <p:txBody>
          <a:bodyPr wrap="square">
            <a:spAutoFit/>
          </a:bodyPr>
          <a:lstStyle/>
          <a:p>
            <a:r>
              <a:rPr lang="fr-CA" sz="1100" dirty="0">
                <a:solidFill>
                  <a:schemeClr val="accent1"/>
                </a:solidFill>
                <a:latin typeface="Arial" panose="020B0604020202020204" pitchFamily="34" charset="0"/>
                <a:cs typeface="Arial" panose="020B0604020202020204" pitchFamily="34" charset="0"/>
              </a:rPr>
              <a:t>Q27 et Q55. Parmi les énoncés suivants, lequel décrit le mieux la situation actuelle de votre employé / votre situation actuelle? (Inclut les demandes de mesures d’adaptation liées à un handicap seulement : superviseurs n = 1 753; employés n = 3 247) </a:t>
            </a:r>
          </a:p>
        </p:txBody>
      </p:sp>
      <p:sp>
        <p:nvSpPr>
          <p:cNvPr id="6" name="Slide Number Placeholder 2">
            <a:extLst>
              <a:ext uri="{FF2B5EF4-FFF2-40B4-BE49-F238E27FC236}">
                <a16:creationId xmlns:a16="http://schemas.microsoft.com/office/drawing/2014/main" id="{B58410A1-8459-457B-A4BB-BDB4C188E227}"/>
              </a:ext>
            </a:extLst>
          </p:cNvPr>
          <p:cNvSpPr txBox="1"/>
          <p:nvPr>
            <p:custDataLst>
              <p:tags r:id="rId5"/>
            </p:custDataLst>
          </p:nvPr>
        </p:nvSpPr>
        <p:spPr>
          <a:xfrm>
            <a:off x="9349946" y="6470708"/>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1800" kern="1200">
                <a:solidFill>
                  <a:schemeClr val="bg1"/>
                </a:solidFill>
                <a:latin typeface="Cordia New" panose="020B0304020202020204" pitchFamily="34" charset="-34"/>
                <a:ea typeface="+mn-ea"/>
                <a:cs typeface="Cordia New" panose="020B0304020202020204" pitchFamily="34" charset="-34"/>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227929AD-272B-2940-8998-9A3EA3187C9C}" type="slidenum">
              <a:rPr lang="en-US" sz="1400" b="1" smtClean="0">
                <a:solidFill>
                  <a:schemeClr val="tx1"/>
                </a:solidFill>
                <a:latin typeface="Arial" panose="020B0604020202020204" pitchFamily="34" charset="0"/>
                <a:cs typeface="Arial" panose="020B0604020202020204" pitchFamily="34" charset="0"/>
              </a:rPr>
              <a:t>7</a:t>
            </a:fld>
            <a:endParaRPr lang="en-US" sz="1400" b="1"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226112617"/>
      </p:ext>
    </p:ext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C92FE564-952A-45CF-AAB6-D26DE9AC3E32}"/>
              </a:ext>
            </a:extLst>
          </p:cNvPr>
          <p:cNvSpPr txBox="1"/>
          <p:nvPr>
            <p:custDataLst>
              <p:tags r:id="rId1"/>
            </p:custDataLst>
          </p:nvPr>
        </p:nvSpPr>
        <p:spPr>
          <a:xfrm>
            <a:off x="0" y="-523220"/>
            <a:ext cx="12718053" cy="523220"/>
          </a:xfrm>
          <a:prstGeom prst="rect">
            <a:avLst/>
          </a:prstGeom>
          <a:noFill/>
        </p:spPr>
        <p:txBody>
          <a:bodyPr wrap="square" rtlCol="0">
            <a:spAutoFit/>
          </a:bodyPr>
          <a:lstStyle/>
          <a:p>
            <a:r>
              <a:rPr lang="fr-CA" sz="1400" dirty="0">
                <a:latin typeface="Arial" panose="020B0604020202020204" pitchFamily="34" charset="0"/>
                <a:cs typeface="Arial" panose="020B0604020202020204" pitchFamily="34" charset="0"/>
              </a:rPr>
              <a:t>Description de la diapositive : Une diapositive qui présente un graphique à colonnes montrant le nombre de demandes traitées par les superviseurs au cours des trois dernières années</a:t>
            </a:r>
          </a:p>
        </p:txBody>
      </p:sp>
      <p:sp>
        <p:nvSpPr>
          <p:cNvPr id="2" name="Title 1"/>
          <p:cNvSpPr>
            <a:spLocks noGrp="1"/>
          </p:cNvSpPr>
          <p:nvPr>
            <p:ph type="title"/>
            <p:custDataLst>
              <p:tags r:id="rId2"/>
            </p:custDataLst>
          </p:nvPr>
        </p:nvSpPr>
        <p:spPr>
          <a:xfrm>
            <a:off x="395573" y="532663"/>
            <a:ext cx="11683587" cy="424732"/>
          </a:xfrm>
        </p:spPr>
        <p:txBody>
          <a:bodyPr/>
          <a:lstStyle/>
          <a:p>
            <a:r>
              <a:rPr lang="fr-CA" dirty="0">
                <a:latin typeface="Arial" panose="020B0604020202020204" pitchFamily="34" charset="0"/>
                <a:cs typeface="Arial" panose="020B0604020202020204" pitchFamily="34" charset="0"/>
              </a:rPr>
              <a:t>En moyenne, deux tiers des superviseurs traitent moins d’une demande par an</a:t>
            </a:r>
          </a:p>
        </p:txBody>
      </p:sp>
      <p:graphicFrame>
        <p:nvGraphicFramePr>
          <p:cNvPr id="9" name="Chart Placeholder 11" descr="Figure 5 : Nombre de demandes traitées par les superviseurs au cours de 3 dernières années.&#10;Description : Un graphique à colonnes présentant les résultats&#10;Aucune demande : 22 %&#10;1 à 2 demandes : 41 %&#10;3 à 5 demandes : 25 %&#10;6 à 10 demandes : 6 %&#10;Plus de 10 demandes : 6 %.">
            <a:extLst>
              <a:ext uri="{FF2B5EF4-FFF2-40B4-BE49-F238E27FC236}">
                <a16:creationId xmlns:a16="http://schemas.microsoft.com/office/drawing/2014/main" id="{8EA09FA8-3DF1-45C6-97BD-E71DB0D5CA14}"/>
              </a:ext>
            </a:extLst>
          </p:cNvPr>
          <p:cNvGraphicFramePr>
            <a:graphicFrameLocks/>
          </p:cNvGraphicFramePr>
          <p:nvPr>
            <p:custDataLst>
              <p:tags r:id="rId3"/>
            </p:custDataLst>
            <p:extLst>
              <p:ext uri="{D42A27DB-BD31-4B8C-83A1-F6EECF244321}">
                <p14:modId xmlns:p14="http://schemas.microsoft.com/office/powerpoint/2010/main" val="3589401872"/>
              </p:ext>
            </p:extLst>
          </p:nvPr>
        </p:nvGraphicFramePr>
        <p:xfrm>
          <a:off x="992806" y="1877450"/>
          <a:ext cx="9553080" cy="2811429"/>
        </p:xfrm>
        <a:graphic>
          <a:graphicData uri="http://schemas.openxmlformats.org/drawingml/2006/chart">
            <c:chart xmlns:c="http://schemas.openxmlformats.org/drawingml/2006/chart" xmlns:r="http://schemas.openxmlformats.org/officeDocument/2006/relationships" r:id="rId8"/>
          </a:graphicData>
        </a:graphic>
      </p:graphicFrame>
      <p:sp>
        <p:nvSpPr>
          <p:cNvPr id="13" name="Rectangle 12">
            <a:extLst>
              <a:ext uri="{FF2B5EF4-FFF2-40B4-BE49-F238E27FC236}">
                <a16:creationId xmlns:a16="http://schemas.microsoft.com/office/drawing/2014/main" id="{0B4E4777-E6F1-435F-A155-0E767E6F8CA8}"/>
              </a:ext>
            </a:extLst>
          </p:cNvPr>
          <p:cNvSpPr/>
          <p:nvPr>
            <p:custDataLst>
              <p:tags r:id="rId4"/>
            </p:custDataLst>
          </p:nvPr>
        </p:nvSpPr>
        <p:spPr>
          <a:xfrm>
            <a:off x="480210" y="5608934"/>
            <a:ext cx="10578271" cy="594954"/>
          </a:xfrm>
          <a:prstGeom prst="rect">
            <a:avLst/>
          </a:prstGeom>
        </p:spPr>
        <p:txBody>
          <a:bodyPr wrap="square">
            <a:spAutoFit/>
          </a:bodyPr>
          <a:lstStyle/>
          <a:p>
            <a:r>
              <a:rPr lang="fr-CA" sz="1100" dirty="0">
                <a:solidFill>
                  <a:srgbClr val="4F2684"/>
                </a:solidFill>
                <a:latin typeface="Arial" panose="020B0604020202020204" pitchFamily="34" charset="0"/>
                <a:ea typeface="Calibri" panose="020F0502020204030204" pitchFamily="34" charset="0"/>
                <a:cs typeface="Arial" panose="020B0604020202020204" pitchFamily="34" charset="0"/>
              </a:rPr>
              <a:t>Q2. En tant que superviseur, combien de mesures d’adaptation du lieu de travail ou de plans d’adaptation ont été demandés pour vos employés au cours des trois dernières années? (Échantillon : Tous les répondants ayant affirmé agir à titre de superviseurs, n = 2 346) Les superviseurs ayant indiqué n’avoir reçu aucune demande ont été redirigés vers les questions destinées aux employés.</a:t>
            </a:r>
            <a:endParaRPr lang="fr-CA" sz="1100" dirty="0">
              <a:solidFill>
                <a:srgbClr val="4F2684"/>
              </a:solidFill>
              <a:latin typeface="Arial" panose="020B0604020202020204" pitchFamily="34" charset="0"/>
              <a:cs typeface="Arial" panose="020B0604020202020204" pitchFamily="34" charset="0"/>
            </a:endParaRPr>
          </a:p>
        </p:txBody>
      </p:sp>
      <p:sp>
        <p:nvSpPr>
          <p:cNvPr id="5" name="Slide Number Placeholder 2">
            <a:extLst>
              <a:ext uri="{FF2B5EF4-FFF2-40B4-BE49-F238E27FC236}">
                <a16:creationId xmlns:a16="http://schemas.microsoft.com/office/drawing/2014/main" id="{18242B58-8376-4257-9097-2C71D8471A40}"/>
              </a:ext>
            </a:extLst>
          </p:cNvPr>
          <p:cNvSpPr txBox="1"/>
          <p:nvPr>
            <p:custDataLst>
              <p:tags r:id="rId5"/>
            </p:custDataLst>
          </p:nvPr>
        </p:nvSpPr>
        <p:spPr>
          <a:xfrm>
            <a:off x="9349946" y="6470708"/>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1800" kern="1200">
                <a:solidFill>
                  <a:schemeClr val="bg1"/>
                </a:solidFill>
                <a:latin typeface="Cordia New" panose="020B0304020202020204" pitchFamily="34" charset="-34"/>
                <a:ea typeface="+mn-ea"/>
                <a:cs typeface="Cordia New" panose="020B0304020202020204" pitchFamily="34" charset="-34"/>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227929AD-272B-2940-8998-9A3EA3187C9C}" type="slidenum">
              <a:rPr lang="fr-CA" sz="1400" b="1" smtClean="0">
                <a:solidFill>
                  <a:schemeClr val="tx1"/>
                </a:solidFill>
                <a:latin typeface="Arial" panose="020B0604020202020204" pitchFamily="34" charset="0"/>
                <a:cs typeface="Arial" panose="020B0604020202020204" pitchFamily="34" charset="0"/>
              </a:rPr>
              <a:t>8</a:t>
            </a:fld>
            <a:endParaRPr lang="fr-CA" sz="1400" b="1"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255582984"/>
      </p:ext>
    </p:extLst>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095177F4-4A7A-4F97-8A3D-D4D66FBE446A}"/>
              </a:ext>
            </a:extLst>
          </p:cNvPr>
          <p:cNvSpPr txBox="1"/>
          <p:nvPr>
            <p:custDataLst>
              <p:tags r:id="rId1"/>
            </p:custDataLst>
          </p:nvPr>
        </p:nvSpPr>
        <p:spPr>
          <a:xfrm>
            <a:off x="97655" y="-487683"/>
            <a:ext cx="14564740" cy="523220"/>
          </a:xfrm>
          <a:prstGeom prst="rect">
            <a:avLst/>
          </a:prstGeom>
          <a:noFill/>
        </p:spPr>
        <p:txBody>
          <a:bodyPr wrap="square" rtlCol="0">
            <a:spAutoFit/>
          </a:bodyPr>
          <a:lstStyle/>
          <a:p>
            <a:r>
              <a:rPr lang="fr-CA" sz="1400" dirty="0">
                <a:latin typeface="Arial" panose="020B0604020202020204" pitchFamily="34" charset="0"/>
                <a:cs typeface="Arial" panose="020B0604020202020204" pitchFamily="34" charset="0"/>
              </a:rPr>
              <a:t>Description de la diapositive : Une diapositive qui présente deux graphiques montrant le premier point de contact des superviseurs et </a:t>
            </a:r>
          </a:p>
          <a:p>
            <a:r>
              <a:rPr lang="fr-CA" sz="1400" dirty="0">
                <a:latin typeface="Arial" panose="020B0604020202020204" pitchFamily="34" charset="0"/>
                <a:cs typeface="Arial" panose="020B0604020202020204" pitchFamily="34" charset="0"/>
              </a:rPr>
              <a:t>l’incidence des mesures d’adaptation antérieures chez les employés</a:t>
            </a:r>
          </a:p>
        </p:txBody>
      </p:sp>
      <p:sp>
        <p:nvSpPr>
          <p:cNvPr id="2" name="Title 1">
            <a:extLst>
              <a:ext uri="{FF2B5EF4-FFF2-40B4-BE49-F238E27FC236}">
                <a16:creationId xmlns:a16="http://schemas.microsoft.com/office/drawing/2014/main" id="{4E10C77D-1663-4D06-9C96-B9865EFA5F0D}"/>
              </a:ext>
            </a:extLst>
          </p:cNvPr>
          <p:cNvSpPr>
            <a:spLocks noGrp="1"/>
          </p:cNvSpPr>
          <p:nvPr>
            <p:ph type="title"/>
            <p:custDataLst>
              <p:tags r:id="rId2"/>
            </p:custDataLst>
          </p:nvPr>
        </p:nvSpPr>
        <p:spPr>
          <a:xfrm>
            <a:off x="409558" y="242929"/>
            <a:ext cx="11401441" cy="1034129"/>
          </a:xfrm>
        </p:spPr>
        <p:txBody>
          <a:bodyPr/>
          <a:lstStyle/>
          <a:p>
            <a:r>
              <a:rPr lang="fr-CA" sz="2400" dirty="0">
                <a:latin typeface="Arial" panose="020B0604020202020204" pitchFamily="34" charset="0"/>
                <a:cs typeface="Arial" panose="020B0604020202020204" pitchFamily="34" charset="0"/>
              </a:rPr>
              <a:t>Les superviseurs se tournent le plus souvent d’abord vers des conseillers en relations de travail, et le quart d’entre eux ignore si un employé a déjà bénéficié d’une mesure d’adaptation semblable dans le passé</a:t>
            </a:r>
          </a:p>
        </p:txBody>
      </p:sp>
      <p:graphicFrame>
        <p:nvGraphicFramePr>
          <p:cNvPr id="3" name="Picture Placeholder 5" descr="Figure 6 : Premier point de contact des superviseurs.&#10;Description : Un graphique à barres des résultats&#10;Conseiller en relations de travail : 38 %&#10;Conseiller en ressources humaines : 19 %&#10;Conseiller en santé et sécurité au travail : 11 %&#10;Gestion des installations : 9 %&#10;Conseiller en gestion des handicaps : 7 %&#10;Gestionnaire, directeur ou superviseur : 7 %&#10;Service des TI du ministère : 3 %.">
            <a:extLst>
              <a:ext uri="{FF2B5EF4-FFF2-40B4-BE49-F238E27FC236}">
                <a16:creationId xmlns:a16="http://schemas.microsoft.com/office/drawing/2014/main" id="{48367401-E391-40D6-A5ED-DFC7EA9CFA91}"/>
              </a:ext>
            </a:extLst>
          </p:cNvPr>
          <p:cNvGraphicFramePr/>
          <p:nvPr>
            <p:custDataLst>
              <p:tags r:id="rId3"/>
            </p:custDataLst>
            <p:extLst>
              <p:ext uri="{D42A27DB-BD31-4B8C-83A1-F6EECF244321}">
                <p14:modId xmlns:p14="http://schemas.microsoft.com/office/powerpoint/2010/main" val="2223597617"/>
              </p:ext>
            </p:extLst>
          </p:nvPr>
        </p:nvGraphicFramePr>
        <p:xfrm>
          <a:off x="273025" y="1522515"/>
          <a:ext cx="6606252" cy="3893996"/>
        </p:xfrm>
        <a:graphic>
          <a:graphicData uri="http://schemas.openxmlformats.org/drawingml/2006/chart">
            <c:chart xmlns:c="http://schemas.openxmlformats.org/drawingml/2006/chart" xmlns:r="http://schemas.openxmlformats.org/officeDocument/2006/relationships" r:id="rId9"/>
          </a:graphicData>
        </a:graphic>
      </p:graphicFrame>
      <p:graphicFrame>
        <p:nvGraphicFramePr>
          <p:cNvPr id="6" name="Chart 5" descr="Figure 7 : Si un employé a déjà bénéficié d’une mesure d’adaptation semblable auparavant.&#10;Description : Un graphique en forme de beigne présentant les résultats&#10;Oui : 28 %&#10;Non : 48 %&#10;Je ne sais pas : 24 %.&#10;">
            <a:extLst>
              <a:ext uri="{FF2B5EF4-FFF2-40B4-BE49-F238E27FC236}">
                <a16:creationId xmlns:a16="http://schemas.microsoft.com/office/drawing/2014/main" id="{4705577B-EE26-45DC-93D5-3BEA9ADC816C}"/>
              </a:ext>
            </a:extLst>
          </p:cNvPr>
          <p:cNvGraphicFramePr/>
          <p:nvPr>
            <p:custDataLst>
              <p:tags r:id="rId4"/>
            </p:custDataLst>
            <p:extLst>
              <p:ext uri="{D42A27DB-BD31-4B8C-83A1-F6EECF244321}">
                <p14:modId xmlns:p14="http://schemas.microsoft.com/office/powerpoint/2010/main" val="3698839874"/>
              </p:ext>
            </p:extLst>
          </p:nvPr>
        </p:nvGraphicFramePr>
        <p:xfrm>
          <a:off x="6879277" y="1451624"/>
          <a:ext cx="4840840" cy="4592360"/>
        </p:xfrm>
        <a:graphic>
          <a:graphicData uri="http://schemas.openxmlformats.org/drawingml/2006/chart">
            <c:chart xmlns:c="http://schemas.openxmlformats.org/drawingml/2006/chart" xmlns:r="http://schemas.openxmlformats.org/officeDocument/2006/relationships" r:id="rId10"/>
          </a:graphicData>
        </a:graphic>
      </p:graphicFrame>
      <p:sp>
        <p:nvSpPr>
          <p:cNvPr id="4" name="Rectangle 3">
            <a:extLst>
              <a:ext uri="{FF2B5EF4-FFF2-40B4-BE49-F238E27FC236}">
                <a16:creationId xmlns:a16="http://schemas.microsoft.com/office/drawing/2014/main" id="{3F2BFD19-AB7B-4D0A-911C-72D4B2910419}"/>
              </a:ext>
            </a:extLst>
          </p:cNvPr>
          <p:cNvSpPr/>
          <p:nvPr>
            <p:custDataLst>
              <p:tags r:id="rId5"/>
            </p:custDataLst>
          </p:nvPr>
        </p:nvSpPr>
        <p:spPr>
          <a:xfrm>
            <a:off x="561959" y="5733494"/>
            <a:ext cx="10646555" cy="762762"/>
          </a:xfrm>
          <a:prstGeom prst="rect">
            <a:avLst/>
          </a:prstGeom>
        </p:spPr>
        <p:txBody>
          <a:bodyPr wrap="square">
            <a:spAutoFit/>
          </a:bodyPr>
          <a:lstStyle/>
          <a:p>
            <a:r>
              <a:rPr lang="fr-CA" sz="1100" dirty="0">
                <a:solidFill>
                  <a:schemeClr val="accent1"/>
                </a:solidFill>
                <a:latin typeface="Arial" panose="020B0604020202020204" pitchFamily="34" charset="0"/>
                <a:cs typeface="Arial" panose="020B0604020202020204" pitchFamily="34" charset="0"/>
              </a:rPr>
              <a:t>Q12. Parmi les experts fonctionnels suivants, lequel a été votre premier point de contact pour traiter la demande de mesures d’adaptation de votre employé? (Inclut les demandes de mesures d’adaptation liées à un handicap seulement : superviseurs n = 1 753)</a:t>
            </a:r>
          </a:p>
          <a:p>
            <a:r>
              <a:rPr lang="fr-CA" sz="1100" dirty="0">
                <a:solidFill>
                  <a:schemeClr val="accent1"/>
                </a:solidFill>
                <a:latin typeface="Arial" panose="020B0604020202020204" pitchFamily="34" charset="0"/>
                <a:cs typeface="Arial" panose="020B0604020202020204" pitchFamily="34" charset="0"/>
              </a:rPr>
              <a:t>Q4. Votre employé avait-il une mesure d’adaptation semblable auparavant, par exemple au sein d’un autre ministère, dans un autre poste ou sous un autre superviseur dans son poste actuel? (Inclut les demandes de mesures d’adaptation liées à un handicap seulement : superviseurs n = 1 753)</a:t>
            </a:r>
          </a:p>
        </p:txBody>
      </p:sp>
      <p:sp>
        <p:nvSpPr>
          <p:cNvPr id="5" name="Slide Number Placeholder 2">
            <a:extLst>
              <a:ext uri="{FF2B5EF4-FFF2-40B4-BE49-F238E27FC236}">
                <a16:creationId xmlns:a16="http://schemas.microsoft.com/office/drawing/2014/main" id="{BED42746-AC5A-4974-A6EC-3259D8781CE7}"/>
              </a:ext>
            </a:extLst>
          </p:cNvPr>
          <p:cNvSpPr txBox="1"/>
          <p:nvPr>
            <p:custDataLst>
              <p:tags r:id="rId6"/>
            </p:custDataLst>
          </p:nvPr>
        </p:nvSpPr>
        <p:spPr>
          <a:xfrm>
            <a:off x="9349946" y="6470708"/>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1800" kern="1200">
                <a:solidFill>
                  <a:schemeClr val="bg1"/>
                </a:solidFill>
                <a:latin typeface="Cordia New" panose="020B0304020202020204" pitchFamily="34" charset="-34"/>
                <a:ea typeface="+mn-ea"/>
                <a:cs typeface="Cordia New" panose="020B0304020202020204" pitchFamily="34" charset="-34"/>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227929AD-272B-2940-8998-9A3EA3187C9C}" type="slidenum">
              <a:rPr lang="fr-CA" sz="1400" b="1" smtClean="0">
                <a:solidFill>
                  <a:schemeClr val="tx1"/>
                </a:solidFill>
                <a:latin typeface="Arial" panose="020B0604020202020204" pitchFamily="34" charset="0"/>
                <a:cs typeface="Arial" panose="020B0604020202020204" pitchFamily="34" charset="0"/>
              </a:rPr>
              <a:t>9</a:t>
            </a:fld>
            <a:endParaRPr lang="fr-CA" sz="1400" b="1"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3687010"/>
      </p:ext>
    </p:extLst>
  </p:cSld>
  <p:clrMapOvr>
    <a:masterClrMapping/>
  </p:clrMapOvr>
  <p:transition/>
</p:sld>
</file>

<file path=ppt/tags/tag1.xml><?xml version="1.0" encoding="utf-8"?>
<p:tagLst xmlns:a="http://schemas.openxmlformats.org/drawingml/2006/main" xmlns:r="http://schemas.openxmlformats.org/officeDocument/2006/relationships" xmlns:p="http://schemas.openxmlformats.org/presentationml/2006/main">
  <p:tag name="AS_NET" val="4.0.30319.42000"/>
  <p:tag name="AS_OS" val="Microsoft Windows NT 6.2.9200.0"/>
  <p:tag name="AS_RELEASE_DATE" val="2019.01.14"/>
  <p:tag name="AS_TITLE" val="Aspose.Slides for .NET 4.0 Client Profile"/>
  <p:tag name="AS_VERSION" val="19.1"/>
  <p:tag name="ENGAGE" val="{&quot;SavedSwatch&quot;:&quot;-16756366|-13593164|-13155766|-3334100|-3351552|Treasury Board&quot;,&quot;Id&quot;:&quot;5fc947fd3945334560189d3e&quot;,&quot;SmartGridHorizontal&quot;:0,&quot;LinkedExcelSources&quot;:{},&quot;LinkedProjectSources&quot;:{},&quot;FlowConfig&quot;:{&quot;Canvas&quot;:{&quot;Slide&quot;:-1,&quot;Width&quot;:0,&quot;Height&quot;:0},&quot;Timeline&quot;:{&quot;Actions&quot;:[]}},&quot;LinkedSlideMergeSources&quot;:{},&quot;LinkedSharePointSlideMergeSources&quot;:{}}"/>
</p:tagLst>
</file>

<file path=ppt/tags/tag10.xml><?xml version="1.0" encoding="utf-8"?>
<p:tagLst xmlns:a="http://schemas.openxmlformats.org/drawingml/2006/main" xmlns:r="http://schemas.openxmlformats.org/officeDocument/2006/relationships" xmlns:p="http://schemas.openxmlformats.org/presentationml/2006/main">
  <p:tag name="NUM" val="1"/>
</p:tagLst>
</file>

<file path=ppt/tags/tag100.xml><?xml version="1.0" encoding="utf-8"?>
<p:tagLst xmlns:a="http://schemas.openxmlformats.org/drawingml/2006/main" xmlns:r="http://schemas.openxmlformats.org/officeDocument/2006/relationships" xmlns:p="http://schemas.openxmlformats.org/presentationml/2006/main">
  <p:tag name="NUM" val="5"/>
</p:tagLst>
</file>

<file path=ppt/tags/tag101.xml><?xml version="1.0" encoding="utf-8"?>
<p:tagLst xmlns:a="http://schemas.openxmlformats.org/drawingml/2006/main" xmlns:r="http://schemas.openxmlformats.org/officeDocument/2006/relationships" xmlns:p="http://schemas.openxmlformats.org/presentationml/2006/main">
  <p:tag name="NUM" val="1"/>
</p:tagLst>
</file>

<file path=ppt/tags/tag102.xml><?xml version="1.0" encoding="utf-8"?>
<p:tagLst xmlns:a="http://schemas.openxmlformats.org/drawingml/2006/main" xmlns:r="http://schemas.openxmlformats.org/officeDocument/2006/relationships" xmlns:p="http://schemas.openxmlformats.org/presentationml/2006/main">
  <p:tag name="NUM" val="2"/>
</p:tagLst>
</file>

<file path=ppt/tags/tag103.xml><?xml version="1.0" encoding="utf-8"?>
<p:tagLst xmlns:a="http://schemas.openxmlformats.org/drawingml/2006/main" xmlns:r="http://schemas.openxmlformats.org/officeDocument/2006/relationships" xmlns:p="http://schemas.openxmlformats.org/presentationml/2006/main">
  <p:tag name="NUM" val="3"/>
</p:tagLst>
</file>

<file path=ppt/tags/tag104.xml><?xml version="1.0" encoding="utf-8"?>
<p:tagLst xmlns:a="http://schemas.openxmlformats.org/drawingml/2006/main" xmlns:r="http://schemas.openxmlformats.org/officeDocument/2006/relationships" xmlns:p="http://schemas.openxmlformats.org/presentationml/2006/main">
  <p:tag name="NUM" val="4"/>
</p:tagLst>
</file>

<file path=ppt/tags/tag105.xml><?xml version="1.0" encoding="utf-8"?>
<p:tagLst xmlns:a="http://schemas.openxmlformats.org/drawingml/2006/main" xmlns:r="http://schemas.openxmlformats.org/officeDocument/2006/relationships" xmlns:p="http://schemas.openxmlformats.org/presentationml/2006/main">
  <p:tag name="NUM" val="1"/>
</p:tagLst>
</file>

<file path=ppt/tags/tag106.xml><?xml version="1.0" encoding="utf-8"?>
<p:tagLst xmlns:a="http://schemas.openxmlformats.org/drawingml/2006/main" xmlns:r="http://schemas.openxmlformats.org/officeDocument/2006/relationships" xmlns:p="http://schemas.openxmlformats.org/presentationml/2006/main">
  <p:tag name="NUM" val="2"/>
</p:tagLst>
</file>

<file path=ppt/tags/tag107.xml><?xml version="1.0" encoding="utf-8"?>
<p:tagLst xmlns:a="http://schemas.openxmlformats.org/drawingml/2006/main" xmlns:r="http://schemas.openxmlformats.org/officeDocument/2006/relationships" xmlns:p="http://schemas.openxmlformats.org/presentationml/2006/main">
  <p:tag name="NUM" val="3"/>
</p:tagLst>
</file>

<file path=ppt/tags/tag108.xml><?xml version="1.0" encoding="utf-8"?>
<p:tagLst xmlns:a="http://schemas.openxmlformats.org/drawingml/2006/main" xmlns:r="http://schemas.openxmlformats.org/officeDocument/2006/relationships" xmlns:p="http://schemas.openxmlformats.org/presentationml/2006/main">
  <p:tag name="NUM" val="4"/>
</p:tagLst>
</file>

<file path=ppt/tags/tag109.xml><?xml version="1.0" encoding="utf-8"?>
<p:tagLst xmlns:a="http://schemas.openxmlformats.org/drawingml/2006/main" xmlns:r="http://schemas.openxmlformats.org/officeDocument/2006/relationships" xmlns:p="http://schemas.openxmlformats.org/presentationml/2006/main">
  <p:tag name="NUM" val="1"/>
</p:tagLst>
</file>

<file path=ppt/tags/tag11.xml><?xml version="1.0" encoding="utf-8"?>
<p:tagLst xmlns:a="http://schemas.openxmlformats.org/drawingml/2006/main" xmlns:r="http://schemas.openxmlformats.org/officeDocument/2006/relationships" xmlns:p="http://schemas.openxmlformats.org/presentationml/2006/main">
  <p:tag name="NUM" val="2"/>
</p:tagLst>
</file>

<file path=ppt/tags/tag110.xml><?xml version="1.0" encoding="utf-8"?>
<p:tagLst xmlns:a="http://schemas.openxmlformats.org/drawingml/2006/main" xmlns:r="http://schemas.openxmlformats.org/officeDocument/2006/relationships" xmlns:p="http://schemas.openxmlformats.org/presentationml/2006/main">
  <p:tag name="NUM" val="2"/>
</p:tagLst>
</file>

<file path=ppt/tags/tag111.xml><?xml version="1.0" encoding="utf-8"?>
<p:tagLst xmlns:a="http://schemas.openxmlformats.org/drawingml/2006/main" xmlns:r="http://schemas.openxmlformats.org/officeDocument/2006/relationships" xmlns:p="http://schemas.openxmlformats.org/presentationml/2006/main">
  <p:tag name="NUM" val="3"/>
</p:tagLst>
</file>

<file path=ppt/tags/tag112.xml><?xml version="1.0" encoding="utf-8"?>
<p:tagLst xmlns:a="http://schemas.openxmlformats.org/drawingml/2006/main" xmlns:r="http://schemas.openxmlformats.org/officeDocument/2006/relationships" xmlns:p="http://schemas.openxmlformats.org/presentationml/2006/main">
  <p:tag name="NUM" val="4"/>
</p:tagLst>
</file>

<file path=ppt/tags/tag113.xml><?xml version="1.0" encoding="utf-8"?>
<p:tagLst xmlns:a="http://schemas.openxmlformats.org/drawingml/2006/main" xmlns:r="http://schemas.openxmlformats.org/officeDocument/2006/relationships" xmlns:p="http://schemas.openxmlformats.org/presentationml/2006/main">
  <p:tag name="NUM" val="1"/>
</p:tagLst>
</file>

<file path=ppt/tags/tag12.xml><?xml version="1.0" encoding="utf-8"?>
<p:tagLst xmlns:a="http://schemas.openxmlformats.org/drawingml/2006/main" xmlns:r="http://schemas.openxmlformats.org/officeDocument/2006/relationships" xmlns:p="http://schemas.openxmlformats.org/presentationml/2006/main">
  <p:tag name="NUM" val="3"/>
</p:tagLst>
</file>

<file path=ppt/tags/tag13.xml><?xml version="1.0" encoding="utf-8"?>
<p:tagLst xmlns:a="http://schemas.openxmlformats.org/drawingml/2006/main" xmlns:r="http://schemas.openxmlformats.org/officeDocument/2006/relationships" xmlns:p="http://schemas.openxmlformats.org/presentationml/2006/main">
  <p:tag name="NUM" val="4"/>
</p:tagLst>
</file>

<file path=ppt/tags/tag14.xml><?xml version="1.0" encoding="utf-8"?>
<p:tagLst xmlns:a="http://schemas.openxmlformats.org/drawingml/2006/main" xmlns:r="http://schemas.openxmlformats.org/officeDocument/2006/relationships" xmlns:p="http://schemas.openxmlformats.org/presentationml/2006/main">
  <p:tag name="NUM" val="5"/>
</p:tagLst>
</file>

<file path=ppt/tags/tag15.xml><?xml version="1.0" encoding="utf-8"?>
<p:tagLst xmlns:a="http://schemas.openxmlformats.org/drawingml/2006/main" xmlns:r="http://schemas.openxmlformats.org/officeDocument/2006/relationships" xmlns:p="http://schemas.openxmlformats.org/presentationml/2006/main">
  <p:tag name="NUM" val="10"/>
</p:tagLst>
</file>

<file path=ppt/tags/tag16.xml><?xml version="1.0" encoding="utf-8"?>
<p:tagLst xmlns:a="http://schemas.openxmlformats.org/drawingml/2006/main" xmlns:r="http://schemas.openxmlformats.org/officeDocument/2006/relationships" xmlns:p="http://schemas.openxmlformats.org/presentationml/2006/main">
  <p:tag name="NUM" val="6"/>
</p:tagLst>
</file>

<file path=ppt/tags/tag17.xml><?xml version="1.0" encoding="utf-8"?>
<p:tagLst xmlns:a="http://schemas.openxmlformats.org/drawingml/2006/main" xmlns:r="http://schemas.openxmlformats.org/officeDocument/2006/relationships" xmlns:p="http://schemas.openxmlformats.org/presentationml/2006/main">
  <p:tag name="NUM" val="11"/>
</p:tagLst>
</file>

<file path=ppt/tags/tag18.xml><?xml version="1.0" encoding="utf-8"?>
<p:tagLst xmlns:a="http://schemas.openxmlformats.org/drawingml/2006/main" xmlns:r="http://schemas.openxmlformats.org/officeDocument/2006/relationships" xmlns:p="http://schemas.openxmlformats.org/presentationml/2006/main">
  <p:tag name="NUM" val="7"/>
</p:tagLst>
</file>

<file path=ppt/tags/tag19.xml><?xml version="1.0" encoding="utf-8"?>
<p:tagLst xmlns:a="http://schemas.openxmlformats.org/drawingml/2006/main" xmlns:r="http://schemas.openxmlformats.org/officeDocument/2006/relationships" xmlns:p="http://schemas.openxmlformats.org/presentationml/2006/main">
  <p:tag name="NUM" val="12"/>
</p:tagLst>
</file>

<file path=ppt/tags/tag2.xml><?xml version="1.0" encoding="utf-8"?>
<p:tagLst xmlns:a="http://schemas.openxmlformats.org/drawingml/2006/main" xmlns:r="http://schemas.openxmlformats.org/officeDocument/2006/relationships" xmlns:p="http://schemas.openxmlformats.org/presentationml/2006/main">
  <p:tag name="NUM" val="2"/>
</p:tagLst>
</file>

<file path=ppt/tags/tag20.xml><?xml version="1.0" encoding="utf-8"?>
<p:tagLst xmlns:a="http://schemas.openxmlformats.org/drawingml/2006/main" xmlns:r="http://schemas.openxmlformats.org/officeDocument/2006/relationships" xmlns:p="http://schemas.openxmlformats.org/presentationml/2006/main">
  <p:tag name="NUM" val="8"/>
</p:tagLst>
</file>

<file path=ppt/tags/tag21.xml><?xml version="1.0" encoding="utf-8"?>
<p:tagLst xmlns:a="http://schemas.openxmlformats.org/drawingml/2006/main" xmlns:r="http://schemas.openxmlformats.org/officeDocument/2006/relationships" xmlns:p="http://schemas.openxmlformats.org/presentationml/2006/main">
  <p:tag name="NUM" val="13"/>
</p:tagLst>
</file>

<file path=ppt/tags/tag22.xml><?xml version="1.0" encoding="utf-8"?>
<p:tagLst xmlns:a="http://schemas.openxmlformats.org/drawingml/2006/main" xmlns:r="http://schemas.openxmlformats.org/officeDocument/2006/relationships" xmlns:p="http://schemas.openxmlformats.org/presentationml/2006/main">
  <p:tag name="NUM" val="9"/>
</p:tagLst>
</file>

<file path=ppt/tags/tag23.xml><?xml version="1.0" encoding="utf-8"?>
<p:tagLst xmlns:a="http://schemas.openxmlformats.org/drawingml/2006/main" xmlns:r="http://schemas.openxmlformats.org/officeDocument/2006/relationships" xmlns:p="http://schemas.openxmlformats.org/presentationml/2006/main">
  <p:tag name="NUM" val="14"/>
</p:tagLst>
</file>

<file path=ppt/tags/tag24.xml><?xml version="1.0" encoding="utf-8"?>
<p:tagLst xmlns:a="http://schemas.openxmlformats.org/drawingml/2006/main" xmlns:r="http://schemas.openxmlformats.org/officeDocument/2006/relationships" xmlns:p="http://schemas.openxmlformats.org/presentationml/2006/main">
  <p:tag name="NUM" val="15"/>
</p:tagLst>
</file>

<file path=ppt/tags/tag25.xml><?xml version="1.0" encoding="utf-8"?>
<p:tagLst xmlns:a="http://schemas.openxmlformats.org/drawingml/2006/main" xmlns:r="http://schemas.openxmlformats.org/officeDocument/2006/relationships" xmlns:p="http://schemas.openxmlformats.org/presentationml/2006/main">
  <p:tag name="NUM" val="1"/>
</p:tagLst>
</file>

<file path=ppt/tags/tag26.xml><?xml version="1.0" encoding="utf-8"?>
<p:tagLst xmlns:a="http://schemas.openxmlformats.org/drawingml/2006/main" xmlns:r="http://schemas.openxmlformats.org/officeDocument/2006/relationships" xmlns:p="http://schemas.openxmlformats.org/presentationml/2006/main">
  <p:tag name="NUM" val="2"/>
</p:tagLst>
</file>

<file path=ppt/tags/tag27.xml><?xml version="1.0" encoding="utf-8"?>
<p:tagLst xmlns:a="http://schemas.openxmlformats.org/drawingml/2006/main" xmlns:r="http://schemas.openxmlformats.org/officeDocument/2006/relationships" xmlns:p="http://schemas.openxmlformats.org/presentationml/2006/main">
  <p:tag name="NUM" val="3"/>
</p:tagLst>
</file>

<file path=ppt/tags/tag28.xml><?xml version="1.0" encoding="utf-8"?>
<p:tagLst xmlns:a="http://schemas.openxmlformats.org/drawingml/2006/main" xmlns:r="http://schemas.openxmlformats.org/officeDocument/2006/relationships" xmlns:p="http://schemas.openxmlformats.org/presentationml/2006/main">
  <p:tag name="NUM" val="4"/>
</p:tagLst>
</file>

<file path=ppt/tags/tag29.xml><?xml version="1.0" encoding="utf-8"?>
<p:tagLst xmlns:a="http://schemas.openxmlformats.org/drawingml/2006/main" xmlns:r="http://schemas.openxmlformats.org/officeDocument/2006/relationships" xmlns:p="http://schemas.openxmlformats.org/presentationml/2006/main">
  <p:tag name="NUM" val="5"/>
</p:tagLst>
</file>

<file path=ppt/tags/tag3.xml><?xml version="1.0" encoding="utf-8"?>
<p:tagLst xmlns:a="http://schemas.openxmlformats.org/drawingml/2006/main" xmlns:r="http://schemas.openxmlformats.org/officeDocument/2006/relationships" xmlns:p="http://schemas.openxmlformats.org/presentationml/2006/main">
  <p:tag name="NUM" val="3"/>
</p:tagLst>
</file>

<file path=ppt/tags/tag30.xml><?xml version="1.0" encoding="utf-8"?>
<p:tagLst xmlns:a="http://schemas.openxmlformats.org/drawingml/2006/main" xmlns:r="http://schemas.openxmlformats.org/officeDocument/2006/relationships" xmlns:p="http://schemas.openxmlformats.org/presentationml/2006/main">
  <p:tag name="NUM" val="1"/>
</p:tagLst>
</file>

<file path=ppt/tags/tag31.xml><?xml version="1.0" encoding="utf-8"?>
<p:tagLst xmlns:a="http://schemas.openxmlformats.org/drawingml/2006/main" xmlns:r="http://schemas.openxmlformats.org/officeDocument/2006/relationships" xmlns:p="http://schemas.openxmlformats.org/presentationml/2006/main">
  <p:tag name="NUM" val="2"/>
</p:tagLst>
</file>

<file path=ppt/tags/tag32.xml><?xml version="1.0" encoding="utf-8"?>
<p:tagLst xmlns:a="http://schemas.openxmlformats.org/drawingml/2006/main" xmlns:r="http://schemas.openxmlformats.org/officeDocument/2006/relationships" xmlns:p="http://schemas.openxmlformats.org/presentationml/2006/main">
  <p:tag name="NUM" val="3"/>
</p:tagLst>
</file>

<file path=ppt/tags/tag33.xml><?xml version="1.0" encoding="utf-8"?>
<p:tagLst xmlns:a="http://schemas.openxmlformats.org/drawingml/2006/main" xmlns:r="http://schemas.openxmlformats.org/officeDocument/2006/relationships" xmlns:p="http://schemas.openxmlformats.org/presentationml/2006/main">
  <p:tag name="NUM" val="4"/>
</p:tagLst>
</file>

<file path=ppt/tags/tag34.xml><?xml version="1.0" encoding="utf-8"?>
<p:tagLst xmlns:a="http://schemas.openxmlformats.org/drawingml/2006/main" xmlns:r="http://schemas.openxmlformats.org/officeDocument/2006/relationships" xmlns:p="http://schemas.openxmlformats.org/presentationml/2006/main">
  <p:tag name="NUM" val="5"/>
</p:tagLst>
</file>

<file path=ppt/tags/tag35.xml><?xml version="1.0" encoding="utf-8"?>
<p:tagLst xmlns:a="http://schemas.openxmlformats.org/drawingml/2006/main" xmlns:r="http://schemas.openxmlformats.org/officeDocument/2006/relationships" xmlns:p="http://schemas.openxmlformats.org/presentationml/2006/main">
  <p:tag name="NUM" val="6"/>
</p:tagLst>
</file>

<file path=ppt/tags/tag36.xml><?xml version="1.0" encoding="utf-8"?>
<p:tagLst xmlns:a="http://schemas.openxmlformats.org/drawingml/2006/main" xmlns:r="http://schemas.openxmlformats.org/officeDocument/2006/relationships" xmlns:p="http://schemas.openxmlformats.org/presentationml/2006/main">
  <p:tag name="NUM" val="7"/>
</p:tagLst>
</file>

<file path=ppt/tags/tag37.xml><?xml version="1.0" encoding="utf-8"?>
<p:tagLst xmlns:a="http://schemas.openxmlformats.org/drawingml/2006/main" xmlns:r="http://schemas.openxmlformats.org/officeDocument/2006/relationships" xmlns:p="http://schemas.openxmlformats.org/presentationml/2006/main">
  <p:tag name="NUM" val="1"/>
</p:tagLst>
</file>

<file path=ppt/tags/tag38.xml><?xml version="1.0" encoding="utf-8"?>
<p:tagLst xmlns:a="http://schemas.openxmlformats.org/drawingml/2006/main" xmlns:r="http://schemas.openxmlformats.org/officeDocument/2006/relationships" xmlns:p="http://schemas.openxmlformats.org/presentationml/2006/main">
  <p:tag name="NUM" val="2"/>
</p:tagLst>
</file>

<file path=ppt/tags/tag39.xml><?xml version="1.0" encoding="utf-8"?>
<p:tagLst xmlns:a="http://schemas.openxmlformats.org/drawingml/2006/main" xmlns:r="http://schemas.openxmlformats.org/officeDocument/2006/relationships" xmlns:p="http://schemas.openxmlformats.org/presentationml/2006/main">
  <p:tag name="NUM" val="3"/>
</p:tagLst>
</file>

<file path=ppt/tags/tag4.xml><?xml version="1.0" encoding="utf-8"?>
<p:tagLst xmlns:a="http://schemas.openxmlformats.org/drawingml/2006/main" xmlns:r="http://schemas.openxmlformats.org/officeDocument/2006/relationships" xmlns:p="http://schemas.openxmlformats.org/presentationml/2006/main">
  <p:tag name="NUM" val="4"/>
</p:tagLst>
</file>

<file path=ppt/tags/tag40.xml><?xml version="1.0" encoding="utf-8"?>
<p:tagLst xmlns:a="http://schemas.openxmlformats.org/drawingml/2006/main" xmlns:r="http://schemas.openxmlformats.org/officeDocument/2006/relationships" xmlns:p="http://schemas.openxmlformats.org/presentationml/2006/main">
  <p:tag name="NUM" val="4"/>
</p:tagLst>
</file>

<file path=ppt/tags/tag41.xml><?xml version="1.0" encoding="utf-8"?>
<p:tagLst xmlns:a="http://schemas.openxmlformats.org/drawingml/2006/main" xmlns:r="http://schemas.openxmlformats.org/officeDocument/2006/relationships" xmlns:p="http://schemas.openxmlformats.org/presentationml/2006/main">
  <p:tag name="NUM" val="5"/>
</p:tagLst>
</file>

<file path=ppt/tags/tag42.xml><?xml version="1.0" encoding="utf-8"?>
<p:tagLst xmlns:a="http://schemas.openxmlformats.org/drawingml/2006/main" xmlns:r="http://schemas.openxmlformats.org/officeDocument/2006/relationships" xmlns:p="http://schemas.openxmlformats.org/presentationml/2006/main">
  <p:tag name="NUM" val="6"/>
</p:tagLst>
</file>

<file path=ppt/tags/tag43.xml><?xml version="1.0" encoding="utf-8"?>
<p:tagLst xmlns:a="http://schemas.openxmlformats.org/drawingml/2006/main" xmlns:r="http://schemas.openxmlformats.org/officeDocument/2006/relationships" xmlns:p="http://schemas.openxmlformats.org/presentationml/2006/main">
  <p:tag name="NUM" val="1"/>
</p:tagLst>
</file>

<file path=ppt/tags/tag44.xml><?xml version="1.0" encoding="utf-8"?>
<p:tagLst xmlns:a="http://schemas.openxmlformats.org/drawingml/2006/main" xmlns:r="http://schemas.openxmlformats.org/officeDocument/2006/relationships" xmlns:p="http://schemas.openxmlformats.org/presentationml/2006/main">
  <p:tag name="NUM" val="2"/>
</p:tagLst>
</file>

<file path=ppt/tags/tag45.xml><?xml version="1.0" encoding="utf-8"?>
<p:tagLst xmlns:a="http://schemas.openxmlformats.org/drawingml/2006/main" xmlns:r="http://schemas.openxmlformats.org/officeDocument/2006/relationships" xmlns:p="http://schemas.openxmlformats.org/presentationml/2006/main">
  <p:tag name="NUM" val="3"/>
</p:tagLst>
</file>

<file path=ppt/tags/tag46.xml><?xml version="1.0" encoding="utf-8"?>
<p:tagLst xmlns:a="http://schemas.openxmlformats.org/drawingml/2006/main" xmlns:r="http://schemas.openxmlformats.org/officeDocument/2006/relationships" xmlns:p="http://schemas.openxmlformats.org/presentationml/2006/main">
  <p:tag name="NUM" val="4"/>
</p:tagLst>
</file>

<file path=ppt/tags/tag47.xml><?xml version="1.0" encoding="utf-8"?>
<p:tagLst xmlns:a="http://schemas.openxmlformats.org/drawingml/2006/main" xmlns:r="http://schemas.openxmlformats.org/officeDocument/2006/relationships" xmlns:p="http://schemas.openxmlformats.org/presentationml/2006/main">
  <p:tag name="NUM" val="5"/>
</p:tagLst>
</file>

<file path=ppt/tags/tag48.xml><?xml version="1.0" encoding="utf-8"?>
<p:tagLst xmlns:a="http://schemas.openxmlformats.org/drawingml/2006/main" xmlns:r="http://schemas.openxmlformats.org/officeDocument/2006/relationships" xmlns:p="http://schemas.openxmlformats.org/presentationml/2006/main">
  <p:tag name="NUM" val="1"/>
</p:tagLst>
</file>

<file path=ppt/tags/tag49.xml><?xml version="1.0" encoding="utf-8"?>
<p:tagLst xmlns:a="http://schemas.openxmlformats.org/drawingml/2006/main" xmlns:r="http://schemas.openxmlformats.org/officeDocument/2006/relationships" xmlns:p="http://schemas.openxmlformats.org/presentationml/2006/main">
  <p:tag name="NUM" val="2"/>
</p:tagLst>
</file>

<file path=ppt/tags/tag5.xml><?xml version="1.0" encoding="utf-8"?>
<p:tagLst xmlns:a="http://schemas.openxmlformats.org/drawingml/2006/main" xmlns:r="http://schemas.openxmlformats.org/officeDocument/2006/relationships" xmlns:p="http://schemas.openxmlformats.org/presentationml/2006/main">
  <p:tag name="NUM" val="5"/>
</p:tagLst>
</file>

<file path=ppt/tags/tag50.xml><?xml version="1.0" encoding="utf-8"?>
<p:tagLst xmlns:a="http://schemas.openxmlformats.org/drawingml/2006/main" xmlns:r="http://schemas.openxmlformats.org/officeDocument/2006/relationships" xmlns:p="http://schemas.openxmlformats.org/presentationml/2006/main">
  <p:tag name="NUM" val="3"/>
</p:tagLst>
</file>

<file path=ppt/tags/tag51.xml><?xml version="1.0" encoding="utf-8"?>
<p:tagLst xmlns:a="http://schemas.openxmlformats.org/drawingml/2006/main" xmlns:r="http://schemas.openxmlformats.org/officeDocument/2006/relationships" xmlns:p="http://schemas.openxmlformats.org/presentationml/2006/main">
  <p:tag name="NUM" val="4"/>
</p:tagLst>
</file>

<file path=ppt/tags/tag52.xml><?xml version="1.0" encoding="utf-8"?>
<p:tagLst xmlns:a="http://schemas.openxmlformats.org/drawingml/2006/main" xmlns:r="http://schemas.openxmlformats.org/officeDocument/2006/relationships" xmlns:p="http://schemas.openxmlformats.org/presentationml/2006/main">
  <p:tag name="NUM" val="5"/>
</p:tagLst>
</file>

<file path=ppt/tags/tag53.xml><?xml version="1.0" encoding="utf-8"?>
<p:tagLst xmlns:a="http://schemas.openxmlformats.org/drawingml/2006/main" xmlns:r="http://schemas.openxmlformats.org/officeDocument/2006/relationships" xmlns:p="http://schemas.openxmlformats.org/presentationml/2006/main">
  <p:tag name="NUM" val="1"/>
</p:tagLst>
</file>

<file path=ppt/tags/tag54.xml><?xml version="1.0" encoding="utf-8"?>
<p:tagLst xmlns:a="http://schemas.openxmlformats.org/drawingml/2006/main" xmlns:r="http://schemas.openxmlformats.org/officeDocument/2006/relationships" xmlns:p="http://schemas.openxmlformats.org/presentationml/2006/main">
  <p:tag name="NUM" val="2"/>
</p:tagLst>
</file>

<file path=ppt/tags/tag55.xml><?xml version="1.0" encoding="utf-8"?>
<p:tagLst xmlns:a="http://schemas.openxmlformats.org/drawingml/2006/main" xmlns:r="http://schemas.openxmlformats.org/officeDocument/2006/relationships" xmlns:p="http://schemas.openxmlformats.org/presentationml/2006/main">
  <p:tag name="NUM" val="3"/>
</p:tagLst>
</file>

<file path=ppt/tags/tag56.xml><?xml version="1.0" encoding="utf-8"?>
<p:tagLst xmlns:a="http://schemas.openxmlformats.org/drawingml/2006/main" xmlns:r="http://schemas.openxmlformats.org/officeDocument/2006/relationships" xmlns:p="http://schemas.openxmlformats.org/presentationml/2006/main">
  <p:tag name="NUM" val="4"/>
</p:tagLst>
</file>

<file path=ppt/tags/tag57.xml><?xml version="1.0" encoding="utf-8"?>
<p:tagLst xmlns:a="http://schemas.openxmlformats.org/drawingml/2006/main" xmlns:r="http://schemas.openxmlformats.org/officeDocument/2006/relationships" xmlns:p="http://schemas.openxmlformats.org/presentationml/2006/main">
  <p:tag name="NUM" val="5"/>
</p:tagLst>
</file>

<file path=ppt/tags/tag58.xml><?xml version="1.0" encoding="utf-8"?>
<p:tagLst xmlns:a="http://schemas.openxmlformats.org/drawingml/2006/main" xmlns:r="http://schemas.openxmlformats.org/officeDocument/2006/relationships" xmlns:p="http://schemas.openxmlformats.org/presentationml/2006/main">
  <p:tag name="NUM" val="6"/>
</p:tagLst>
</file>

<file path=ppt/tags/tag59.xml><?xml version="1.0" encoding="utf-8"?>
<p:tagLst xmlns:a="http://schemas.openxmlformats.org/drawingml/2006/main" xmlns:r="http://schemas.openxmlformats.org/officeDocument/2006/relationships" xmlns:p="http://schemas.openxmlformats.org/presentationml/2006/main">
  <p:tag name="NUM" val="1"/>
</p:tagLst>
</file>

<file path=ppt/tags/tag6.xml><?xml version="1.0" encoding="utf-8"?>
<p:tagLst xmlns:a="http://schemas.openxmlformats.org/drawingml/2006/main" xmlns:r="http://schemas.openxmlformats.org/officeDocument/2006/relationships" xmlns:p="http://schemas.openxmlformats.org/presentationml/2006/main">
  <p:tag name="NUM" val="6"/>
</p:tagLst>
</file>

<file path=ppt/tags/tag60.xml><?xml version="1.0" encoding="utf-8"?>
<p:tagLst xmlns:a="http://schemas.openxmlformats.org/drawingml/2006/main" xmlns:r="http://schemas.openxmlformats.org/officeDocument/2006/relationships" xmlns:p="http://schemas.openxmlformats.org/presentationml/2006/main">
  <p:tag name="NUM" val="2"/>
</p:tagLst>
</file>

<file path=ppt/tags/tag61.xml><?xml version="1.0" encoding="utf-8"?>
<p:tagLst xmlns:a="http://schemas.openxmlformats.org/drawingml/2006/main" xmlns:r="http://schemas.openxmlformats.org/officeDocument/2006/relationships" xmlns:p="http://schemas.openxmlformats.org/presentationml/2006/main">
  <p:tag name="NUM" val="5"/>
</p:tagLst>
</file>

<file path=ppt/tags/tag62.xml><?xml version="1.0" encoding="utf-8"?>
<p:tagLst xmlns:a="http://schemas.openxmlformats.org/drawingml/2006/main" xmlns:r="http://schemas.openxmlformats.org/officeDocument/2006/relationships" xmlns:p="http://schemas.openxmlformats.org/presentationml/2006/main">
  <p:tag name="NUM" val="3"/>
</p:tagLst>
</file>

<file path=ppt/tags/tag63.xml><?xml version="1.0" encoding="utf-8"?>
<p:tagLst xmlns:a="http://schemas.openxmlformats.org/drawingml/2006/main" xmlns:r="http://schemas.openxmlformats.org/officeDocument/2006/relationships" xmlns:p="http://schemas.openxmlformats.org/presentationml/2006/main">
  <p:tag name="NUM" val="4"/>
</p:tagLst>
</file>

<file path=ppt/tags/tag64.xml><?xml version="1.0" encoding="utf-8"?>
<p:tagLst xmlns:a="http://schemas.openxmlformats.org/drawingml/2006/main" xmlns:r="http://schemas.openxmlformats.org/officeDocument/2006/relationships" xmlns:p="http://schemas.openxmlformats.org/presentationml/2006/main">
  <p:tag name="NUM" val="1"/>
</p:tagLst>
</file>

<file path=ppt/tags/tag65.xml><?xml version="1.0" encoding="utf-8"?>
<p:tagLst xmlns:a="http://schemas.openxmlformats.org/drawingml/2006/main" xmlns:r="http://schemas.openxmlformats.org/officeDocument/2006/relationships" xmlns:p="http://schemas.openxmlformats.org/presentationml/2006/main">
  <p:tag name="NUM" val="2"/>
</p:tagLst>
</file>

<file path=ppt/tags/tag66.xml><?xml version="1.0" encoding="utf-8"?>
<p:tagLst xmlns:a="http://schemas.openxmlformats.org/drawingml/2006/main" xmlns:r="http://schemas.openxmlformats.org/officeDocument/2006/relationships" xmlns:p="http://schemas.openxmlformats.org/presentationml/2006/main">
  <p:tag name="NUM" val="3"/>
</p:tagLst>
</file>

<file path=ppt/tags/tag67.xml><?xml version="1.0" encoding="utf-8"?>
<p:tagLst xmlns:a="http://schemas.openxmlformats.org/drawingml/2006/main" xmlns:r="http://schemas.openxmlformats.org/officeDocument/2006/relationships" xmlns:p="http://schemas.openxmlformats.org/presentationml/2006/main">
  <p:tag name="NUM" val="4"/>
</p:tagLst>
</file>

<file path=ppt/tags/tag68.xml><?xml version="1.0" encoding="utf-8"?>
<p:tagLst xmlns:a="http://schemas.openxmlformats.org/drawingml/2006/main" xmlns:r="http://schemas.openxmlformats.org/officeDocument/2006/relationships" xmlns:p="http://schemas.openxmlformats.org/presentationml/2006/main">
  <p:tag name="NUM" val="5"/>
</p:tagLst>
</file>

<file path=ppt/tags/tag69.xml><?xml version="1.0" encoding="utf-8"?>
<p:tagLst xmlns:a="http://schemas.openxmlformats.org/drawingml/2006/main" xmlns:r="http://schemas.openxmlformats.org/officeDocument/2006/relationships" xmlns:p="http://schemas.openxmlformats.org/presentationml/2006/main">
  <p:tag name="NUM" val="6"/>
</p:tagLst>
</file>

<file path=ppt/tags/tag7.xml><?xml version="1.0" encoding="utf-8"?>
<p:tagLst xmlns:a="http://schemas.openxmlformats.org/drawingml/2006/main" xmlns:r="http://schemas.openxmlformats.org/officeDocument/2006/relationships" xmlns:p="http://schemas.openxmlformats.org/presentationml/2006/main">
  <p:tag name="NUM" val="2"/>
</p:tagLst>
</file>

<file path=ppt/tags/tag70.xml><?xml version="1.0" encoding="utf-8"?>
<p:tagLst xmlns:a="http://schemas.openxmlformats.org/drawingml/2006/main" xmlns:r="http://schemas.openxmlformats.org/officeDocument/2006/relationships" xmlns:p="http://schemas.openxmlformats.org/presentationml/2006/main">
  <p:tag name="NUM" val="1"/>
</p:tagLst>
</file>

<file path=ppt/tags/tag71.xml><?xml version="1.0" encoding="utf-8"?>
<p:tagLst xmlns:a="http://schemas.openxmlformats.org/drawingml/2006/main" xmlns:r="http://schemas.openxmlformats.org/officeDocument/2006/relationships" xmlns:p="http://schemas.openxmlformats.org/presentationml/2006/main">
  <p:tag name="NUM" val="2"/>
</p:tagLst>
</file>

<file path=ppt/tags/tag72.xml><?xml version="1.0" encoding="utf-8"?>
<p:tagLst xmlns:a="http://schemas.openxmlformats.org/drawingml/2006/main" xmlns:r="http://schemas.openxmlformats.org/officeDocument/2006/relationships" xmlns:p="http://schemas.openxmlformats.org/presentationml/2006/main">
  <p:tag name="NUM" val="4"/>
</p:tagLst>
</file>

<file path=ppt/tags/tag73.xml><?xml version="1.0" encoding="utf-8"?>
<p:tagLst xmlns:a="http://schemas.openxmlformats.org/drawingml/2006/main" xmlns:r="http://schemas.openxmlformats.org/officeDocument/2006/relationships" xmlns:p="http://schemas.openxmlformats.org/presentationml/2006/main">
  <p:tag name="NUM" val="5"/>
</p:tagLst>
</file>

<file path=ppt/tags/tag74.xml><?xml version="1.0" encoding="utf-8"?>
<p:tagLst xmlns:a="http://schemas.openxmlformats.org/drawingml/2006/main" xmlns:r="http://schemas.openxmlformats.org/officeDocument/2006/relationships" xmlns:p="http://schemas.openxmlformats.org/presentationml/2006/main">
  <p:tag name="NUM" val="6"/>
</p:tagLst>
</file>

<file path=ppt/tags/tag75.xml><?xml version="1.0" encoding="utf-8"?>
<p:tagLst xmlns:a="http://schemas.openxmlformats.org/drawingml/2006/main" xmlns:r="http://schemas.openxmlformats.org/officeDocument/2006/relationships" xmlns:p="http://schemas.openxmlformats.org/presentationml/2006/main">
  <p:tag name="NUM" val="1"/>
</p:tagLst>
</file>

<file path=ppt/tags/tag76.xml><?xml version="1.0" encoding="utf-8"?>
<p:tagLst xmlns:a="http://schemas.openxmlformats.org/drawingml/2006/main" xmlns:r="http://schemas.openxmlformats.org/officeDocument/2006/relationships" xmlns:p="http://schemas.openxmlformats.org/presentationml/2006/main">
  <p:tag name="NUM" val="3"/>
</p:tagLst>
</file>

<file path=ppt/tags/tag77.xml><?xml version="1.0" encoding="utf-8"?>
<p:tagLst xmlns:a="http://schemas.openxmlformats.org/drawingml/2006/main" xmlns:r="http://schemas.openxmlformats.org/officeDocument/2006/relationships" xmlns:p="http://schemas.openxmlformats.org/presentationml/2006/main">
  <p:tag name="NUM" val="2"/>
</p:tagLst>
</file>

<file path=ppt/tags/tag78.xml><?xml version="1.0" encoding="utf-8"?>
<p:tagLst xmlns:a="http://schemas.openxmlformats.org/drawingml/2006/main" xmlns:r="http://schemas.openxmlformats.org/officeDocument/2006/relationships" xmlns:p="http://schemas.openxmlformats.org/presentationml/2006/main">
  <p:tag name="NUM" val="3"/>
</p:tagLst>
</file>

<file path=ppt/tags/tag79.xml><?xml version="1.0" encoding="utf-8"?>
<p:tagLst xmlns:a="http://schemas.openxmlformats.org/drawingml/2006/main" xmlns:r="http://schemas.openxmlformats.org/officeDocument/2006/relationships" xmlns:p="http://schemas.openxmlformats.org/presentationml/2006/main">
  <p:tag name="NUM" val="4"/>
</p:tagLst>
</file>

<file path=ppt/tags/tag8.xml><?xml version="1.0" encoding="utf-8"?>
<p:tagLst xmlns:a="http://schemas.openxmlformats.org/drawingml/2006/main" xmlns:r="http://schemas.openxmlformats.org/officeDocument/2006/relationships" xmlns:p="http://schemas.openxmlformats.org/presentationml/2006/main">
  <p:tag name="NUM" val="3"/>
</p:tagLst>
</file>

<file path=ppt/tags/tag80.xml><?xml version="1.0" encoding="utf-8"?>
<p:tagLst xmlns:a="http://schemas.openxmlformats.org/drawingml/2006/main" xmlns:r="http://schemas.openxmlformats.org/officeDocument/2006/relationships" xmlns:p="http://schemas.openxmlformats.org/presentationml/2006/main">
  <p:tag name="NUM" val="5"/>
</p:tagLst>
</file>

<file path=ppt/tags/tag81.xml><?xml version="1.0" encoding="utf-8"?>
<p:tagLst xmlns:a="http://schemas.openxmlformats.org/drawingml/2006/main" xmlns:r="http://schemas.openxmlformats.org/officeDocument/2006/relationships" xmlns:p="http://schemas.openxmlformats.org/presentationml/2006/main">
  <p:tag name="NUM" val="1"/>
</p:tagLst>
</file>

<file path=ppt/tags/tag82.xml><?xml version="1.0" encoding="utf-8"?>
<p:tagLst xmlns:a="http://schemas.openxmlformats.org/drawingml/2006/main" xmlns:r="http://schemas.openxmlformats.org/officeDocument/2006/relationships" xmlns:p="http://schemas.openxmlformats.org/presentationml/2006/main">
  <p:tag name="NUM" val="2"/>
</p:tagLst>
</file>

<file path=ppt/tags/tag83.xml><?xml version="1.0" encoding="utf-8"?>
<p:tagLst xmlns:a="http://schemas.openxmlformats.org/drawingml/2006/main" xmlns:r="http://schemas.openxmlformats.org/officeDocument/2006/relationships" xmlns:p="http://schemas.openxmlformats.org/presentationml/2006/main">
  <p:tag name="NUM" val="3"/>
</p:tagLst>
</file>

<file path=ppt/tags/tag84.xml><?xml version="1.0" encoding="utf-8"?>
<p:tagLst xmlns:a="http://schemas.openxmlformats.org/drawingml/2006/main" xmlns:r="http://schemas.openxmlformats.org/officeDocument/2006/relationships" xmlns:p="http://schemas.openxmlformats.org/presentationml/2006/main">
  <p:tag name="NUM" val="4"/>
</p:tagLst>
</file>

<file path=ppt/tags/tag85.xml><?xml version="1.0" encoding="utf-8"?>
<p:tagLst xmlns:a="http://schemas.openxmlformats.org/drawingml/2006/main" xmlns:r="http://schemas.openxmlformats.org/officeDocument/2006/relationships" xmlns:p="http://schemas.openxmlformats.org/presentationml/2006/main">
  <p:tag name="NUM" val="5"/>
</p:tagLst>
</file>

<file path=ppt/tags/tag86.xml><?xml version="1.0" encoding="utf-8"?>
<p:tagLst xmlns:a="http://schemas.openxmlformats.org/drawingml/2006/main" xmlns:r="http://schemas.openxmlformats.org/officeDocument/2006/relationships" xmlns:p="http://schemas.openxmlformats.org/presentationml/2006/main">
  <p:tag name="NUM" val="1"/>
</p:tagLst>
</file>

<file path=ppt/tags/tag87.xml><?xml version="1.0" encoding="utf-8"?>
<p:tagLst xmlns:a="http://schemas.openxmlformats.org/drawingml/2006/main" xmlns:r="http://schemas.openxmlformats.org/officeDocument/2006/relationships" xmlns:p="http://schemas.openxmlformats.org/presentationml/2006/main">
  <p:tag name="NUM" val="5"/>
</p:tagLst>
</file>

<file path=ppt/tags/tag88.xml><?xml version="1.0" encoding="utf-8"?>
<p:tagLst xmlns:a="http://schemas.openxmlformats.org/drawingml/2006/main" xmlns:r="http://schemas.openxmlformats.org/officeDocument/2006/relationships" xmlns:p="http://schemas.openxmlformats.org/presentationml/2006/main">
  <p:tag name="NUM" val="2"/>
</p:tagLst>
</file>

<file path=ppt/tags/tag89.xml><?xml version="1.0" encoding="utf-8"?>
<p:tagLst xmlns:a="http://schemas.openxmlformats.org/drawingml/2006/main" xmlns:r="http://schemas.openxmlformats.org/officeDocument/2006/relationships" xmlns:p="http://schemas.openxmlformats.org/presentationml/2006/main">
  <p:tag name="NUM" val="3"/>
</p:tagLst>
</file>

<file path=ppt/tags/tag9.xml><?xml version="1.0" encoding="utf-8"?>
<p:tagLst xmlns:a="http://schemas.openxmlformats.org/drawingml/2006/main" xmlns:r="http://schemas.openxmlformats.org/officeDocument/2006/relationships" xmlns:p="http://schemas.openxmlformats.org/presentationml/2006/main">
  <p:tag name="NUM" val="4"/>
</p:tagLst>
</file>

<file path=ppt/tags/tag90.xml><?xml version="1.0" encoding="utf-8"?>
<p:tagLst xmlns:a="http://schemas.openxmlformats.org/drawingml/2006/main" xmlns:r="http://schemas.openxmlformats.org/officeDocument/2006/relationships" xmlns:p="http://schemas.openxmlformats.org/presentationml/2006/main">
  <p:tag name="NUM" val="4"/>
</p:tagLst>
</file>

<file path=ppt/tags/tag91.xml><?xml version="1.0" encoding="utf-8"?>
<p:tagLst xmlns:a="http://schemas.openxmlformats.org/drawingml/2006/main" xmlns:r="http://schemas.openxmlformats.org/officeDocument/2006/relationships" xmlns:p="http://schemas.openxmlformats.org/presentationml/2006/main">
  <p:tag name="NUM" val="5"/>
</p:tagLst>
</file>

<file path=ppt/tags/tag92.xml><?xml version="1.0" encoding="utf-8"?>
<p:tagLst xmlns:a="http://schemas.openxmlformats.org/drawingml/2006/main" xmlns:r="http://schemas.openxmlformats.org/officeDocument/2006/relationships" xmlns:p="http://schemas.openxmlformats.org/presentationml/2006/main">
  <p:tag name="NUM" val="1"/>
</p:tagLst>
</file>

<file path=ppt/tags/tag93.xml><?xml version="1.0" encoding="utf-8"?>
<p:tagLst xmlns:a="http://schemas.openxmlformats.org/drawingml/2006/main" xmlns:r="http://schemas.openxmlformats.org/officeDocument/2006/relationships" xmlns:p="http://schemas.openxmlformats.org/presentationml/2006/main">
  <p:tag name="NUM" val="2"/>
</p:tagLst>
</file>

<file path=ppt/tags/tag94.xml><?xml version="1.0" encoding="utf-8"?>
<p:tagLst xmlns:a="http://schemas.openxmlformats.org/drawingml/2006/main" xmlns:r="http://schemas.openxmlformats.org/officeDocument/2006/relationships" xmlns:p="http://schemas.openxmlformats.org/presentationml/2006/main">
  <p:tag name="NUM" val="3"/>
</p:tagLst>
</file>

<file path=ppt/tags/tag95.xml><?xml version="1.0" encoding="utf-8"?>
<p:tagLst xmlns:a="http://schemas.openxmlformats.org/drawingml/2006/main" xmlns:r="http://schemas.openxmlformats.org/officeDocument/2006/relationships" xmlns:p="http://schemas.openxmlformats.org/presentationml/2006/main">
  <p:tag name="NUM" val="4"/>
</p:tagLst>
</file>

<file path=ppt/tags/tag96.xml><?xml version="1.0" encoding="utf-8"?>
<p:tagLst xmlns:a="http://schemas.openxmlformats.org/drawingml/2006/main" xmlns:r="http://schemas.openxmlformats.org/officeDocument/2006/relationships" xmlns:p="http://schemas.openxmlformats.org/presentationml/2006/main">
  <p:tag name="NUM" val="1"/>
</p:tagLst>
</file>

<file path=ppt/tags/tag97.xml><?xml version="1.0" encoding="utf-8"?>
<p:tagLst xmlns:a="http://schemas.openxmlformats.org/drawingml/2006/main" xmlns:r="http://schemas.openxmlformats.org/officeDocument/2006/relationships" xmlns:p="http://schemas.openxmlformats.org/presentationml/2006/main">
  <p:tag name="NUM" val="2"/>
</p:tagLst>
</file>

<file path=ppt/tags/tag98.xml><?xml version="1.0" encoding="utf-8"?>
<p:tagLst xmlns:a="http://schemas.openxmlformats.org/drawingml/2006/main" xmlns:r="http://schemas.openxmlformats.org/officeDocument/2006/relationships" xmlns:p="http://schemas.openxmlformats.org/presentationml/2006/main">
  <p:tag name="NUM" val="3"/>
</p:tagLst>
</file>

<file path=ppt/tags/tag99.xml><?xml version="1.0" encoding="utf-8"?>
<p:tagLst xmlns:a="http://schemas.openxmlformats.org/drawingml/2006/main" xmlns:r="http://schemas.openxmlformats.org/officeDocument/2006/relationships" xmlns:p="http://schemas.openxmlformats.org/presentationml/2006/main">
  <p:tag name="NUM" val="4"/>
</p:tagLst>
</file>

<file path=ppt/theme/theme1.xml><?xml version="1.0" encoding="utf-8"?>
<a:theme xmlns:a="http://schemas.openxmlformats.org/drawingml/2006/main" name="Office Theme">
  <a:themeElements>
    <a:clrScheme name="Custom 1">
      <a:dk1>
        <a:sysClr val="windowText" lastClr="000000"/>
      </a:dk1>
      <a:lt1>
        <a:sysClr val="window" lastClr="FFFFFF"/>
      </a:lt1>
      <a:dk2>
        <a:srgbClr val="44546A"/>
      </a:dk2>
      <a:lt2>
        <a:srgbClr val="E7E6E6"/>
      </a:lt2>
      <a:accent1>
        <a:srgbClr val="4F2684"/>
      </a:accent1>
      <a:accent2>
        <a:srgbClr val="F79B1A"/>
      </a:accent2>
      <a:accent3>
        <a:srgbClr val="00A5EC"/>
      </a:accent3>
      <a:accent4>
        <a:srgbClr val="E92729"/>
      </a:accent4>
      <a:accent5>
        <a:srgbClr val="A1BD31"/>
      </a:accent5>
      <a:accent6>
        <a:srgbClr val="7A7A7A"/>
      </a:accent6>
      <a:hlink>
        <a:srgbClr val="0563C1"/>
      </a:hlink>
      <a:folHlink>
        <a:srgbClr val="954F72"/>
      </a:folHlink>
    </a:clrScheme>
    <a:fontScheme name="Office">
      <a:majorFont>
        <a:latin typeface="Calibri Light" panose="020F0302020204030204"/>
        <a:ea typeface="Arial"/>
        <a:cs typeface="Arial"/>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Arial"/>
        <a:cs typeface="Arial"/>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Custom 1">
      <a:dk1>
        <a:sysClr val="windowText" lastClr="000000"/>
      </a:dk1>
      <a:lt1>
        <a:sysClr val="window" lastClr="FFFFFF"/>
      </a:lt1>
      <a:dk2>
        <a:srgbClr val="44546A"/>
      </a:dk2>
      <a:lt2>
        <a:srgbClr val="E7E6E6"/>
      </a:lt2>
      <a:accent1>
        <a:srgbClr val="4F2684"/>
      </a:accent1>
      <a:accent2>
        <a:srgbClr val="F79B1A"/>
      </a:accent2>
      <a:accent3>
        <a:srgbClr val="00A5EC"/>
      </a:accent3>
      <a:accent4>
        <a:srgbClr val="E92729"/>
      </a:accent4>
      <a:accent5>
        <a:srgbClr val="A1BD31"/>
      </a:accent5>
      <a:accent6>
        <a:srgbClr val="7A7A7A"/>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Arial"/>
        <a:cs typeface="Arial"/>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Arial"/>
        <a:cs typeface="Arial"/>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Environics Research 2">
    <a:dk1>
      <a:srgbClr val="3C007A"/>
    </a:dk1>
    <a:lt1>
      <a:sysClr val="window" lastClr="FFFFFF"/>
    </a:lt1>
    <a:dk2>
      <a:srgbClr val="4D4E50"/>
    </a:dk2>
    <a:lt2>
      <a:srgbClr val="777777"/>
    </a:lt2>
    <a:accent1>
      <a:srgbClr val="3C007A"/>
    </a:accent1>
    <a:accent2>
      <a:srgbClr val="9CBD2A"/>
    </a:accent2>
    <a:accent3>
      <a:srgbClr val="F59616"/>
    </a:accent3>
    <a:accent4>
      <a:srgbClr val="009FEA"/>
    </a:accent4>
    <a:accent5>
      <a:srgbClr val="F4C500"/>
    </a:accent5>
    <a:accent6>
      <a:srgbClr val="4D4E50"/>
    </a:accent6>
    <a:hlink>
      <a:srgbClr val="3C007A"/>
    </a:hlink>
    <a:folHlink>
      <a:srgbClr val="009FEA"/>
    </a:folHlink>
  </a:clrScheme>
  <a:fontScheme name="Office">
    <a:majorFont>
      <a:latin typeface="Calibri" panose="020F0502020204030204"/>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xml><?xml version="1.0" encoding="utf-8"?>
<a:themeOverride xmlns:a="http://schemas.openxmlformats.org/drawingml/2006/main">
  <a:clrScheme name="Environics Research 2">
    <a:dk1>
      <a:srgbClr val="3C007A"/>
    </a:dk1>
    <a:lt1>
      <a:sysClr val="window" lastClr="FFFFFF"/>
    </a:lt1>
    <a:dk2>
      <a:srgbClr val="4D4E50"/>
    </a:dk2>
    <a:lt2>
      <a:srgbClr val="777777"/>
    </a:lt2>
    <a:accent1>
      <a:srgbClr val="3C007A"/>
    </a:accent1>
    <a:accent2>
      <a:srgbClr val="9CBD2A"/>
    </a:accent2>
    <a:accent3>
      <a:srgbClr val="F59616"/>
    </a:accent3>
    <a:accent4>
      <a:srgbClr val="009FEA"/>
    </a:accent4>
    <a:accent5>
      <a:srgbClr val="F4C500"/>
    </a:accent5>
    <a:accent6>
      <a:srgbClr val="4D4E50"/>
    </a:accent6>
    <a:hlink>
      <a:srgbClr val="3C007A"/>
    </a:hlink>
    <a:folHlink>
      <a:srgbClr val="009FEA"/>
    </a:folHlink>
  </a:clrScheme>
  <a:fontScheme name="Office">
    <a:majorFont>
      <a:latin typeface="Calibri" panose="020F0502020204030204"/>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3.xml><?xml version="1.0" encoding="utf-8"?>
<a:themeOverride xmlns:a="http://schemas.openxmlformats.org/drawingml/2006/main">
  <a:clrScheme name="ERG-Core">
    <a:dk1>
      <a:srgbClr val="4E2683"/>
    </a:dk1>
    <a:lt1>
      <a:sysClr val="window" lastClr="FFFFFF"/>
    </a:lt1>
    <a:dk2>
      <a:srgbClr val="4D4E50"/>
    </a:dk2>
    <a:lt2>
      <a:srgbClr val="777777"/>
    </a:lt2>
    <a:accent1>
      <a:srgbClr val="4E2683"/>
    </a:accent1>
    <a:accent2>
      <a:srgbClr val="9CBD2A"/>
    </a:accent2>
    <a:accent3>
      <a:srgbClr val="F59616"/>
    </a:accent3>
    <a:accent4>
      <a:srgbClr val="009FEA"/>
    </a:accent4>
    <a:accent5>
      <a:srgbClr val="F4C500"/>
    </a:accent5>
    <a:accent6>
      <a:srgbClr val="4D4E50"/>
    </a:accent6>
    <a:hlink>
      <a:srgbClr val="4E2683"/>
    </a:hlink>
    <a:folHlink>
      <a:srgbClr val="009FEA"/>
    </a:folHlink>
  </a:clrScheme>
  <a:fontScheme name="Aspect">
    <a:majorFont>
      <a:latin typeface="Verdana"/>
      <a:ea typeface="Arial"/>
      <a:cs typeface="Arial"/>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Verdana"/>
      <a:ea typeface="Arial"/>
      <a:cs typeface="Arial"/>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4.xml><?xml version="1.0" encoding="utf-8"?>
<a:themeOverride xmlns:a="http://schemas.openxmlformats.org/drawingml/2006/main">
  <a:clrScheme name="ERG-Core">
    <a:dk1>
      <a:srgbClr val="4E2683"/>
    </a:dk1>
    <a:lt1>
      <a:sysClr val="window" lastClr="FFFFFF"/>
    </a:lt1>
    <a:dk2>
      <a:srgbClr val="4D4E50"/>
    </a:dk2>
    <a:lt2>
      <a:srgbClr val="777777"/>
    </a:lt2>
    <a:accent1>
      <a:srgbClr val="4E2683"/>
    </a:accent1>
    <a:accent2>
      <a:srgbClr val="9CBD2A"/>
    </a:accent2>
    <a:accent3>
      <a:srgbClr val="F59616"/>
    </a:accent3>
    <a:accent4>
      <a:srgbClr val="009FEA"/>
    </a:accent4>
    <a:accent5>
      <a:srgbClr val="F4C500"/>
    </a:accent5>
    <a:accent6>
      <a:srgbClr val="4D4E50"/>
    </a:accent6>
    <a:hlink>
      <a:srgbClr val="4E2683"/>
    </a:hlink>
    <a:folHlink>
      <a:srgbClr val="009FEA"/>
    </a:folHlink>
  </a:clrScheme>
  <a:fontScheme name="Aspect">
    <a:majorFont>
      <a:latin typeface="Verdana"/>
      <a:ea typeface="Arial"/>
      <a:cs typeface="Arial"/>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Verdana"/>
      <a:ea typeface="Arial"/>
      <a:cs typeface="Arial"/>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5.xml><?xml version="1.0" encoding="utf-8"?>
<a:themeOverride xmlns:a="http://schemas.openxmlformats.org/drawingml/2006/main">
  <a:clrScheme name="Environics Research 2">
    <a:dk1>
      <a:srgbClr val="3C007A"/>
    </a:dk1>
    <a:lt1>
      <a:sysClr val="window" lastClr="FFFFFF"/>
    </a:lt1>
    <a:dk2>
      <a:srgbClr val="4D4E50"/>
    </a:dk2>
    <a:lt2>
      <a:srgbClr val="777777"/>
    </a:lt2>
    <a:accent1>
      <a:srgbClr val="3C007A"/>
    </a:accent1>
    <a:accent2>
      <a:srgbClr val="9CBD2A"/>
    </a:accent2>
    <a:accent3>
      <a:srgbClr val="F59616"/>
    </a:accent3>
    <a:accent4>
      <a:srgbClr val="009FEA"/>
    </a:accent4>
    <a:accent5>
      <a:srgbClr val="F4C500"/>
    </a:accent5>
    <a:accent6>
      <a:srgbClr val="4D4E50"/>
    </a:accent6>
    <a:hlink>
      <a:srgbClr val="3C007A"/>
    </a:hlink>
    <a:folHlink>
      <a:srgbClr val="009FEA"/>
    </a:folHlink>
  </a:clrScheme>
  <a:fontScheme name="Office">
    <a:majorFont>
      <a:latin typeface="Calibri" panose="020F0502020204030204"/>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6.xml><?xml version="1.0" encoding="utf-8"?>
<a:themeOverride xmlns:a="http://schemas.openxmlformats.org/drawingml/2006/main">
  <a:clrScheme name="ERG-Core">
    <a:dk1>
      <a:srgbClr val="4E2683"/>
    </a:dk1>
    <a:lt1>
      <a:sysClr val="window" lastClr="FFFFFF"/>
    </a:lt1>
    <a:dk2>
      <a:srgbClr val="4D4E50"/>
    </a:dk2>
    <a:lt2>
      <a:srgbClr val="777777"/>
    </a:lt2>
    <a:accent1>
      <a:srgbClr val="4E2683"/>
    </a:accent1>
    <a:accent2>
      <a:srgbClr val="9CBD2A"/>
    </a:accent2>
    <a:accent3>
      <a:srgbClr val="F59616"/>
    </a:accent3>
    <a:accent4>
      <a:srgbClr val="009FEA"/>
    </a:accent4>
    <a:accent5>
      <a:srgbClr val="F4C500"/>
    </a:accent5>
    <a:accent6>
      <a:srgbClr val="4D4E50"/>
    </a:accent6>
    <a:hlink>
      <a:srgbClr val="4E2683"/>
    </a:hlink>
    <a:folHlink>
      <a:srgbClr val="009FEA"/>
    </a:folHlink>
  </a:clrScheme>
  <a:fontScheme name="Aspect">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7.xml><?xml version="1.0" encoding="utf-8"?>
<a:themeOverride xmlns:a="http://schemas.openxmlformats.org/drawingml/2006/main">
  <a:clrScheme name="ERG-Core">
    <a:dk1>
      <a:srgbClr val="4E2683"/>
    </a:dk1>
    <a:lt1>
      <a:sysClr val="window" lastClr="FFFFFF"/>
    </a:lt1>
    <a:dk2>
      <a:srgbClr val="4D4E50"/>
    </a:dk2>
    <a:lt2>
      <a:srgbClr val="777777"/>
    </a:lt2>
    <a:accent1>
      <a:srgbClr val="4E2683"/>
    </a:accent1>
    <a:accent2>
      <a:srgbClr val="9CBD2A"/>
    </a:accent2>
    <a:accent3>
      <a:srgbClr val="F59616"/>
    </a:accent3>
    <a:accent4>
      <a:srgbClr val="009FEA"/>
    </a:accent4>
    <a:accent5>
      <a:srgbClr val="F4C500"/>
    </a:accent5>
    <a:accent6>
      <a:srgbClr val="4D4E50"/>
    </a:accent6>
    <a:hlink>
      <a:srgbClr val="4E2683"/>
    </a:hlink>
    <a:folHlink>
      <a:srgbClr val="009FEA"/>
    </a:folHlink>
  </a:clrScheme>
  <a:fontScheme name="Aspect">
    <a:majorFont>
      <a:latin typeface="Verdana"/>
      <a:ea typeface="Arial"/>
      <a:cs typeface="Arial"/>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Verdana"/>
      <a:ea typeface="Arial"/>
      <a:cs typeface="Arial"/>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SharedWithUsers xmlns="022dd88d-215d-4aa3-b4bb-fde9f8d70396">
      <UserInfo>
        <DisplayName>Sarah Roberton</DisplayName>
        <AccountId>27</AccountId>
        <AccountType/>
      </UserInfo>
      <UserInfo>
        <DisplayName>Victoria Sicilia</DisplayName>
        <AccountId>398</AccountId>
        <AccountType/>
      </UserInfo>
    </SharedWithUser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061AF14139CC8A46B417B393C7A5B007" ma:contentTypeVersion="9" ma:contentTypeDescription="Create a new document." ma:contentTypeScope="" ma:versionID="faceac109d6e19e9754644b2dc341a50">
  <xsd:schema xmlns:xsd="http://www.w3.org/2001/XMLSchema" xmlns:xs="http://www.w3.org/2001/XMLSchema" xmlns:p="http://schemas.microsoft.com/office/2006/metadata/properties" xmlns:ns2="08f2891a-1356-4a89-84a2-18d759574360" xmlns:ns3="022dd88d-215d-4aa3-b4bb-fde9f8d70396" targetNamespace="http://schemas.microsoft.com/office/2006/metadata/properties" ma:root="true" ma:fieldsID="f1ba786ce324829d9e2bec1ad3ae5a95" ns2:_="" ns3:_="">
    <xsd:import namespace="08f2891a-1356-4a89-84a2-18d759574360"/>
    <xsd:import namespace="022dd88d-215d-4aa3-b4bb-fde9f8d70396"/>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AutoTags" minOccurs="0"/>
                <xsd:element ref="ns2:MediaServiceOCR" minOccurs="0"/>
                <xsd:element ref="ns2:MediaServiceDateTaken"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8f2891a-1356-4a89-84a2-18d75957436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22dd88d-215d-4aa3-b4bb-fde9f8d70396"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1B4AE7EA-209D-45F7-8165-346286D40B64}">
  <ds:schemaRefs>
    <ds:schemaRef ds:uri="http://schemas.microsoft.com/office/2006/metadata/properties"/>
    <ds:schemaRef ds:uri="http://schemas.microsoft.com/office/2006/documentManagement/types"/>
    <ds:schemaRef ds:uri="022dd88d-215d-4aa3-b4bb-fde9f8d70396"/>
    <ds:schemaRef ds:uri="http://purl.org/dc/elements/1.1/"/>
    <ds:schemaRef ds:uri="http://schemas.openxmlformats.org/package/2006/metadata/core-properties"/>
    <ds:schemaRef ds:uri="http://schemas.microsoft.com/office/infopath/2007/PartnerControls"/>
    <ds:schemaRef ds:uri="http://purl.org/dc/terms/"/>
    <ds:schemaRef ds:uri="08f2891a-1356-4a89-84a2-18d759574360"/>
    <ds:schemaRef ds:uri="http://www.w3.org/XML/1998/namespace"/>
    <ds:schemaRef ds:uri="http://purl.org/dc/dcmitype/"/>
  </ds:schemaRefs>
</ds:datastoreItem>
</file>

<file path=customXml/itemProps2.xml><?xml version="1.0" encoding="utf-8"?>
<ds:datastoreItem xmlns:ds="http://schemas.openxmlformats.org/officeDocument/2006/customXml" ds:itemID="{CCE407E0-63A9-431F-A24B-432E39D84AF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8f2891a-1356-4a89-84a2-18d759574360"/>
    <ds:schemaRef ds:uri="022dd88d-215d-4aa3-b4bb-fde9f8d7039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06A0B167-CB74-428B-87C3-55F2D2CFF5B2}">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18390</TotalTime>
  <Words>5753</Words>
  <Application>Microsoft Office PowerPoint</Application>
  <PresentationFormat>Widescreen</PresentationFormat>
  <Paragraphs>496</Paragraphs>
  <Slides>20</Slides>
  <Notes>20</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20</vt:i4>
      </vt:variant>
    </vt:vector>
  </HeadingPairs>
  <TitlesOfParts>
    <vt:vector size="27" baseType="lpstr">
      <vt:lpstr>Arial</vt:lpstr>
      <vt:lpstr>Calibri</vt:lpstr>
      <vt:lpstr>Cordia New</vt:lpstr>
      <vt:lpstr>Montserrat</vt:lpstr>
      <vt:lpstr>Verdana</vt:lpstr>
      <vt:lpstr>Office Theme</vt:lpstr>
      <vt:lpstr>1_Office Theme</vt:lpstr>
      <vt:lpstr>Analyse de référence des résultats du Sondage sur les mesures d’adaptation au travail dans la fonction publique fédérale de mai 2019   Document de présentation – septembre 2019</vt:lpstr>
      <vt:lpstr>Objectifs et méthodologie</vt:lpstr>
      <vt:lpstr>Principales constatations</vt:lpstr>
      <vt:lpstr>Les demandes liés à un handicap sont plus souvent attribuables à des changements relatifs à la santé ou à la situation personnelle; les superviseurs sont plus susceptibles de les attribuer aux difficultés de s’acquitter des tâches liées au poste (difficultés liées au rendement)</vt:lpstr>
      <vt:lpstr>Plus de trois quarts des demandes nécessitent un certificat médical; environ un tiers nécessitent une évaluation officielle</vt:lpstr>
      <vt:lpstr>Les délais d’attente avant l’évaluation officielle et la prise d’une décision quant à la demande de mesures d’adaptation peuvent être longs, même une fois fournis tous les renseignements requis</vt:lpstr>
      <vt:lpstr>La mesure d’adaptation demandée par environ un tiers des employés n’est toujours pas pleinement mise en œuvre et fonctionnelle</vt:lpstr>
      <vt:lpstr>En moyenne, deux tiers des superviseurs traitent moins d’une demande par an</vt:lpstr>
      <vt:lpstr>Les superviseurs se tournent le plus souvent d’abord vers des conseillers en relations de travail, et le quart d’entre eux ignore si un employé a déjà bénéficié d’une mesure d’adaptation semblable dans le passé</vt:lpstr>
      <vt:lpstr>De nombreux domaines fonctionnels peuvent participer au traitement d’une demande liée à un handicap</vt:lpstr>
      <vt:lpstr>On observe un écart de perception en ce qui concerne la mise en œuvre des mesures d’adaptation et les motifs des retards</vt:lpstr>
      <vt:lpstr>On observe des divergences quant aux sources et aux raisons perçues du rejet des demandes d’adaptation</vt:lpstr>
      <vt:lpstr>La plupart des employés ne font pas appel lorsque leur demande est rejetée : plus de deux employés sur cinq estiment que cela ne changerait rien et un employé sur trois craint des conséquences négatives</vt:lpstr>
      <vt:lpstr>Comparativement aux demandes liées à un handicap, les demandes non liées à un handicap sont traitées plus rapidement, mais elles sont moins susceptibles d’être approuvées</vt:lpstr>
      <vt:lpstr>Le traitement des demandes d’adaptation des employés ayant un handicap invisible diffère de celui des employés ayant un handicap visible</vt:lpstr>
      <vt:lpstr>Observations, conclusions et possibilités d’examen plus approfondi</vt:lpstr>
      <vt:lpstr>Observations, conclusions et possibilités d’examen plus approfondi (suite)</vt:lpstr>
      <vt:lpstr>Observations, conclusions et possibilités d’examen plus approfondi (suite)</vt:lpstr>
      <vt:lpstr>Recommandations de sujets pour les recherches à venir</vt:lpstr>
      <vt:lpstr>Prochaines étapes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Sara Plavsic</dc:creator>
  <cp:lastModifiedBy>Perreault, Kirsten</cp:lastModifiedBy>
  <cp:revision>438</cp:revision>
  <cp:lastPrinted>2019-10-25T20:25:55Z</cp:lastPrinted>
  <dcterms:created xsi:type="dcterms:W3CDTF">2019-03-06T16:05:41Z</dcterms:created>
  <dcterms:modified xsi:type="dcterms:W3CDTF">2020-12-03T20:18:06Z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0x010100061AF14139CC8A46B417B393C7A5B007</vt:lpwstr>
  </property>
  <property fmtid="{D5CDD505-2E9C-101B-9397-08002B2CF9AE}" pid="3" name="SECCLASS">
    <vt:lpwstr>CLASSU</vt:lpwstr>
  </property>
  <property fmtid="{D5CDD505-2E9C-101B-9397-08002B2CF9AE}" pid="4" name="TBSSCTCLASSIFICATION">
    <vt:lpwstr>UNCLASSIFIED</vt:lpwstr>
  </property>
  <property fmtid="{D5CDD505-2E9C-101B-9397-08002B2CF9AE}" pid="5" name="TBSSCTVISUALMARKINGNO">
    <vt:lpwstr>NO</vt:lpwstr>
  </property>
  <property fmtid="{D5CDD505-2E9C-101B-9397-08002B2CF9AE}" pid="6" name="TitusGUID">
    <vt:lpwstr>5aa8a479-dde3-4ec0-ab0c-c271956544d3</vt:lpwstr>
  </property>
  <property fmtid="{D5CDD505-2E9C-101B-9397-08002B2CF9AE}" pid="7" name="MSIP_Label_dd4203d7-225b-41a9-8c54-a31e0ceca5df_Enabled">
    <vt:lpwstr>True</vt:lpwstr>
  </property>
  <property fmtid="{D5CDD505-2E9C-101B-9397-08002B2CF9AE}" pid="8" name="MSIP_Label_dd4203d7-225b-41a9-8c54-a31e0ceca5df_SiteId">
    <vt:lpwstr>6397df10-4595-4047-9c4f-03311282152b</vt:lpwstr>
  </property>
  <property fmtid="{D5CDD505-2E9C-101B-9397-08002B2CF9AE}" pid="9" name="MSIP_Label_dd4203d7-225b-41a9-8c54-a31e0ceca5df_Owner">
    <vt:lpwstr>KPERREAU@tbs-sct.gc.ca</vt:lpwstr>
  </property>
  <property fmtid="{D5CDD505-2E9C-101B-9397-08002B2CF9AE}" pid="10" name="MSIP_Label_dd4203d7-225b-41a9-8c54-a31e0ceca5df_SetDate">
    <vt:lpwstr>2020-07-27T21:49:39.4631709Z</vt:lpwstr>
  </property>
  <property fmtid="{D5CDD505-2E9C-101B-9397-08002B2CF9AE}" pid="11" name="MSIP_Label_dd4203d7-225b-41a9-8c54-a31e0ceca5df_Name">
    <vt:lpwstr>NO MARKING VISIBLE</vt:lpwstr>
  </property>
  <property fmtid="{D5CDD505-2E9C-101B-9397-08002B2CF9AE}" pid="12" name="MSIP_Label_dd4203d7-225b-41a9-8c54-a31e0ceca5df_Application">
    <vt:lpwstr>Microsoft Azure Information Protection</vt:lpwstr>
  </property>
  <property fmtid="{D5CDD505-2E9C-101B-9397-08002B2CF9AE}" pid="13" name="MSIP_Label_dd4203d7-225b-41a9-8c54-a31e0ceca5df_ActionId">
    <vt:lpwstr>b8441deb-ea91-48a4-995b-e469604ece4c</vt:lpwstr>
  </property>
  <property fmtid="{D5CDD505-2E9C-101B-9397-08002B2CF9AE}" pid="14" name="MSIP_Label_dd4203d7-225b-41a9-8c54-a31e0ceca5df_Extended_MSFT_Method">
    <vt:lpwstr>Automatic</vt:lpwstr>
  </property>
  <property fmtid="{D5CDD505-2E9C-101B-9397-08002B2CF9AE}" pid="15" name="MSIP_Label_3515d617-256d-4284-aedb-1064be1c4b48_Enabled">
    <vt:lpwstr>True</vt:lpwstr>
  </property>
  <property fmtid="{D5CDD505-2E9C-101B-9397-08002B2CF9AE}" pid="16" name="MSIP_Label_3515d617-256d-4284-aedb-1064be1c4b48_SiteId">
    <vt:lpwstr>6397df10-4595-4047-9c4f-03311282152b</vt:lpwstr>
  </property>
  <property fmtid="{D5CDD505-2E9C-101B-9397-08002B2CF9AE}" pid="17" name="MSIP_Label_3515d617-256d-4284-aedb-1064be1c4b48_Owner">
    <vt:lpwstr>KPERREAU@tbs-sct.gc.ca</vt:lpwstr>
  </property>
  <property fmtid="{D5CDD505-2E9C-101B-9397-08002B2CF9AE}" pid="18" name="MSIP_Label_3515d617-256d-4284-aedb-1064be1c4b48_SetDate">
    <vt:lpwstr>2020-07-27T21:49:39.4631709Z</vt:lpwstr>
  </property>
  <property fmtid="{D5CDD505-2E9C-101B-9397-08002B2CF9AE}" pid="19" name="MSIP_Label_3515d617-256d-4284-aedb-1064be1c4b48_Name">
    <vt:lpwstr>UNCLASSIFIED</vt:lpwstr>
  </property>
  <property fmtid="{D5CDD505-2E9C-101B-9397-08002B2CF9AE}" pid="20" name="MSIP_Label_3515d617-256d-4284-aedb-1064be1c4b48_Application">
    <vt:lpwstr>Microsoft Azure Information Protection</vt:lpwstr>
  </property>
  <property fmtid="{D5CDD505-2E9C-101B-9397-08002B2CF9AE}" pid="21" name="MSIP_Label_3515d617-256d-4284-aedb-1064be1c4b48_ActionId">
    <vt:lpwstr>b8441deb-ea91-48a4-995b-e469604ece4c</vt:lpwstr>
  </property>
  <property fmtid="{D5CDD505-2E9C-101B-9397-08002B2CF9AE}" pid="22" name="MSIP_Label_3515d617-256d-4284-aedb-1064be1c4b48_Parent">
    <vt:lpwstr>dd4203d7-225b-41a9-8c54-a31e0ceca5df</vt:lpwstr>
  </property>
  <property fmtid="{D5CDD505-2E9C-101B-9397-08002B2CF9AE}" pid="23" name="MSIP_Label_3515d617-256d-4284-aedb-1064be1c4b48_Extended_MSFT_Method">
    <vt:lpwstr>Automatic</vt:lpwstr>
  </property>
  <property fmtid="{D5CDD505-2E9C-101B-9397-08002B2CF9AE}" pid="24" name="Sensitivity">
    <vt:lpwstr>NO MARKING VISIBLE UNCLASSIFIED</vt:lpwstr>
  </property>
</Properties>
</file>